
<file path=[Content_Types].xml><?xml version="1.0" encoding="utf-8"?>
<Types xmlns="http://schemas.openxmlformats.org/package/2006/content-types">
  <Default Extension="png" ContentType="image/png"/>
  <Default Extension="jpeg" ContentType="image/jpeg"/>
  <Default Extension="mov" ContentType="video/quicktime"/>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09"/>
  </p:notesMasterIdLst>
  <p:sldIdLst>
    <p:sldId id="256" r:id="rId2"/>
    <p:sldId id="465" r:id="rId3"/>
    <p:sldId id="553" r:id="rId4"/>
    <p:sldId id="554" r:id="rId5"/>
    <p:sldId id="555" r:id="rId6"/>
    <p:sldId id="556" r:id="rId7"/>
    <p:sldId id="557" r:id="rId8"/>
    <p:sldId id="558" r:id="rId9"/>
    <p:sldId id="559" r:id="rId10"/>
    <p:sldId id="560" r:id="rId11"/>
    <p:sldId id="561" r:id="rId12"/>
    <p:sldId id="562" r:id="rId13"/>
    <p:sldId id="563" r:id="rId14"/>
    <p:sldId id="564" r:id="rId15"/>
    <p:sldId id="565" r:id="rId16"/>
    <p:sldId id="566" r:id="rId17"/>
    <p:sldId id="567" r:id="rId18"/>
    <p:sldId id="568" r:id="rId19"/>
    <p:sldId id="569" r:id="rId20"/>
    <p:sldId id="570" r:id="rId21"/>
    <p:sldId id="571" r:id="rId22"/>
    <p:sldId id="572" r:id="rId23"/>
    <p:sldId id="573" r:id="rId24"/>
    <p:sldId id="574" r:id="rId25"/>
    <p:sldId id="575" r:id="rId26"/>
    <p:sldId id="576" r:id="rId27"/>
    <p:sldId id="577" r:id="rId28"/>
    <p:sldId id="578" r:id="rId29"/>
    <p:sldId id="579" r:id="rId30"/>
    <p:sldId id="580" r:id="rId31"/>
    <p:sldId id="581" r:id="rId32"/>
    <p:sldId id="582" r:id="rId33"/>
    <p:sldId id="583" r:id="rId34"/>
    <p:sldId id="584" r:id="rId35"/>
    <p:sldId id="585" r:id="rId36"/>
    <p:sldId id="586" r:id="rId37"/>
    <p:sldId id="587" r:id="rId38"/>
    <p:sldId id="588" r:id="rId39"/>
    <p:sldId id="589" r:id="rId40"/>
    <p:sldId id="590" r:id="rId41"/>
    <p:sldId id="591" r:id="rId42"/>
    <p:sldId id="592" r:id="rId43"/>
    <p:sldId id="593" r:id="rId44"/>
    <p:sldId id="594" r:id="rId45"/>
    <p:sldId id="595" r:id="rId46"/>
    <p:sldId id="596" r:id="rId47"/>
    <p:sldId id="597" r:id="rId48"/>
    <p:sldId id="598" r:id="rId49"/>
    <p:sldId id="599" r:id="rId50"/>
    <p:sldId id="600" r:id="rId51"/>
    <p:sldId id="601" r:id="rId52"/>
    <p:sldId id="602" r:id="rId53"/>
    <p:sldId id="603" r:id="rId54"/>
    <p:sldId id="604" r:id="rId55"/>
    <p:sldId id="605" r:id="rId56"/>
    <p:sldId id="606" r:id="rId57"/>
    <p:sldId id="607" r:id="rId58"/>
    <p:sldId id="608" r:id="rId59"/>
    <p:sldId id="609" r:id="rId60"/>
    <p:sldId id="610" r:id="rId61"/>
    <p:sldId id="611" r:id="rId62"/>
    <p:sldId id="612" r:id="rId63"/>
    <p:sldId id="613" r:id="rId64"/>
    <p:sldId id="614" r:id="rId65"/>
    <p:sldId id="615" r:id="rId66"/>
    <p:sldId id="616" r:id="rId67"/>
    <p:sldId id="617" r:id="rId68"/>
    <p:sldId id="618" r:id="rId69"/>
    <p:sldId id="619" r:id="rId70"/>
    <p:sldId id="620" r:id="rId71"/>
    <p:sldId id="621" r:id="rId72"/>
    <p:sldId id="622" r:id="rId73"/>
    <p:sldId id="623" r:id="rId74"/>
    <p:sldId id="624" r:id="rId75"/>
    <p:sldId id="625" r:id="rId76"/>
    <p:sldId id="626" r:id="rId77"/>
    <p:sldId id="627" r:id="rId78"/>
    <p:sldId id="628" r:id="rId79"/>
    <p:sldId id="629" r:id="rId80"/>
    <p:sldId id="630" r:id="rId81"/>
    <p:sldId id="631" r:id="rId82"/>
    <p:sldId id="632" r:id="rId83"/>
    <p:sldId id="633" r:id="rId84"/>
    <p:sldId id="634" r:id="rId85"/>
    <p:sldId id="635" r:id="rId86"/>
    <p:sldId id="636" r:id="rId87"/>
    <p:sldId id="637" r:id="rId88"/>
    <p:sldId id="638" r:id="rId89"/>
    <p:sldId id="639" r:id="rId90"/>
    <p:sldId id="640" r:id="rId91"/>
    <p:sldId id="641" r:id="rId92"/>
    <p:sldId id="642" r:id="rId93"/>
    <p:sldId id="643" r:id="rId94"/>
    <p:sldId id="644" r:id="rId95"/>
    <p:sldId id="645" r:id="rId96"/>
    <p:sldId id="646" r:id="rId97"/>
    <p:sldId id="647" r:id="rId98"/>
    <p:sldId id="648" r:id="rId99"/>
    <p:sldId id="649" r:id="rId100"/>
    <p:sldId id="650" r:id="rId101"/>
    <p:sldId id="651" r:id="rId102"/>
    <p:sldId id="652" r:id="rId103"/>
    <p:sldId id="653" r:id="rId104"/>
    <p:sldId id="654" r:id="rId105"/>
    <p:sldId id="655" r:id="rId106"/>
    <p:sldId id="656" r:id="rId107"/>
    <p:sldId id="657" r:id="rId108"/>
  </p:sldIdLst>
  <p:sldSz cx="9144000" cy="6858000" type="screen4x3"/>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orbel"/>
        <a:ea typeface="Corbel"/>
        <a:cs typeface="Corbel"/>
        <a:sym typeface="Corbe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orbel"/>
        <a:ea typeface="Corbel"/>
        <a:cs typeface="Corbel"/>
        <a:sym typeface="Corbe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orbel"/>
        <a:ea typeface="Corbel"/>
        <a:cs typeface="Corbel"/>
        <a:sym typeface="Corbe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orbel"/>
        <a:ea typeface="Corbel"/>
        <a:cs typeface="Corbel"/>
        <a:sym typeface="Corbe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orbel"/>
        <a:ea typeface="Corbel"/>
        <a:cs typeface="Corbel"/>
        <a:sym typeface="Corbe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orbel"/>
        <a:ea typeface="Corbel"/>
        <a:cs typeface="Corbel"/>
        <a:sym typeface="Corbe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orbel"/>
        <a:ea typeface="Corbel"/>
        <a:cs typeface="Corbel"/>
        <a:sym typeface="Corbe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orbel"/>
        <a:ea typeface="Corbel"/>
        <a:cs typeface="Corbel"/>
        <a:sym typeface="Corbe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orbel"/>
        <a:ea typeface="Corbel"/>
        <a:cs typeface="Corbel"/>
        <a:sym typeface="Corbe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Corbel"/>
          <a:ea typeface="Corbel"/>
          <a:cs typeface="Corbel"/>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9E2CA"/>
          </a:solidFill>
        </a:fill>
      </a:tcStyle>
    </a:wholeTbl>
    <a:band2H>
      <a:tcTxStyle/>
      <a:tcStyle>
        <a:tcBdr/>
        <a:fill>
          <a:solidFill>
            <a:srgbClr val="FCF1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
          <a:latin typeface="Corbel"/>
          <a:ea typeface="Corbel"/>
          <a:cs typeface="Corbel"/>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5D3D6"/>
          </a:solidFill>
        </a:fill>
      </a:tcStyle>
    </a:wholeTbl>
    <a:band2H>
      <a:tcTxStyle/>
      <a:tcStyle>
        <a:tcBdr/>
        <a:fill>
          <a:solidFill>
            <a:srgbClr val="FAEAEC"/>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
          <a:latin typeface="Corbel"/>
          <a:ea typeface="Corbel"/>
          <a:cs typeface="Corbel"/>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ACECE"/>
          </a:solidFill>
        </a:fill>
      </a:tcStyle>
    </a:wholeTbl>
    <a:band2H>
      <a:tcTxStyle/>
      <a:tcStyle>
        <a:tcBdr/>
        <a:fill>
          <a:solidFill>
            <a:srgbClr val="F5E8E8"/>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
          <a:latin typeface="Corbel"/>
          <a:ea typeface="Corbel"/>
          <a:cs typeface="Corbel"/>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
          <a:latin typeface="Corbel"/>
          <a:ea typeface="Corbel"/>
          <a:cs typeface="Corbel"/>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
          <a:latin typeface="Corbel"/>
          <a:ea typeface="Corbel"/>
          <a:cs typeface="Corbel"/>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08"/>
    <p:restoredTop sz="92937"/>
  </p:normalViewPr>
  <p:slideViewPr>
    <p:cSldViewPr snapToGrid="0" snapToObjects="1">
      <p:cViewPr varScale="1">
        <p:scale>
          <a:sx n="79" d="100"/>
          <a:sy n="79" d="100"/>
        </p:scale>
        <p:origin x="1498"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theme" Target="theme/theme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tableStyles" Target="tableStyle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notesMaster" Target="notesMasters/notesMaster1.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1" name="Shape 141"/>
          <p:cNvSpPr>
            <a:spLocks noGrp="1" noRot="1" noChangeAspect="1"/>
          </p:cNvSpPr>
          <p:nvPr>
            <p:ph type="sldImg"/>
          </p:nvPr>
        </p:nvSpPr>
        <p:spPr>
          <a:xfrm>
            <a:off x="1143000" y="685800"/>
            <a:ext cx="4572000" cy="3429000"/>
          </a:xfrm>
          <a:prstGeom prst="rect">
            <a:avLst/>
          </a:prstGeom>
        </p:spPr>
        <p:txBody>
          <a:bodyPr/>
          <a:lstStyle/>
          <a:p>
            <a:endParaRPr/>
          </a:p>
        </p:txBody>
      </p:sp>
      <p:sp>
        <p:nvSpPr>
          <p:cNvPr id="142" name="Shape 142"/>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2134568601"/>
      </p:ext>
    </p:extLst>
  </p:cSld>
  <p:clrMap bg1="lt1" tx1="dk1" bg2="lt2" tx2="dk2" accent1="accent1" accent2="accent2" accent3="accent3" accent4="accent4" accent5="accent5" accent6="accent6" hlink="hlink" folHlink="folHlink"/>
  <p:notesStyle>
    <a:lvl1pPr latinLnBrk="0">
      <a:defRPr sz="1200">
        <a:latin typeface="+mn-lt"/>
        <a:ea typeface="+mn-ea"/>
        <a:cs typeface="+mn-cs"/>
        <a:sym typeface="Calibri"/>
      </a:defRPr>
    </a:lvl1pPr>
    <a:lvl2pPr indent="228600" latinLnBrk="0">
      <a:defRPr sz="1200">
        <a:latin typeface="+mn-lt"/>
        <a:ea typeface="+mn-ea"/>
        <a:cs typeface="+mn-cs"/>
        <a:sym typeface="Calibri"/>
      </a:defRPr>
    </a:lvl2pPr>
    <a:lvl3pPr indent="457200" latinLnBrk="0">
      <a:defRPr sz="1200">
        <a:latin typeface="+mn-lt"/>
        <a:ea typeface="+mn-ea"/>
        <a:cs typeface="+mn-cs"/>
        <a:sym typeface="Calibri"/>
      </a:defRPr>
    </a:lvl3pPr>
    <a:lvl4pPr indent="685800" latinLnBrk="0">
      <a:defRPr sz="1200">
        <a:latin typeface="+mn-lt"/>
        <a:ea typeface="+mn-ea"/>
        <a:cs typeface="+mn-cs"/>
        <a:sym typeface="Calibri"/>
      </a:defRPr>
    </a:lvl4pPr>
    <a:lvl5pPr indent="914400" latinLnBrk="0">
      <a:defRPr sz="1200">
        <a:latin typeface="+mn-lt"/>
        <a:ea typeface="+mn-ea"/>
        <a:cs typeface="+mn-cs"/>
        <a:sym typeface="Calibri"/>
      </a:defRPr>
    </a:lvl5pPr>
    <a:lvl6pPr indent="1143000" latinLnBrk="0">
      <a:defRPr sz="1200">
        <a:latin typeface="+mn-lt"/>
        <a:ea typeface="+mn-ea"/>
        <a:cs typeface="+mn-cs"/>
        <a:sym typeface="Calibri"/>
      </a:defRPr>
    </a:lvl6pPr>
    <a:lvl7pPr indent="1371600" latinLnBrk="0">
      <a:defRPr sz="1200">
        <a:latin typeface="+mn-lt"/>
        <a:ea typeface="+mn-ea"/>
        <a:cs typeface="+mn-cs"/>
        <a:sym typeface="Calibri"/>
      </a:defRPr>
    </a:lvl7pPr>
    <a:lvl8pPr indent="1600200" latinLnBrk="0">
      <a:defRPr sz="1200">
        <a:latin typeface="+mn-lt"/>
        <a:ea typeface="+mn-ea"/>
        <a:cs typeface="+mn-cs"/>
        <a:sym typeface="Calibri"/>
      </a:defRPr>
    </a:lvl8pPr>
    <a:lvl9pPr indent="1828800" latinLnBrk="0">
      <a:defRPr sz="1200">
        <a:latin typeface="+mn-lt"/>
        <a:ea typeface="+mn-ea"/>
        <a:cs typeface="+mn-cs"/>
        <a:sym typeface="Calibri"/>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7" name="Shape 1257"/>
          <p:cNvSpPr>
            <a:spLocks noGrp="1" noRot="1" noChangeAspect="1"/>
          </p:cNvSpPr>
          <p:nvPr>
            <p:ph type="sldImg"/>
          </p:nvPr>
        </p:nvSpPr>
        <p:spPr>
          <a:prstGeom prst="rect">
            <a:avLst/>
          </a:prstGeom>
        </p:spPr>
        <p:txBody>
          <a:bodyPr/>
          <a:lstStyle/>
          <a:p>
            <a:endParaRPr/>
          </a:p>
        </p:txBody>
      </p:sp>
      <p:sp>
        <p:nvSpPr>
          <p:cNvPr id="1258" name="Shape 1258"/>
          <p:cNvSpPr>
            <a:spLocks noGrp="1"/>
          </p:cNvSpPr>
          <p:nvPr>
            <p:ph type="body" sz="quarter" idx="1"/>
          </p:nvPr>
        </p:nvSpPr>
        <p:spPr>
          <a:prstGeom prst="rect">
            <a:avLst/>
          </a:prstGeom>
        </p:spPr>
        <p:txBody>
          <a:bodyPr/>
          <a:lstStyle/>
          <a:p>
            <a:pPr defTabSz="914400">
              <a:defRPr sz="1200">
                <a:latin typeface="+mj-lt"/>
                <a:ea typeface="+mj-ea"/>
                <a:cs typeface="+mj-cs"/>
                <a:sym typeface="Helvetica"/>
              </a:defRPr>
            </a:pPr>
            <a:r>
              <a:t>根据变换函数类型的不同，直方图灰度变换可以分为</a:t>
            </a:r>
            <a:r>
              <a:rPr sz="2000">
                <a:solidFill>
                  <a:srgbClr val="0432FF"/>
                </a:solidFill>
              </a:rPr>
              <a:t>线性变换</a:t>
            </a:r>
            <a:r>
              <a:t>和</a:t>
            </a:r>
            <a:r>
              <a:rPr sz="2000">
                <a:solidFill>
                  <a:srgbClr val="0432FF"/>
                </a:solidFill>
              </a:rPr>
              <a:t>非线性变换</a:t>
            </a:r>
            <a:r>
              <a:t>两大类。 </a:t>
            </a:r>
          </a:p>
        </p:txBody>
      </p:sp>
    </p:spTree>
    <p:extLst>
      <p:ext uri="{BB962C8B-B14F-4D97-AF65-F5344CB8AC3E}">
        <p14:creationId xmlns:p14="http://schemas.microsoft.com/office/powerpoint/2010/main" val="8495294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5" name="Shape 705"/>
          <p:cNvSpPr>
            <a:spLocks noGrp="1" noRot="1" noChangeAspect="1"/>
          </p:cNvSpPr>
          <p:nvPr>
            <p:ph type="sldImg"/>
          </p:nvPr>
        </p:nvSpPr>
        <p:spPr>
          <a:prstGeom prst="rect">
            <a:avLst/>
          </a:prstGeom>
        </p:spPr>
        <p:txBody>
          <a:bodyPr/>
          <a:lstStyle/>
          <a:p>
            <a:endParaRPr/>
          </a:p>
        </p:txBody>
      </p:sp>
      <p:sp>
        <p:nvSpPr>
          <p:cNvPr id="706" name="Shape 706"/>
          <p:cNvSpPr>
            <a:spLocks noGrp="1"/>
          </p:cNvSpPr>
          <p:nvPr>
            <p:ph type="body" sz="quarter" idx="1"/>
          </p:nvPr>
        </p:nvSpPr>
        <p:spPr>
          <a:prstGeom prst="rect">
            <a:avLst/>
          </a:prstGeom>
        </p:spPr>
        <p:txBody>
          <a:bodyPr/>
          <a:lstStyle/>
          <a:p>
            <a:pPr defTabSz="914400">
              <a:defRPr sz="1000">
                <a:latin typeface="Calibri" panose="020F0502020204030204"/>
                <a:ea typeface="Calibri" panose="020F0502020204030204"/>
                <a:cs typeface="Calibri" panose="020F0502020204030204"/>
                <a:sym typeface="Calibri" panose="020F0502020204030204"/>
              </a:defRPr>
            </a:pPr>
            <a:r>
              <a:rPr>
                <a:latin typeface="+mj-lt"/>
                <a:ea typeface="+mj-ea"/>
                <a:cs typeface="+mj-cs"/>
                <a:sym typeface="Helvetica"/>
              </a:rPr>
              <a:t>原图像中的每个像素沿</a:t>
            </a:r>
            <a:r>
              <a:rPr i="1">
                <a:latin typeface="+mj-lt"/>
                <a:ea typeface="+mj-ea"/>
                <a:cs typeface="+mj-cs"/>
                <a:sym typeface="Helvetica"/>
              </a:rPr>
              <a:t>x</a:t>
            </a:r>
            <a:r>
              <a:rPr>
                <a:latin typeface="+mj-lt"/>
                <a:ea typeface="+mj-ea"/>
                <a:cs typeface="+mj-cs"/>
                <a:sym typeface="Helvetica"/>
              </a:rPr>
              <a:t>方向平移</a:t>
            </a:r>
            <a:r>
              <a:rPr i="1">
                <a:latin typeface="+mj-lt"/>
                <a:ea typeface="+mj-ea"/>
                <a:cs typeface="+mj-cs"/>
                <a:sym typeface="Helvetica"/>
              </a:rPr>
              <a:t>x</a:t>
            </a:r>
            <a:r>
              <a:rPr baseline="-25000"/>
              <a:t>0</a:t>
            </a:r>
            <a:r>
              <a:rPr>
                <a:latin typeface="+mj-lt"/>
                <a:ea typeface="+mj-ea"/>
                <a:cs typeface="+mj-cs"/>
                <a:sym typeface="Helvetica"/>
              </a:rPr>
              <a:t>，沿</a:t>
            </a:r>
            <a:r>
              <a:rPr i="1">
                <a:latin typeface="+mj-lt"/>
                <a:ea typeface="+mj-ea"/>
                <a:cs typeface="+mj-cs"/>
                <a:sym typeface="Helvetica"/>
              </a:rPr>
              <a:t>y</a:t>
            </a:r>
            <a:r>
              <a:rPr>
                <a:latin typeface="+mj-lt"/>
                <a:ea typeface="+mj-ea"/>
                <a:cs typeface="+mj-cs"/>
                <a:sym typeface="Helvetica"/>
              </a:rPr>
              <a:t>方向平移</a:t>
            </a:r>
            <a:r>
              <a:rPr i="1">
                <a:latin typeface="+mj-lt"/>
                <a:ea typeface="+mj-ea"/>
                <a:cs typeface="+mj-cs"/>
                <a:sym typeface="Helvetica"/>
              </a:rPr>
              <a:t>y</a:t>
            </a:r>
            <a:r>
              <a:rPr baseline="-25000"/>
              <a:t>0</a:t>
            </a:r>
            <a:r>
              <a:rPr>
                <a:latin typeface="+mj-lt"/>
                <a:ea typeface="+mj-ea"/>
                <a:cs typeface="+mj-cs"/>
                <a:sym typeface="Helvetica"/>
              </a:rPr>
              <a:t>。 </a:t>
            </a:r>
          </a:p>
        </p:txBody>
      </p:sp>
    </p:spTree>
    <p:extLst>
      <p:ext uri="{BB962C8B-B14F-4D97-AF65-F5344CB8AC3E}">
        <p14:creationId xmlns:p14="http://schemas.microsoft.com/office/powerpoint/2010/main" val="42436239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5" name="Shape 755"/>
          <p:cNvSpPr>
            <a:spLocks noGrp="1" noRot="1" noChangeAspect="1"/>
          </p:cNvSpPr>
          <p:nvPr>
            <p:ph type="sldImg"/>
          </p:nvPr>
        </p:nvSpPr>
        <p:spPr>
          <a:prstGeom prst="rect">
            <a:avLst/>
          </a:prstGeom>
        </p:spPr>
        <p:txBody>
          <a:bodyPr/>
          <a:lstStyle/>
          <a:p>
            <a:endParaRPr/>
          </a:p>
        </p:txBody>
      </p:sp>
      <p:sp>
        <p:nvSpPr>
          <p:cNvPr id="756" name="Shape 756"/>
          <p:cNvSpPr>
            <a:spLocks noGrp="1"/>
          </p:cNvSpPr>
          <p:nvPr>
            <p:ph type="body" sz="quarter" idx="1"/>
          </p:nvPr>
        </p:nvSpPr>
        <p:spPr>
          <a:prstGeom prst="rect">
            <a:avLst/>
          </a:prstGeom>
        </p:spPr>
        <p:txBody>
          <a:bodyPr/>
          <a:lstStyle/>
          <a:p>
            <a:pPr defTabSz="914400">
              <a:defRPr sz="1200">
                <a:solidFill>
                  <a:srgbClr val="FF3300"/>
                </a:solidFill>
                <a:latin typeface="Calibri" panose="020F0502020204030204"/>
                <a:ea typeface="Calibri" panose="020F0502020204030204"/>
                <a:cs typeface="Calibri" panose="020F0502020204030204"/>
                <a:sym typeface="Calibri" panose="020F0502020204030204"/>
              </a:defRPr>
            </a:pPr>
            <a:r>
              <a:rPr>
                <a:latin typeface="+mj-lt"/>
                <a:ea typeface="+mj-ea"/>
                <a:cs typeface="+mj-cs"/>
                <a:sym typeface="Helvetica"/>
              </a:rPr>
              <a:t>平移后的景物与原图像相同，但</a:t>
            </a:r>
            <a:r>
              <a:t>“</a:t>
            </a:r>
            <a:r>
              <a:rPr>
                <a:latin typeface="+mj-lt"/>
                <a:ea typeface="+mj-ea"/>
                <a:cs typeface="+mj-cs"/>
                <a:sym typeface="Helvetica"/>
              </a:rPr>
              <a:t>画布</a:t>
            </a:r>
            <a:r>
              <a:t>”</a:t>
            </a:r>
            <a:r>
              <a:rPr>
                <a:latin typeface="+mj-lt"/>
                <a:ea typeface="+mj-ea"/>
                <a:cs typeface="+mj-cs"/>
                <a:sym typeface="Helvetica"/>
              </a:rPr>
              <a:t>一定是扩大了，否则就会丢失信息。</a:t>
            </a:r>
          </a:p>
        </p:txBody>
      </p:sp>
    </p:spTree>
    <p:extLst>
      <p:ext uri="{BB962C8B-B14F-4D97-AF65-F5344CB8AC3E}">
        <p14:creationId xmlns:p14="http://schemas.microsoft.com/office/powerpoint/2010/main" val="31265112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1" name="Shape 761"/>
          <p:cNvSpPr>
            <a:spLocks noGrp="1" noRot="1" noChangeAspect="1"/>
          </p:cNvSpPr>
          <p:nvPr>
            <p:ph type="sldImg"/>
          </p:nvPr>
        </p:nvSpPr>
        <p:spPr>
          <a:prstGeom prst="rect">
            <a:avLst/>
          </a:prstGeom>
        </p:spPr>
        <p:txBody>
          <a:bodyPr/>
          <a:lstStyle/>
          <a:p>
            <a:endParaRPr/>
          </a:p>
        </p:txBody>
      </p:sp>
      <p:sp>
        <p:nvSpPr>
          <p:cNvPr id="762" name="Shape 762"/>
          <p:cNvSpPr>
            <a:spLocks noGrp="1"/>
          </p:cNvSpPr>
          <p:nvPr>
            <p:ph type="body" sz="quarter" idx="1"/>
          </p:nvPr>
        </p:nvSpPr>
        <p:spPr>
          <a:prstGeom prst="rect">
            <a:avLst/>
          </a:prstGeom>
        </p:spPr>
        <p:txBody>
          <a:bodyPr/>
          <a:lstStyle/>
          <a:p>
            <a:pPr defTabSz="914400">
              <a:defRPr sz="1200">
                <a:solidFill>
                  <a:srgbClr val="0432FF"/>
                </a:solidFill>
                <a:latin typeface="+mj-lt"/>
                <a:ea typeface="+mj-ea"/>
                <a:cs typeface="+mj-cs"/>
                <a:sym typeface="Helvetica"/>
              </a:defRPr>
            </a:pPr>
            <a:r>
              <a:t>绕</a:t>
            </a:r>
            <a:r>
              <a:rPr i="1">
                <a:latin typeface="Times New Roman" panose="02020603050405020304"/>
                <a:ea typeface="Times New Roman" panose="02020603050405020304"/>
                <a:cs typeface="Times New Roman" panose="02020603050405020304"/>
                <a:sym typeface="Times New Roman" panose="02020603050405020304"/>
              </a:rPr>
              <a:t>x</a:t>
            </a:r>
            <a:r>
              <a:t>轴或</a:t>
            </a:r>
            <a:r>
              <a:rPr i="1">
                <a:latin typeface="Times New Roman" panose="02020603050405020304"/>
                <a:ea typeface="Times New Roman" panose="02020603050405020304"/>
                <a:cs typeface="Times New Roman" panose="02020603050405020304"/>
                <a:sym typeface="Times New Roman" panose="02020603050405020304"/>
              </a:rPr>
              <a:t>y</a:t>
            </a:r>
            <a:r>
              <a:t>轴翻转，从而产生与原图像对称的新图像的过程。</a:t>
            </a:r>
          </a:p>
          <a:p>
            <a:pPr defTabSz="914400">
              <a:defRPr sz="1200">
                <a:solidFill>
                  <a:srgbClr val="0432FF"/>
                </a:solidFill>
                <a:latin typeface="Calibri" panose="020F0502020204030204"/>
                <a:ea typeface="Calibri" panose="020F0502020204030204"/>
                <a:cs typeface="Calibri" panose="020F0502020204030204"/>
                <a:sym typeface="Calibri" panose="020F0502020204030204"/>
              </a:defRPr>
            </a:pPr>
            <a:r>
              <a:rPr>
                <a:latin typeface="+mj-lt"/>
                <a:ea typeface="+mj-ea"/>
                <a:cs typeface="+mj-cs"/>
                <a:sym typeface="Helvetica"/>
              </a:rPr>
              <a:t>绕</a:t>
            </a:r>
            <a:r>
              <a:rPr i="1">
                <a:latin typeface="+mj-lt"/>
                <a:ea typeface="+mj-ea"/>
                <a:cs typeface="+mj-cs"/>
                <a:sym typeface="Helvetica"/>
              </a:rPr>
              <a:t>x</a:t>
            </a:r>
            <a:r>
              <a:rPr>
                <a:latin typeface="+mj-lt"/>
                <a:ea typeface="+mj-ea"/>
                <a:cs typeface="+mj-cs"/>
                <a:sym typeface="Helvetica"/>
              </a:rPr>
              <a:t>轴或</a:t>
            </a:r>
            <a:r>
              <a:rPr i="1">
                <a:latin typeface="+mj-lt"/>
                <a:ea typeface="+mj-ea"/>
                <a:cs typeface="+mj-cs"/>
                <a:sym typeface="Helvetica"/>
              </a:rPr>
              <a:t>y</a:t>
            </a:r>
            <a:r>
              <a:rPr>
                <a:latin typeface="+mj-lt"/>
                <a:ea typeface="+mj-ea"/>
                <a:cs typeface="+mj-cs"/>
                <a:sym typeface="Helvetica"/>
              </a:rPr>
              <a:t>轴翻转，从而产生与原图像对称的新图像的过程。</a:t>
            </a:r>
          </a:p>
        </p:txBody>
      </p:sp>
    </p:spTree>
    <p:extLst>
      <p:ext uri="{BB962C8B-B14F-4D97-AF65-F5344CB8AC3E}">
        <p14:creationId xmlns:p14="http://schemas.microsoft.com/office/powerpoint/2010/main" val="17811053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7" name="Shape 777"/>
          <p:cNvSpPr>
            <a:spLocks noGrp="1" noRot="1" noChangeAspect="1"/>
          </p:cNvSpPr>
          <p:nvPr>
            <p:ph type="sldImg"/>
          </p:nvPr>
        </p:nvSpPr>
        <p:spPr>
          <a:prstGeom prst="rect">
            <a:avLst/>
          </a:prstGeom>
        </p:spPr>
        <p:txBody>
          <a:bodyPr/>
          <a:lstStyle/>
          <a:p>
            <a:endParaRPr/>
          </a:p>
        </p:txBody>
      </p:sp>
      <p:sp>
        <p:nvSpPr>
          <p:cNvPr id="778" name="Shape 778"/>
          <p:cNvSpPr>
            <a:spLocks noGrp="1"/>
          </p:cNvSpPr>
          <p:nvPr>
            <p:ph type="body" sz="quarter" idx="1"/>
          </p:nvPr>
        </p:nvSpPr>
        <p:spPr>
          <a:prstGeom prst="rect">
            <a:avLst/>
          </a:prstGeom>
        </p:spPr>
        <p:txBody>
          <a:bodyPr/>
          <a:lstStyle/>
          <a:p>
            <a:pPr defTabSz="914400">
              <a:defRPr sz="1200">
                <a:latin typeface="Times New Roman" panose="02020603050405020304"/>
                <a:ea typeface="Times New Roman" panose="02020603050405020304"/>
                <a:cs typeface="Times New Roman" panose="02020603050405020304"/>
                <a:sym typeface="Times New Roman" panose="02020603050405020304"/>
              </a:defRPr>
            </a:pPr>
            <a:r>
              <a:rPr>
                <a:latin typeface="+mj-lt"/>
                <a:ea typeface="+mj-ea"/>
                <a:cs typeface="+mj-cs"/>
                <a:sym typeface="Helvetica"/>
              </a:rPr>
              <a:t>当</a:t>
            </a:r>
            <a:r>
              <a:rPr i="1"/>
              <a:t>S</a:t>
            </a:r>
            <a:r>
              <a:rPr i="1" baseline="-25000"/>
              <a:t>x </a:t>
            </a:r>
            <a:r>
              <a:t>= 1</a:t>
            </a:r>
            <a:r>
              <a:rPr>
                <a:latin typeface="+mj-lt"/>
                <a:ea typeface="+mj-ea"/>
                <a:cs typeface="+mj-cs"/>
                <a:sym typeface="Helvetica"/>
              </a:rPr>
              <a:t>，且</a:t>
            </a:r>
            <a:r>
              <a:rPr i="1"/>
              <a:t>S</a:t>
            </a:r>
            <a:r>
              <a:rPr i="1" baseline="-25000"/>
              <a:t>y </a:t>
            </a:r>
            <a:r>
              <a:t>= -1</a:t>
            </a:r>
            <a:r>
              <a:rPr>
                <a:latin typeface="+mj-lt"/>
                <a:ea typeface="+mj-ea"/>
                <a:cs typeface="+mj-cs"/>
                <a:sym typeface="Helvetica"/>
              </a:rPr>
              <a:t>时实现绕</a:t>
            </a:r>
            <a:r>
              <a:rPr i="1"/>
              <a:t>x</a:t>
            </a:r>
            <a:r>
              <a:rPr>
                <a:latin typeface="+mj-lt"/>
                <a:ea typeface="+mj-ea"/>
                <a:cs typeface="+mj-cs"/>
                <a:sym typeface="Helvetica"/>
              </a:rPr>
              <a:t>轴的镜像变换</a:t>
            </a:r>
          </a:p>
          <a:p>
            <a:pPr defTabSz="914400">
              <a:defRPr sz="1200">
                <a:latin typeface="Times New Roman" panose="02020603050405020304"/>
                <a:ea typeface="Times New Roman" panose="02020603050405020304"/>
                <a:cs typeface="Times New Roman" panose="02020603050405020304"/>
                <a:sym typeface="Times New Roman" panose="02020603050405020304"/>
              </a:defRPr>
            </a:pPr>
            <a:r>
              <a:rPr>
                <a:latin typeface="+mj-lt"/>
                <a:ea typeface="+mj-ea"/>
                <a:cs typeface="+mj-cs"/>
                <a:sym typeface="Helvetica"/>
              </a:rPr>
              <a:t>当</a:t>
            </a:r>
            <a:r>
              <a:rPr i="1"/>
              <a:t>S</a:t>
            </a:r>
            <a:r>
              <a:rPr i="1" baseline="-25000"/>
              <a:t>x </a:t>
            </a:r>
            <a:r>
              <a:t>= -1</a:t>
            </a:r>
            <a:r>
              <a:rPr>
                <a:latin typeface="+mj-lt"/>
                <a:ea typeface="+mj-ea"/>
                <a:cs typeface="+mj-cs"/>
                <a:sym typeface="Helvetica"/>
              </a:rPr>
              <a:t>，且</a:t>
            </a:r>
            <a:r>
              <a:rPr i="1"/>
              <a:t>S</a:t>
            </a:r>
            <a:r>
              <a:rPr i="1" baseline="-25000"/>
              <a:t>y </a:t>
            </a:r>
            <a:r>
              <a:t>= 1</a:t>
            </a:r>
            <a:r>
              <a:rPr>
                <a:latin typeface="+mj-lt"/>
                <a:ea typeface="+mj-ea"/>
                <a:cs typeface="+mj-cs"/>
                <a:sym typeface="Helvetica"/>
              </a:rPr>
              <a:t>时实现绕</a:t>
            </a:r>
            <a:r>
              <a:rPr i="1"/>
              <a:t>y</a:t>
            </a:r>
            <a:r>
              <a:rPr>
                <a:latin typeface="+mj-lt"/>
                <a:ea typeface="+mj-ea"/>
                <a:cs typeface="+mj-cs"/>
                <a:sym typeface="Helvetica"/>
              </a:rPr>
              <a:t>轴的镜像变换</a:t>
            </a:r>
          </a:p>
        </p:txBody>
      </p:sp>
    </p:spTree>
    <p:extLst>
      <p:ext uri="{BB962C8B-B14F-4D97-AF65-F5344CB8AC3E}">
        <p14:creationId xmlns:p14="http://schemas.microsoft.com/office/powerpoint/2010/main" val="40263204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2" name="Shape 842"/>
          <p:cNvSpPr>
            <a:spLocks noGrp="1" noRot="1" noChangeAspect="1"/>
          </p:cNvSpPr>
          <p:nvPr>
            <p:ph type="sldImg"/>
          </p:nvPr>
        </p:nvSpPr>
        <p:spPr>
          <a:prstGeom prst="rect">
            <a:avLst/>
          </a:prstGeom>
        </p:spPr>
        <p:txBody>
          <a:bodyPr/>
          <a:lstStyle/>
          <a:p>
            <a:endParaRPr/>
          </a:p>
        </p:txBody>
      </p:sp>
      <p:sp>
        <p:nvSpPr>
          <p:cNvPr id="843" name="Shape 843"/>
          <p:cNvSpPr>
            <a:spLocks noGrp="1"/>
          </p:cNvSpPr>
          <p:nvPr>
            <p:ph type="body" sz="quarter" idx="1"/>
          </p:nvPr>
        </p:nvSpPr>
        <p:spPr>
          <a:prstGeom prst="rect">
            <a:avLst/>
          </a:prstGeom>
        </p:spPr>
        <p:txBody>
          <a:bodyPr/>
          <a:lstStyle/>
          <a:p>
            <a:pPr defTabSz="914400">
              <a:defRPr sz="1200">
                <a:latin typeface="Calibri" panose="020F0502020204030204"/>
                <a:ea typeface="Calibri" panose="020F0502020204030204"/>
                <a:cs typeface="Calibri" panose="020F0502020204030204"/>
                <a:sym typeface="Calibri" panose="020F0502020204030204"/>
              </a:defRPr>
            </a:pPr>
            <a:r>
              <a:rPr>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rPr>
              <a:t>绕原点旋转</a:t>
            </a:r>
            <a:r>
              <a:t>\theta</a:t>
            </a:r>
            <a:r>
              <a:rPr>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rPr>
              <a:t>角，得到新图像的过程</a:t>
            </a:r>
          </a:p>
        </p:txBody>
      </p:sp>
    </p:spTree>
    <p:extLst>
      <p:ext uri="{BB962C8B-B14F-4D97-AF65-F5344CB8AC3E}">
        <p14:creationId xmlns:p14="http://schemas.microsoft.com/office/powerpoint/2010/main" val="32566813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7" name="Shape 857"/>
          <p:cNvSpPr>
            <a:spLocks noGrp="1" noRot="1" noChangeAspect="1"/>
          </p:cNvSpPr>
          <p:nvPr>
            <p:ph type="sldImg"/>
          </p:nvPr>
        </p:nvSpPr>
        <p:spPr>
          <a:prstGeom prst="rect">
            <a:avLst/>
          </a:prstGeom>
        </p:spPr>
        <p:txBody>
          <a:bodyPr/>
          <a:lstStyle/>
          <a:p>
            <a:endParaRPr/>
          </a:p>
        </p:txBody>
      </p:sp>
      <p:sp>
        <p:nvSpPr>
          <p:cNvPr id="858" name="Shape 858"/>
          <p:cNvSpPr>
            <a:spLocks noGrp="1"/>
          </p:cNvSpPr>
          <p:nvPr>
            <p:ph type="body" sz="quarter" idx="1"/>
          </p:nvPr>
        </p:nvSpPr>
        <p:spPr>
          <a:prstGeom prst="rect">
            <a:avLst/>
          </a:prstGeom>
        </p:spPr>
        <p:txBody>
          <a:bodyPr/>
          <a:lstStyle/>
          <a:p>
            <a:pPr defTabSz="914400">
              <a:defRPr sz="1200">
                <a:solidFill>
                  <a:srgbClr val="3366CC"/>
                </a:solidFill>
                <a:latin typeface="Calibri" panose="020F0502020204030204"/>
                <a:ea typeface="Calibri" panose="020F0502020204030204"/>
                <a:cs typeface="Calibri" panose="020F0502020204030204"/>
                <a:sym typeface="Calibri" panose="020F0502020204030204"/>
              </a:defRPr>
            </a:pPr>
            <a:r>
              <a:rPr>
                <a:latin typeface="华文楷体" panose="02010600040101010101" charset="-122"/>
                <a:ea typeface="华文楷体" panose="02010600040101010101" charset="-122"/>
                <a:cs typeface="华文楷体" panose="02010600040101010101" charset="-122"/>
                <a:sym typeface="华文楷体" panose="02010600040101010101" charset="-122"/>
              </a:rPr>
              <a:t>空洞问题</a:t>
            </a:r>
          </a:p>
          <a:p>
            <a:pPr defTabSz="914400">
              <a:defRPr sz="1200">
                <a:solidFill>
                  <a:srgbClr val="0432FF"/>
                </a:solidFill>
                <a:latin typeface="+mj-lt"/>
                <a:ea typeface="+mj-ea"/>
                <a:cs typeface="+mj-cs"/>
                <a:sym typeface="Helvetica"/>
              </a:defRPr>
            </a:pPr>
            <a:r>
              <a:t>图像经过旋转变换以后，新图像中会出现许多</a:t>
            </a:r>
            <a:r>
              <a:rPr>
                <a:solidFill>
                  <a:srgbClr val="FF3300"/>
                </a:solidFill>
              </a:rPr>
              <a:t>空洞</a:t>
            </a:r>
            <a:r>
              <a:t> </a:t>
            </a:r>
          </a:p>
        </p:txBody>
      </p:sp>
    </p:spTree>
    <p:extLst>
      <p:ext uri="{BB962C8B-B14F-4D97-AF65-F5344CB8AC3E}">
        <p14:creationId xmlns:p14="http://schemas.microsoft.com/office/powerpoint/2010/main" val="6180653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4" name="Shape 864"/>
          <p:cNvSpPr>
            <a:spLocks noGrp="1" noRot="1" noChangeAspect="1"/>
          </p:cNvSpPr>
          <p:nvPr>
            <p:ph type="sldImg"/>
          </p:nvPr>
        </p:nvSpPr>
        <p:spPr>
          <a:prstGeom prst="rect">
            <a:avLst/>
          </a:prstGeom>
        </p:spPr>
        <p:txBody>
          <a:bodyPr/>
          <a:lstStyle/>
          <a:p>
            <a:endParaRPr/>
          </a:p>
        </p:txBody>
      </p:sp>
      <p:sp>
        <p:nvSpPr>
          <p:cNvPr id="865" name="Shape 865"/>
          <p:cNvSpPr>
            <a:spLocks noGrp="1"/>
          </p:cNvSpPr>
          <p:nvPr>
            <p:ph type="body" sz="quarter" idx="1"/>
          </p:nvPr>
        </p:nvSpPr>
        <p:spPr>
          <a:prstGeom prst="rect">
            <a:avLst/>
          </a:prstGeom>
        </p:spPr>
        <p:txBody>
          <a:bodyPr/>
          <a:lstStyle/>
          <a:p>
            <a:pPr defTabSz="914400">
              <a:defRPr sz="1200">
                <a:latin typeface="Calibri" panose="020F0502020204030204"/>
                <a:ea typeface="Calibri" panose="020F0502020204030204"/>
                <a:cs typeface="Calibri" panose="020F0502020204030204"/>
                <a:sym typeface="Calibri" panose="020F0502020204030204"/>
              </a:defRPr>
            </a:pPr>
            <a:r>
              <a:rPr>
                <a:latin typeface="+mj-lt"/>
                <a:ea typeface="+mj-ea"/>
                <a:cs typeface="+mj-cs"/>
                <a:sym typeface="Helvetica"/>
              </a:rPr>
              <a:t>用</a:t>
            </a:r>
            <a:r>
              <a:rPr>
                <a:solidFill>
                  <a:srgbClr val="FF3300"/>
                </a:solidFill>
                <a:latin typeface="+mj-lt"/>
                <a:ea typeface="+mj-ea"/>
                <a:cs typeface="+mj-cs"/>
                <a:sym typeface="Helvetica"/>
              </a:rPr>
              <a:t>插值</a:t>
            </a:r>
            <a:r>
              <a:rPr>
                <a:latin typeface="+mj-lt"/>
                <a:ea typeface="+mj-ea"/>
                <a:cs typeface="+mj-cs"/>
                <a:sym typeface="Helvetica"/>
              </a:rPr>
              <a:t>方法填补。</a:t>
            </a:r>
          </a:p>
          <a:p>
            <a:pPr defTabSz="914400">
              <a:defRPr sz="1200">
                <a:solidFill>
                  <a:srgbClr val="FF3300"/>
                </a:solidFill>
                <a:latin typeface="Calibri" panose="020F0502020204030204"/>
                <a:ea typeface="Calibri" panose="020F0502020204030204"/>
                <a:cs typeface="Calibri" panose="020F0502020204030204"/>
                <a:sym typeface="Calibri" panose="020F0502020204030204"/>
              </a:defRPr>
            </a:pPr>
            <a:r>
              <a:rPr>
                <a:latin typeface="+mj-lt"/>
                <a:ea typeface="+mj-ea"/>
                <a:cs typeface="+mj-cs"/>
                <a:sym typeface="Helvetica"/>
              </a:rPr>
              <a:t>行插值</a:t>
            </a:r>
            <a:r>
              <a:rPr>
                <a:solidFill>
                  <a:srgbClr val="000000"/>
                </a:solidFill>
              </a:rPr>
              <a:t>——</a:t>
            </a:r>
            <a:r>
              <a:rPr>
                <a:solidFill>
                  <a:srgbClr val="000000"/>
                </a:solidFill>
                <a:latin typeface="+mj-lt"/>
                <a:ea typeface="+mj-ea"/>
                <a:cs typeface="+mj-cs"/>
                <a:sym typeface="Helvetica"/>
              </a:rPr>
              <a:t>按顺序寻找每一行中的空洞像素，设置其像素值与同一行中前一个像素的像素值相同。</a:t>
            </a:r>
          </a:p>
        </p:txBody>
      </p:sp>
    </p:spTree>
    <p:extLst>
      <p:ext uri="{BB962C8B-B14F-4D97-AF65-F5344CB8AC3E}">
        <p14:creationId xmlns:p14="http://schemas.microsoft.com/office/powerpoint/2010/main" val="26208057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6" name="Shape 876"/>
          <p:cNvSpPr>
            <a:spLocks noGrp="1" noRot="1" noChangeAspect="1"/>
          </p:cNvSpPr>
          <p:nvPr>
            <p:ph type="sldImg"/>
          </p:nvPr>
        </p:nvSpPr>
        <p:spPr>
          <a:prstGeom prst="rect">
            <a:avLst/>
          </a:prstGeom>
        </p:spPr>
        <p:txBody>
          <a:bodyPr/>
          <a:lstStyle/>
          <a:p>
            <a:endParaRPr/>
          </a:p>
        </p:txBody>
      </p:sp>
      <p:sp>
        <p:nvSpPr>
          <p:cNvPr id="877" name="Shape 877"/>
          <p:cNvSpPr>
            <a:spLocks noGrp="1"/>
          </p:cNvSpPr>
          <p:nvPr>
            <p:ph type="body" sz="quarter" idx="1"/>
          </p:nvPr>
        </p:nvSpPr>
        <p:spPr>
          <a:prstGeom prst="rect">
            <a:avLst/>
          </a:prstGeom>
        </p:spPr>
        <p:txBody>
          <a:bodyPr/>
          <a:lstStyle>
            <a:lvl1pPr defTabSz="914400">
              <a:defRPr sz="1200">
                <a:solidFill>
                  <a:srgbClr val="0432FF"/>
                </a:solidFill>
                <a:latin typeface="+mj-lt"/>
                <a:ea typeface="+mj-ea"/>
                <a:cs typeface="+mj-cs"/>
                <a:sym typeface="Helvetica"/>
              </a:defRPr>
            </a:lvl1pPr>
          </a:lstStyle>
          <a:p>
            <a:r>
              <a:t>将图像乘以一定系数，从而产生新图像的过程。</a:t>
            </a:r>
          </a:p>
        </p:txBody>
      </p:sp>
    </p:spTree>
    <p:extLst>
      <p:ext uri="{BB962C8B-B14F-4D97-AF65-F5344CB8AC3E}">
        <p14:creationId xmlns:p14="http://schemas.microsoft.com/office/powerpoint/2010/main" val="1051668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9" name="Shape 889"/>
          <p:cNvSpPr>
            <a:spLocks noGrp="1" noRot="1" noChangeAspect="1"/>
          </p:cNvSpPr>
          <p:nvPr>
            <p:ph type="sldImg"/>
          </p:nvPr>
        </p:nvSpPr>
        <p:spPr>
          <a:prstGeom prst="rect">
            <a:avLst/>
          </a:prstGeom>
        </p:spPr>
        <p:txBody>
          <a:bodyPr/>
          <a:lstStyle/>
          <a:p>
            <a:endParaRPr/>
          </a:p>
        </p:txBody>
      </p:sp>
      <p:sp>
        <p:nvSpPr>
          <p:cNvPr id="890" name="Shape 890"/>
          <p:cNvSpPr>
            <a:spLocks noGrp="1"/>
          </p:cNvSpPr>
          <p:nvPr>
            <p:ph type="body" sz="quarter" idx="1"/>
          </p:nvPr>
        </p:nvSpPr>
        <p:spPr>
          <a:prstGeom prst="rect">
            <a:avLst/>
          </a:prstGeom>
        </p:spPr>
        <p:txBody>
          <a:bodyPr/>
          <a:lstStyle/>
          <a:p>
            <a:pPr defTabSz="914400">
              <a:buSzPct val="100000"/>
              <a:buChar char="➢"/>
              <a:defRPr sz="1000">
                <a:latin typeface="Calibri" panose="020F0502020204030204"/>
                <a:ea typeface="Calibri" panose="020F0502020204030204"/>
                <a:cs typeface="Calibri" panose="020F0502020204030204"/>
                <a:sym typeface="Calibri" panose="020F0502020204030204"/>
              </a:defRPr>
            </a:pPr>
            <a:r>
              <a:rPr>
                <a:latin typeface="+mj-lt"/>
                <a:ea typeface="+mj-ea"/>
                <a:cs typeface="+mj-cs"/>
                <a:sym typeface="Helvetica"/>
              </a:rPr>
              <a:t>沿</a:t>
            </a:r>
            <a:r>
              <a:rPr i="1">
                <a:latin typeface="+mj-lt"/>
                <a:ea typeface="+mj-ea"/>
                <a:cs typeface="+mj-cs"/>
                <a:sym typeface="Helvetica"/>
              </a:rPr>
              <a:t>x</a:t>
            </a:r>
            <a:r>
              <a:rPr>
                <a:latin typeface="+mj-lt"/>
                <a:ea typeface="+mj-ea"/>
                <a:cs typeface="+mj-cs"/>
                <a:sym typeface="Helvetica"/>
              </a:rPr>
              <a:t>轴方向缩放</a:t>
            </a:r>
            <a:r>
              <a:rPr i="1">
                <a:latin typeface="+mj-lt"/>
                <a:ea typeface="+mj-ea"/>
                <a:cs typeface="+mj-cs"/>
                <a:sym typeface="Helvetica"/>
              </a:rPr>
              <a:t>c</a:t>
            </a:r>
            <a:r>
              <a:rPr>
                <a:latin typeface="+mj-lt"/>
                <a:ea typeface="+mj-ea"/>
                <a:cs typeface="+mj-cs"/>
                <a:sym typeface="Helvetica"/>
              </a:rPr>
              <a:t>倍（</a:t>
            </a:r>
            <a:r>
              <a:rPr i="1">
                <a:latin typeface="+mj-lt"/>
                <a:ea typeface="+mj-ea"/>
                <a:cs typeface="+mj-cs"/>
                <a:sym typeface="Helvetica"/>
              </a:rPr>
              <a:t>c</a:t>
            </a:r>
            <a:r>
              <a:t>&gt;1</a:t>
            </a:r>
            <a:r>
              <a:rPr>
                <a:latin typeface="+mj-lt"/>
                <a:ea typeface="+mj-ea"/>
                <a:cs typeface="+mj-cs"/>
                <a:sym typeface="Helvetica"/>
              </a:rPr>
              <a:t>时为放大，</a:t>
            </a:r>
            <a:r>
              <a:t>0&lt;</a:t>
            </a:r>
            <a:r>
              <a:rPr i="1">
                <a:latin typeface="+mj-lt"/>
                <a:ea typeface="+mj-ea"/>
                <a:cs typeface="+mj-cs"/>
                <a:sym typeface="Helvetica"/>
              </a:rPr>
              <a:t>c</a:t>
            </a:r>
            <a:r>
              <a:t>&lt;1</a:t>
            </a:r>
            <a:r>
              <a:rPr>
                <a:latin typeface="+mj-lt"/>
                <a:ea typeface="+mj-ea"/>
                <a:cs typeface="+mj-cs"/>
                <a:sym typeface="Helvetica"/>
              </a:rPr>
              <a:t>时为缩小）；沿</a:t>
            </a:r>
            <a:r>
              <a:rPr i="1">
                <a:latin typeface="+mj-lt"/>
                <a:ea typeface="+mj-ea"/>
                <a:cs typeface="+mj-cs"/>
                <a:sym typeface="Helvetica"/>
              </a:rPr>
              <a:t>y</a:t>
            </a:r>
            <a:r>
              <a:rPr>
                <a:latin typeface="+mj-lt"/>
                <a:ea typeface="+mj-ea"/>
                <a:cs typeface="+mj-cs"/>
                <a:sym typeface="Helvetica"/>
              </a:rPr>
              <a:t>轴方向缩放</a:t>
            </a:r>
            <a:r>
              <a:rPr i="1">
                <a:latin typeface="+mj-lt"/>
                <a:ea typeface="+mj-ea"/>
                <a:cs typeface="+mj-cs"/>
                <a:sym typeface="Helvetica"/>
              </a:rPr>
              <a:t>d</a:t>
            </a:r>
            <a:r>
              <a:rPr>
                <a:latin typeface="+mj-lt"/>
                <a:ea typeface="+mj-ea"/>
                <a:cs typeface="+mj-cs"/>
                <a:sym typeface="Helvetica"/>
              </a:rPr>
              <a:t>倍（</a:t>
            </a:r>
            <a:r>
              <a:rPr i="1">
                <a:latin typeface="+mj-lt"/>
                <a:ea typeface="+mj-ea"/>
                <a:cs typeface="+mj-cs"/>
                <a:sym typeface="Helvetica"/>
              </a:rPr>
              <a:t>d</a:t>
            </a:r>
            <a:r>
              <a:t>&gt;1</a:t>
            </a:r>
            <a:r>
              <a:rPr>
                <a:latin typeface="+mj-lt"/>
                <a:ea typeface="+mj-ea"/>
                <a:cs typeface="+mj-cs"/>
                <a:sym typeface="Helvetica"/>
              </a:rPr>
              <a:t>时为放大，</a:t>
            </a:r>
            <a:r>
              <a:t>0&lt;</a:t>
            </a:r>
            <a:r>
              <a:rPr i="1">
                <a:latin typeface="+mj-lt"/>
                <a:ea typeface="+mj-ea"/>
                <a:cs typeface="+mj-cs"/>
                <a:sym typeface="Helvetica"/>
              </a:rPr>
              <a:t>d</a:t>
            </a:r>
            <a:r>
              <a:t>&lt;1</a:t>
            </a:r>
            <a:r>
              <a:rPr>
                <a:latin typeface="+mj-lt"/>
                <a:ea typeface="+mj-ea"/>
                <a:cs typeface="+mj-cs"/>
                <a:sym typeface="Helvetica"/>
              </a:rPr>
              <a:t>时为缩小）。 </a:t>
            </a:r>
          </a:p>
          <a:p>
            <a:pPr defTabSz="914400">
              <a:buSzPct val="100000"/>
              <a:buChar char="➢"/>
              <a:defRPr sz="1000">
                <a:latin typeface="Calibri" panose="020F0502020204030204"/>
                <a:ea typeface="Calibri" panose="020F0502020204030204"/>
                <a:cs typeface="Calibri" panose="020F0502020204030204"/>
                <a:sym typeface="Calibri" panose="020F0502020204030204"/>
              </a:defRPr>
            </a:pPr>
            <a:r>
              <a:rPr>
                <a:latin typeface="+mj-lt"/>
                <a:ea typeface="+mj-ea"/>
                <a:cs typeface="+mj-cs"/>
                <a:sym typeface="Helvetica"/>
              </a:rPr>
              <a:t>当</a:t>
            </a:r>
            <a:r>
              <a:rPr i="1">
                <a:latin typeface="+mj-lt"/>
                <a:ea typeface="+mj-ea"/>
                <a:cs typeface="+mj-cs"/>
                <a:sym typeface="Helvetica"/>
              </a:rPr>
              <a:t>c=d</a:t>
            </a:r>
            <a:r>
              <a:rPr>
                <a:latin typeface="+mj-lt"/>
                <a:ea typeface="+mj-ea"/>
                <a:cs typeface="+mj-cs"/>
                <a:sym typeface="Helvetica"/>
              </a:rPr>
              <a:t>时，图像等比缩放；否则为非等比缩放，导致图像变形。</a:t>
            </a:r>
          </a:p>
          <a:p>
            <a:pPr defTabSz="914400">
              <a:buSzPct val="100000"/>
              <a:buChar char="➢"/>
              <a:defRPr sz="1000">
                <a:latin typeface="Calibri" panose="020F0502020204030204"/>
                <a:ea typeface="Calibri" panose="020F0502020204030204"/>
                <a:cs typeface="Calibri" panose="020F0502020204030204"/>
                <a:sym typeface="Calibri" panose="020F0502020204030204"/>
              </a:defRPr>
            </a:pPr>
            <a:r>
              <a:rPr>
                <a:latin typeface="+mj-lt"/>
                <a:ea typeface="+mj-ea"/>
                <a:cs typeface="+mj-cs"/>
                <a:sym typeface="Helvetica"/>
              </a:rPr>
              <a:t>缩小</a:t>
            </a:r>
            <a:r>
              <a:t>——</a:t>
            </a:r>
            <a:r>
              <a:rPr>
                <a:latin typeface="+mj-lt"/>
                <a:ea typeface="+mj-ea"/>
                <a:cs typeface="+mj-cs"/>
                <a:sym typeface="Helvetica"/>
              </a:rPr>
              <a:t>按一定间隔选取某些行和列的像素构成缩小后的新图像；放大</a:t>
            </a:r>
            <a:r>
              <a:t>——</a:t>
            </a:r>
            <a:r>
              <a:rPr>
                <a:latin typeface="+mj-lt"/>
                <a:ea typeface="+mj-ea"/>
                <a:cs typeface="+mj-cs"/>
                <a:sym typeface="Helvetica"/>
              </a:rPr>
              <a:t>新图像出现空行和空列，可采用插值的方法加以填补，但存在</a:t>
            </a:r>
            <a:r>
              <a:t>“</a:t>
            </a:r>
            <a:r>
              <a:rPr>
                <a:latin typeface="+mj-lt"/>
                <a:ea typeface="+mj-ea"/>
                <a:cs typeface="+mj-cs"/>
                <a:sym typeface="Helvetica"/>
              </a:rPr>
              <a:t>马赛克</a:t>
            </a:r>
            <a:r>
              <a:t>”</a:t>
            </a:r>
            <a:r>
              <a:rPr>
                <a:latin typeface="+mj-lt"/>
                <a:ea typeface="+mj-ea"/>
                <a:cs typeface="+mj-cs"/>
                <a:sym typeface="Helvetica"/>
              </a:rPr>
              <a:t>现象。</a:t>
            </a:r>
          </a:p>
        </p:txBody>
      </p:sp>
    </p:spTree>
    <p:extLst>
      <p:ext uri="{BB962C8B-B14F-4D97-AF65-F5344CB8AC3E}">
        <p14:creationId xmlns:p14="http://schemas.microsoft.com/office/powerpoint/2010/main" val="38742950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4" name="Shape 924"/>
          <p:cNvSpPr>
            <a:spLocks noGrp="1" noRot="1" noChangeAspect="1"/>
          </p:cNvSpPr>
          <p:nvPr>
            <p:ph type="sldImg"/>
          </p:nvPr>
        </p:nvSpPr>
        <p:spPr>
          <a:prstGeom prst="rect">
            <a:avLst/>
          </a:prstGeom>
        </p:spPr>
        <p:txBody>
          <a:bodyPr/>
          <a:lstStyle/>
          <a:p>
            <a:endParaRPr/>
          </a:p>
        </p:txBody>
      </p:sp>
      <p:sp>
        <p:nvSpPr>
          <p:cNvPr id="925" name="Shape 925"/>
          <p:cNvSpPr>
            <a:spLocks noGrp="1"/>
          </p:cNvSpPr>
          <p:nvPr>
            <p:ph type="body" sz="quarter" idx="1"/>
          </p:nvPr>
        </p:nvSpPr>
        <p:spPr>
          <a:prstGeom prst="rect">
            <a:avLst/>
          </a:prstGeom>
        </p:spPr>
        <p:txBody>
          <a:bodyPr/>
          <a:lstStyle>
            <a:lvl1pPr defTabSz="914400">
              <a:defRPr sz="1200">
                <a:solidFill>
                  <a:srgbClr val="0432FF"/>
                </a:solidFill>
                <a:latin typeface="+mj-lt"/>
                <a:ea typeface="+mj-ea"/>
                <a:cs typeface="+mj-cs"/>
                <a:sym typeface="Helvetica"/>
              </a:defRPr>
            </a:lvl1pPr>
          </a:lstStyle>
          <a:p>
            <a:r>
              <a:t>图像的错切变换实际上是景物在平面上的非垂直投影效果。</a:t>
            </a:r>
          </a:p>
        </p:txBody>
      </p:sp>
    </p:spTree>
    <p:extLst>
      <p:ext uri="{BB962C8B-B14F-4D97-AF65-F5344CB8AC3E}">
        <p14:creationId xmlns:p14="http://schemas.microsoft.com/office/powerpoint/2010/main" val="21012767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9" name="Shape 1299"/>
          <p:cNvSpPr>
            <a:spLocks noGrp="1" noRot="1" noChangeAspect="1"/>
          </p:cNvSpPr>
          <p:nvPr>
            <p:ph type="sldImg"/>
          </p:nvPr>
        </p:nvSpPr>
        <p:spPr>
          <a:prstGeom prst="rect">
            <a:avLst/>
          </a:prstGeom>
        </p:spPr>
        <p:txBody>
          <a:bodyPr/>
          <a:lstStyle/>
          <a:p>
            <a:endParaRPr/>
          </a:p>
        </p:txBody>
      </p:sp>
      <p:sp>
        <p:nvSpPr>
          <p:cNvPr id="1300" name="Shape 1300"/>
          <p:cNvSpPr>
            <a:spLocks noGrp="1"/>
          </p:cNvSpPr>
          <p:nvPr>
            <p:ph type="body" sz="quarter" idx="1"/>
          </p:nvPr>
        </p:nvSpPr>
        <p:spPr>
          <a:prstGeom prst="rect">
            <a:avLst/>
          </a:prstGeom>
        </p:spPr>
        <p:txBody>
          <a:bodyPr/>
          <a:lstStyle/>
          <a:p>
            <a:pPr defTabSz="914400">
              <a:defRPr sz="1200">
                <a:latin typeface="+mj-lt"/>
                <a:ea typeface="+mj-ea"/>
                <a:cs typeface="+mj-cs"/>
                <a:sym typeface="Helvetica"/>
              </a:defRPr>
            </a:pPr>
            <a:r>
              <a:t>其中，</a:t>
            </a:r>
            <a:r>
              <a:rPr i="1"/>
              <a:t>r</a:t>
            </a:r>
            <a:r>
              <a:t>为输入点的灰度值，</a:t>
            </a:r>
            <a:r>
              <a:rPr i="1"/>
              <a:t>s</a:t>
            </a:r>
            <a:r>
              <a:t>为相应输出点的灰度值，</a:t>
            </a:r>
            <a:r>
              <a:rPr i="1"/>
              <a:t>k</a:t>
            </a:r>
            <a:r>
              <a:t>、</a:t>
            </a:r>
            <a:r>
              <a:rPr i="1"/>
              <a:t>b</a:t>
            </a:r>
            <a:r>
              <a:t>为常数。</a:t>
            </a:r>
          </a:p>
        </p:txBody>
      </p:sp>
    </p:spTree>
    <p:extLst>
      <p:ext uri="{BB962C8B-B14F-4D97-AF65-F5344CB8AC3E}">
        <p14:creationId xmlns:p14="http://schemas.microsoft.com/office/powerpoint/2010/main" val="18119717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3" name="Shape 933"/>
          <p:cNvSpPr>
            <a:spLocks noGrp="1" noRot="1" noChangeAspect="1"/>
          </p:cNvSpPr>
          <p:nvPr>
            <p:ph type="sldImg"/>
          </p:nvPr>
        </p:nvSpPr>
        <p:spPr>
          <a:prstGeom prst="rect">
            <a:avLst/>
          </a:prstGeom>
        </p:spPr>
        <p:txBody>
          <a:bodyPr/>
          <a:lstStyle/>
          <a:p>
            <a:endParaRPr/>
          </a:p>
        </p:txBody>
      </p:sp>
      <p:sp>
        <p:nvSpPr>
          <p:cNvPr id="934" name="Shape 934"/>
          <p:cNvSpPr>
            <a:spLocks noGrp="1"/>
          </p:cNvSpPr>
          <p:nvPr>
            <p:ph type="body" sz="quarter" idx="1"/>
          </p:nvPr>
        </p:nvSpPr>
        <p:spPr>
          <a:prstGeom prst="rect">
            <a:avLst/>
          </a:prstGeom>
        </p:spPr>
        <p:txBody>
          <a:bodyPr/>
          <a:lstStyle/>
          <a:p>
            <a:pPr defTabSz="914400">
              <a:defRPr sz="1200">
                <a:latin typeface="Calibri" panose="020F0502020204030204"/>
                <a:ea typeface="Calibri" panose="020F0502020204030204"/>
                <a:cs typeface="Calibri" panose="020F0502020204030204"/>
                <a:sym typeface="Calibri" panose="020F0502020204030204"/>
              </a:defRPr>
            </a:pPr>
            <a:r>
              <a:rPr>
                <a:latin typeface="+mj-lt"/>
                <a:ea typeface="+mj-ea"/>
                <a:cs typeface="+mj-cs"/>
                <a:sym typeface="Helvetica"/>
              </a:rPr>
              <a:t>沿</a:t>
            </a:r>
            <a:r>
              <a:t>x</a:t>
            </a:r>
            <a:r>
              <a:rPr>
                <a:latin typeface="+mj-lt"/>
                <a:ea typeface="+mj-ea"/>
                <a:cs typeface="+mj-cs"/>
                <a:sym typeface="Helvetica"/>
              </a:rPr>
              <a:t>轴错切</a:t>
            </a:r>
          </a:p>
          <a:p>
            <a:pPr defTabSz="914400">
              <a:defRPr sz="1200">
                <a:latin typeface="Calibri" panose="020F0502020204030204"/>
                <a:ea typeface="Calibri" panose="020F0502020204030204"/>
                <a:cs typeface="Calibri" panose="020F0502020204030204"/>
                <a:sym typeface="Calibri" panose="020F0502020204030204"/>
              </a:defRPr>
            </a:pPr>
            <a:r>
              <a:rPr>
                <a:latin typeface="+mj-lt"/>
                <a:ea typeface="+mj-ea"/>
                <a:cs typeface="+mj-cs"/>
                <a:sym typeface="Helvetica"/>
              </a:rPr>
              <a:t>沿</a:t>
            </a:r>
            <a:r>
              <a:t>y</a:t>
            </a:r>
            <a:r>
              <a:rPr>
                <a:latin typeface="+mj-lt"/>
                <a:ea typeface="+mj-ea"/>
                <a:cs typeface="+mj-cs"/>
                <a:sym typeface="Helvetica"/>
              </a:rPr>
              <a:t>轴错切</a:t>
            </a:r>
          </a:p>
        </p:txBody>
      </p:sp>
    </p:spTree>
    <p:extLst>
      <p:ext uri="{BB962C8B-B14F-4D97-AF65-F5344CB8AC3E}">
        <p14:creationId xmlns:p14="http://schemas.microsoft.com/office/powerpoint/2010/main" val="21180730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1" name="Shape 951"/>
          <p:cNvSpPr>
            <a:spLocks noGrp="1" noRot="1" noChangeAspect="1"/>
          </p:cNvSpPr>
          <p:nvPr>
            <p:ph type="sldImg"/>
          </p:nvPr>
        </p:nvSpPr>
        <p:spPr>
          <a:prstGeom prst="rect">
            <a:avLst/>
          </a:prstGeom>
        </p:spPr>
        <p:txBody>
          <a:bodyPr/>
          <a:lstStyle/>
          <a:p>
            <a:endParaRPr/>
          </a:p>
        </p:txBody>
      </p:sp>
      <p:sp>
        <p:nvSpPr>
          <p:cNvPr id="952" name="Shape 952"/>
          <p:cNvSpPr>
            <a:spLocks noGrp="1"/>
          </p:cNvSpPr>
          <p:nvPr>
            <p:ph type="body" sz="quarter" idx="1"/>
          </p:nvPr>
        </p:nvSpPr>
        <p:spPr>
          <a:prstGeom prst="rect">
            <a:avLst/>
          </a:prstGeom>
        </p:spPr>
        <p:txBody>
          <a:bodyPr/>
          <a:lstStyle>
            <a:lvl1pPr defTabSz="914400">
              <a:defRPr sz="1200" b="1">
                <a:solidFill>
                  <a:srgbClr val="0432FF"/>
                </a:solidFill>
                <a:latin typeface="+mj-lt"/>
                <a:ea typeface="+mj-ea"/>
                <a:cs typeface="+mj-cs"/>
                <a:sym typeface="Helvetica"/>
              </a:defRPr>
            </a:lvl1pPr>
          </a:lstStyle>
          <a:p>
            <a:r>
              <a:t>图像的组合变换是各项简单几何变换的混合操作。</a:t>
            </a:r>
          </a:p>
        </p:txBody>
      </p:sp>
    </p:spTree>
    <p:extLst>
      <p:ext uri="{BB962C8B-B14F-4D97-AF65-F5344CB8AC3E}">
        <p14:creationId xmlns:p14="http://schemas.microsoft.com/office/powerpoint/2010/main" val="2433424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8" name="Shape 958"/>
          <p:cNvSpPr>
            <a:spLocks noGrp="1" noRot="1" noChangeAspect="1"/>
          </p:cNvSpPr>
          <p:nvPr>
            <p:ph type="sldImg"/>
          </p:nvPr>
        </p:nvSpPr>
        <p:spPr>
          <a:prstGeom prst="rect">
            <a:avLst/>
          </a:prstGeom>
        </p:spPr>
        <p:txBody>
          <a:bodyPr/>
          <a:lstStyle/>
          <a:p>
            <a:endParaRPr/>
          </a:p>
        </p:txBody>
      </p:sp>
      <p:sp>
        <p:nvSpPr>
          <p:cNvPr id="959" name="Shape 959"/>
          <p:cNvSpPr>
            <a:spLocks noGrp="1"/>
          </p:cNvSpPr>
          <p:nvPr>
            <p:ph type="body" sz="quarter" idx="1"/>
          </p:nvPr>
        </p:nvSpPr>
        <p:spPr>
          <a:prstGeom prst="rect">
            <a:avLst/>
          </a:prstGeom>
        </p:spPr>
        <p:txBody>
          <a:bodyPr/>
          <a:lstStyle/>
          <a:p>
            <a:pPr defTabSz="914400">
              <a:defRPr sz="1200">
                <a:solidFill>
                  <a:srgbClr val="0432FF"/>
                </a:solidFill>
                <a:latin typeface="+mj-lt"/>
                <a:ea typeface="+mj-ea"/>
                <a:cs typeface="+mj-cs"/>
                <a:sym typeface="Helvetica"/>
              </a:defRPr>
            </a:pPr>
            <a:r>
              <a:t>变换矩阵是由构成组合变换的各种简单变换的变换矩阵按从左至右的顺序逐次相乘以后得到的结果。</a:t>
            </a:r>
          </a:p>
          <a:p>
            <a:pPr defTabSz="914400">
              <a:defRPr sz="1200">
                <a:solidFill>
                  <a:srgbClr val="0432FF"/>
                </a:solidFill>
                <a:latin typeface="+mj-lt"/>
                <a:ea typeface="+mj-ea"/>
                <a:cs typeface="+mj-cs"/>
                <a:sym typeface="Helvetica"/>
              </a:defRPr>
            </a:pPr>
            <a:r>
              <a:t>变换矩阵相乘时的顺序是</a:t>
            </a:r>
            <a:r>
              <a:rPr>
                <a:solidFill>
                  <a:srgbClr val="FF3300"/>
                </a:solidFill>
              </a:rPr>
              <a:t>不可以任意改变</a:t>
            </a:r>
            <a:r>
              <a:t>的</a:t>
            </a:r>
          </a:p>
        </p:txBody>
      </p:sp>
    </p:spTree>
    <p:extLst>
      <p:ext uri="{BB962C8B-B14F-4D97-AF65-F5344CB8AC3E}">
        <p14:creationId xmlns:p14="http://schemas.microsoft.com/office/powerpoint/2010/main" val="327622750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3" name="Shape 963"/>
          <p:cNvSpPr>
            <a:spLocks noGrp="1" noRot="1" noChangeAspect="1"/>
          </p:cNvSpPr>
          <p:nvPr>
            <p:ph type="sldImg"/>
          </p:nvPr>
        </p:nvSpPr>
        <p:spPr>
          <a:prstGeom prst="rect">
            <a:avLst/>
          </a:prstGeom>
        </p:spPr>
        <p:txBody>
          <a:bodyPr/>
          <a:lstStyle/>
          <a:p>
            <a:endParaRPr/>
          </a:p>
        </p:txBody>
      </p:sp>
      <p:sp>
        <p:nvSpPr>
          <p:cNvPr id="964" name="Shape 964"/>
          <p:cNvSpPr>
            <a:spLocks noGrp="1"/>
          </p:cNvSpPr>
          <p:nvPr>
            <p:ph type="body" sz="quarter" idx="1"/>
          </p:nvPr>
        </p:nvSpPr>
        <p:spPr>
          <a:prstGeom prst="rect">
            <a:avLst/>
          </a:prstGeom>
        </p:spPr>
        <p:txBody>
          <a:bodyPr/>
          <a:lstStyle/>
          <a:p>
            <a:pPr defTabSz="914400">
              <a:defRPr sz="1200">
                <a:solidFill>
                  <a:srgbClr val="0432FF"/>
                </a:solidFill>
                <a:latin typeface="华文仿宋" panose="02010600040101010101" charset="-122"/>
                <a:ea typeface="华文仿宋" panose="02010600040101010101" charset="-122"/>
                <a:cs typeface="华文仿宋" panose="02010600040101010101" charset="-122"/>
                <a:sym typeface="华文仿宋" panose="02010600040101010101" charset="-122"/>
              </a:defRPr>
            </a:pPr>
            <a:r>
              <a:t>插值是几何变换最常用的工具，利用已知像素值，采用不同的插值方法，可以模拟出未知像素的像素值。</a:t>
            </a:r>
            <a:r>
              <a:rPr sz="1600" b="1">
                <a:latin typeface="+mj-lt"/>
                <a:ea typeface="+mj-ea"/>
                <a:cs typeface="+mj-cs"/>
                <a:sym typeface="Helvetica"/>
              </a:rPr>
              <a:t> </a:t>
            </a:r>
          </a:p>
        </p:txBody>
      </p:sp>
    </p:spTree>
    <p:extLst>
      <p:ext uri="{BB962C8B-B14F-4D97-AF65-F5344CB8AC3E}">
        <p14:creationId xmlns:p14="http://schemas.microsoft.com/office/powerpoint/2010/main" val="249468505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8" name="Shape 968"/>
          <p:cNvSpPr>
            <a:spLocks noGrp="1" noRot="1" noChangeAspect="1"/>
          </p:cNvSpPr>
          <p:nvPr>
            <p:ph type="sldImg"/>
          </p:nvPr>
        </p:nvSpPr>
        <p:spPr>
          <a:prstGeom prst="rect">
            <a:avLst/>
          </a:prstGeom>
        </p:spPr>
        <p:txBody>
          <a:bodyPr/>
          <a:lstStyle/>
          <a:p>
            <a:endParaRPr/>
          </a:p>
        </p:txBody>
      </p:sp>
      <p:sp>
        <p:nvSpPr>
          <p:cNvPr id="969" name="Shape 969"/>
          <p:cNvSpPr>
            <a:spLocks noGrp="1"/>
          </p:cNvSpPr>
          <p:nvPr>
            <p:ph type="body" sz="quarter" idx="1"/>
          </p:nvPr>
        </p:nvSpPr>
        <p:spPr>
          <a:prstGeom prst="rect">
            <a:avLst/>
          </a:prstGeom>
        </p:spPr>
        <p:txBody>
          <a:bodyPr/>
          <a:lstStyle/>
          <a:p>
            <a:pPr marL="609600" indent="-609600" defTabSz="914400">
              <a:defRPr sz="1200">
                <a:solidFill>
                  <a:srgbClr val="0432FF"/>
                </a:solidFill>
                <a:latin typeface="Calibri" panose="020F0502020204030204"/>
                <a:ea typeface="Calibri" panose="020F0502020204030204"/>
                <a:cs typeface="Calibri" panose="020F0502020204030204"/>
                <a:sym typeface="Calibri" panose="020F0502020204030204"/>
              </a:defRPr>
            </a:pPr>
            <a:r>
              <a:t>1. </a:t>
            </a:r>
            <a:r>
              <a:rPr>
                <a:latin typeface="+mj-lt"/>
                <a:ea typeface="+mj-ea"/>
                <a:cs typeface="+mj-cs"/>
                <a:sym typeface="Helvetica"/>
              </a:rPr>
              <a:t>最近邻插值</a:t>
            </a:r>
          </a:p>
          <a:p>
            <a:pPr marL="609600" indent="-609600" defTabSz="914400">
              <a:defRPr sz="1200">
                <a:solidFill>
                  <a:srgbClr val="0432FF"/>
                </a:solidFill>
                <a:latin typeface="Calibri" panose="020F0502020204030204"/>
                <a:ea typeface="Calibri" panose="020F0502020204030204"/>
                <a:cs typeface="Calibri" panose="020F0502020204030204"/>
                <a:sym typeface="Calibri" panose="020F0502020204030204"/>
              </a:defRPr>
            </a:pPr>
            <a:r>
              <a:t>2. </a:t>
            </a:r>
            <a:r>
              <a:rPr>
                <a:latin typeface="+mj-lt"/>
                <a:ea typeface="+mj-ea"/>
                <a:cs typeface="+mj-cs"/>
                <a:sym typeface="Helvetica"/>
              </a:rPr>
              <a:t>线性插值</a:t>
            </a:r>
          </a:p>
          <a:p>
            <a:pPr marL="609600" indent="-609600" defTabSz="914400">
              <a:defRPr sz="1200">
                <a:solidFill>
                  <a:srgbClr val="0432FF"/>
                </a:solidFill>
                <a:latin typeface="Calibri" panose="020F0502020204030204"/>
                <a:ea typeface="Calibri" panose="020F0502020204030204"/>
                <a:cs typeface="Calibri" panose="020F0502020204030204"/>
                <a:sym typeface="Calibri" panose="020F0502020204030204"/>
              </a:defRPr>
            </a:pPr>
            <a:r>
              <a:t>3. </a:t>
            </a:r>
            <a:r>
              <a:rPr>
                <a:latin typeface="+mj-lt"/>
                <a:ea typeface="+mj-ea"/>
                <a:cs typeface="+mj-cs"/>
                <a:sym typeface="Helvetica"/>
              </a:rPr>
              <a:t>径向基函数插值</a:t>
            </a:r>
          </a:p>
        </p:txBody>
      </p:sp>
    </p:spTree>
    <p:extLst>
      <p:ext uri="{BB962C8B-B14F-4D97-AF65-F5344CB8AC3E}">
        <p14:creationId xmlns:p14="http://schemas.microsoft.com/office/powerpoint/2010/main" val="109374023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4" name="Shape 974"/>
          <p:cNvSpPr>
            <a:spLocks noGrp="1" noRot="1" noChangeAspect="1"/>
          </p:cNvSpPr>
          <p:nvPr>
            <p:ph type="sldImg"/>
          </p:nvPr>
        </p:nvSpPr>
        <p:spPr>
          <a:prstGeom prst="rect">
            <a:avLst/>
          </a:prstGeom>
        </p:spPr>
        <p:txBody>
          <a:bodyPr/>
          <a:lstStyle/>
          <a:p>
            <a:endParaRPr/>
          </a:p>
        </p:txBody>
      </p:sp>
      <p:sp>
        <p:nvSpPr>
          <p:cNvPr id="975" name="Shape 975"/>
          <p:cNvSpPr>
            <a:spLocks noGrp="1"/>
          </p:cNvSpPr>
          <p:nvPr>
            <p:ph type="body" sz="quarter" idx="1"/>
          </p:nvPr>
        </p:nvSpPr>
        <p:spPr>
          <a:prstGeom prst="rect">
            <a:avLst/>
          </a:prstGeom>
        </p:spPr>
        <p:txBody>
          <a:bodyPr/>
          <a:lstStyle/>
          <a:p>
            <a:pPr defTabSz="914400">
              <a:defRPr sz="1200" b="1">
                <a:solidFill>
                  <a:srgbClr val="0432FF"/>
                </a:solidFill>
                <a:latin typeface="+mj-lt"/>
                <a:ea typeface="+mj-ea"/>
                <a:cs typeface="+mj-cs"/>
                <a:sym typeface="Helvetica"/>
              </a:defRPr>
            </a:pPr>
            <a:r>
              <a:t>输出像素的灰度值等于离它所映射到的位置最近的输入像素的灰度值。</a:t>
            </a:r>
            <a:r>
              <a:rPr>
                <a:solidFill>
                  <a:srgbClr val="000000"/>
                </a:solidFill>
              </a:rPr>
              <a:t> </a:t>
            </a:r>
          </a:p>
        </p:txBody>
      </p:sp>
    </p:spTree>
    <p:extLst>
      <p:ext uri="{BB962C8B-B14F-4D97-AF65-F5344CB8AC3E}">
        <p14:creationId xmlns:p14="http://schemas.microsoft.com/office/powerpoint/2010/main" val="295728545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2" name="Shape 992"/>
          <p:cNvSpPr>
            <a:spLocks noGrp="1" noRot="1" noChangeAspect="1"/>
          </p:cNvSpPr>
          <p:nvPr>
            <p:ph type="sldImg"/>
          </p:nvPr>
        </p:nvSpPr>
        <p:spPr>
          <a:prstGeom prst="rect">
            <a:avLst/>
          </a:prstGeom>
        </p:spPr>
        <p:txBody>
          <a:bodyPr/>
          <a:lstStyle/>
          <a:p>
            <a:endParaRPr/>
          </a:p>
        </p:txBody>
      </p:sp>
      <p:sp>
        <p:nvSpPr>
          <p:cNvPr id="993" name="Shape 993"/>
          <p:cNvSpPr>
            <a:spLocks noGrp="1"/>
          </p:cNvSpPr>
          <p:nvPr>
            <p:ph type="body" sz="quarter" idx="1"/>
          </p:nvPr>
        </p:nvSpPr>
        <p:spPr>
          <a:prstGeom prst="rect">
            <a:avLst/>
          </a:prstGeom>
        </p:spPr>
        <p:txBody>
          <a:bodyPr/>
          <a:lstStyle>
            <a:lvl1pPr defTabSz="914400">
              <a:defRPr sz="1200">
                <a:solidFill>
                  <a:srgbClr val="0432FF"/>
                </a:solidFill>
                <a:latin typeface="+mj-lt"/>
                <a:ea typeface="+mj-ea"/>
                <a:cs typeface="+mj-cs"/>
                <a:sym typeface="Helvetica"/>
              </a:defRPr>
            </a:lvl1pPr>
          </a:lstStyle>
          <a:p>
            <a:r>
              <a:t>当图像中包含明显的几何结构时，结果将不太光滑连续，从而在图像中产生人为的痕迹。 </a:t>
            </a:r>
          </a:p>
        </p:txBody>
      </p:sp>
    </p:spTree>
    <p:extLst>
      <p:ext uri="{BB962C8B-B14F-4D97-AF65-F5344CB8AC3E}">
        <p14:creationId xmlns:p14="http://schemas.microsoft.com/office/powerpoint/2010/main" val="340898984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2" name="Shape 1002"/>
          <p:cNvSpPr>
            <a:spLocks noGrp="1" noRot="1" noChangeAspect="1"/>
          </p:cNvSpPr>
          <p:nvPr>
            <p:ph type="sldImg"/>
          </p:nvPr>
        </p:nvSpPr>
        <p:spPr>
          <a:prstGeom prst="rect">
            <a:avLst/>
          </a:prstGeom>
        </p:spPr>
        <p:txBody>
          <a:bodyPr/>
          <a:lstStyle/>
          <a:p>
            <a:endParaRPr/>
          </a:p>
        </p:txBody>
      </p:sp>
      <p:sp>
        <p:nvSpPr>
          <p:cNvPr id="1003" name="Shape 1003"/>
          <p:cNvSpPr>
            <a:spLocks noGrp="1"/>
          </p:cNvSpPr>
          <p:nvPr>
            <p:ph type="body" sz="quarter" idx="1"/>
          </p:nvPr>
        </p:nvSpPr>
        <p:spPr>
          <a:prstGeom prst="rect">
            <a:avLst/>
          </a:prstGeom>
        </p:spPr>
        <p:txBody>
          <a:bodyPr/>
          <a:lstStyle/>
          <a:p>
            <a:pPr defTabSz="914400">
              <a:defRPr sz="1200">
                <a:latin typeface="Times New Roman" panose="02020603050405020304"/>
                <a:ea typeface="Times New Roman" panose="02020603050405020304"/>
                <a:cs typeface="Times New Roman" panose="02020603050405020304"/>
                <a:sym typeface="Times New Roman" panose="02020603050405020304"/>
              </a:defRPr>
            </a:pPr>
            <a:r>
              <a:rPr>
                <a:latin typeface="+mj-lt"/>
                <a:ea typeface="+mj-ea"/>
                <a:cs typeface="+mj-cs"/>
                <a:sym typeface="Helvetica"/>
              </a:rPr>
              <a:t>在</a:t>
            </a:r>
            <a:r>
              <a:rPr>
                <a:solidFill>
                  <a:srgbClr val="FF3300"/>
                </a:solidFill>
                <a:latin typeface="+mj-lt"/>
                <a:ea typeface="+mj-ea"/>
                <a:cs typeface="+mj-cs"/>
                <a:sym typeface="Helvetica"/>
              </a:rPr>
              <a:t>一维</a:t>
            </a:r>
            <a:r>
              <a:rPr>
                <a:latin typeface="+mj-lt"/>
                <a:ea typeface="+mj-ea"/>
                <a:cs typeface="+mj-cs"/>
                <a:sym typeface="Helvetica"/>
              </a:rPr>
              <a:t>情况下，已知</a:t>
            </a:r>
            <a:r>
              <a:rPr i="1"/>
              <a:t>x</a:t>
            </a:r>
            <a:r>
              <a:rPr baseline="-25000"/>
              <a:t>1</a:t>
            </a:r>
            <a:r>
              <a:rPr>
                <a:latin typeface="+mj-lt"/>
                <a:ea typeface="+mj-ea"/>
                <a:cs typeface="+mj-cs"/>
                <a:sym typeface="Helvetica"/>
              </a:rPr>
              <a:t>和</a:t>
            </a:r>
            <a:r>
              <a:rPr i="1"/>
              <a:t>x</a:t>
            </a:r>
            <a:r>
              <a:rPr baseline="-25000"/>
              <a:t>2</a:t>
            </a:r>
            <a:r>
              <a:rPr>
                <a:latin typeface="+mj-lt"/>
                <a:ea typeface="+mj-ea"/>
                <a:cs typeface="+mj-cs"/>
                <a:sym typeface="Helvetica"/>
              </a:rPr>
              <a:t>处的灰度值分别为</a:t>
            </a:r>
            <a:r>
              <a:rPr i="1"/>
              <a:t>g</a:t>
            </a:r>
            <a:r>
              <a:rPr baseline="-25000"/>
              <a:t>1</a:t>
            </a:r>
            <a:r>
              <a:rPr>
                <a:latin typeface="+mj-lt"/>
                <a:ea typeface="+mj-ea"/>
                <a:cs typeface="+mj-cs"/>
                <a:sym typeface="Helvetica"/>
              </a:rPr>
              <a:t>和</a:t>
            </a:r>
            <a:r>
              <a:rPr i="1"/>
              <a:t>g</a:t>
            </a:r>
            <a:r>
              <a:rPr baseline="-25000"/>
              <a:t>2</a:t>
            </a:r>
            <a:r>
              <a:rPr>
                <a:latin typeface="+mj-lt"/>
                <a:ea typeface="+mj-ea"/>
                <a:cs typeface="+mj-cs"/>
                <a:sym typeface="Helvetica"/>
              </a:rPr>
              <a:t>，则</a:t>
            </a:r>
            <a:r>
              <a:rPr i="1"/>
              <a:t>x</a:t>
            </a:r>
            <a:r>
              <a:rPr baseline="-25000"/>
              <a:t>3</a:t>
            </a:r>
            <a:r>
              <a:rPr>
                <a:latin typeface="+mj-lt"/>
                <a:ea typeface="+mj-ea"/>
                <a:cs typeface="+mj-cs"/>
                <a:sym typeface="Helvetica"/>
              </a:rPr>
              <a:t>处的灰度值</a:t>
            </a:r>
            <a:r>
              <a:rPr i="1"/>
              <a:t>g</a:t>
            </a:r>
            <a:r>
              <a:rPr baseline="-25000"/>
              <a:t>3</a:t>
            </a:r>
            <a:r>
              <a:rPr>
                <a:latin typeface="+mj-lt"/>
                <a:ea typeface="+mj-ea"/>
                <a:cs typeface="+mj-cs"/>
                <a:sym typeface="Helvetica"/>
              </a:rPr>
              <a:t>为： </a:t>
            </a:r>
          </a:p>
        </p:txBody>
      </p:sp>
    </p:spTree>
    <p:extLst>
      <p:ext uri="{BB962C8B-B14F-4D97-AF65-F5344CB8AC3E}">
        <p14:creationId xmlns:p14="http://schemas.microsoft.com/office/powerpoint/2010/main" val="80358347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1" name="Shape 1011"/>
          <p:cNvSpPr>
            <a:spLocks noGrp="1" noRot="1" noChangeAspect="1"/>
          </p:cNvSpPr>
          <p:nvPr>
            <p:ph type="sldImg"/>
          </p:nvPr>
        </p:nvSpPr>
        <p:spPr>
          <a:prstGeom prst="rect">
            <a:avLst/>
          </a:prstGeom>
        </p:spPr>
        <p:txBody>
          <a:bodyPr/>
          <a:lstStyle/>
          <a:p>
            <a:endParaRPr/>
          </a:p>
        </p:txBody>
      </p:sp>
      <p:sp>
        <p:nvSpPr>
          <p:cNvPr id="1012" name="Shape 1012"/>
          <p:cNvSpPr>
            <a:spLocks noGrp="1"/>
          </p:cNvSpPr>
          <p:nvPr>
            <p:ph type="body" sz="quarter" idx="1"/>
          </p:nvPr>
        </p:nvSpPr>
        <p:spPr>
          <a:prstGeom prst="rect">
            <a:avLst/>
          </a:prstGeom>
        </p:spPr>
        <p:txBody>
          <a:bodyPr/>
          <a:lstStyle/>
          <a:p>
            <a:pPr defTabSz="914400">
              <a:defRPr sz="1200">
                <a:latin typeface="+mj-lt"/>
                <a:ea typeface="+mj-ea"/>
                <a:cs typeface="+mj-cs"/>
                <a:sym typeface="Helvetica"/>
              </a:defRPr>
            </a:pPr>
            <a:r>
              <a:t>在</a:t>
            </a:r>
            <a:r>
              <a:rPr>
                <a:solidFill>
                  <a:srgbClr val="FF3300"/>
                </a:solidFill>
              </a:rPr>
              <a:t>二维</a:t>
            </a:r>
            <a:r>
              <a:t>情况下，称为双线性插值。</a:t>
            </a:r>
          </a:p>
          <a:p>
            <a:pPr defTabSz="914400">
              <a:defRPr sz="1200">
                <a:latin typeface="+mj-lt"/>
                <a:ea typeface="+mj-ea"/>
                <a:cs typeface="+mj-cs"/>
                <a:sym typeface="Helvetica"/>
              </a:defRPr>
            </a:pPr>
            <a:r>
              <a:t>    已知图像的正方形网格上四个点</a:t>
            </a:r>
            <a:r>
              <a:rPr i="1"/>
              <a:t>A</a:t>
            </a:r>
            <a:r>
              <a:t>、</a:t>
            </a:r>
            <a:r>
              <a:rPr i="1"/>
              <a:t>B</a:t>
            </a:r>
            <a:r>
              <a:t>、</a:t>
            </a:r>
            <a:r>
              <a:rPr i="1"/>
              <a:t>C</a:t>
            </a:r>
            <a:r>
              <a:t>、</a:t>
            </a:r>
            <a:r>
              <a:rPr i="1"/>
              <a:t>D</a:t>
            </a:r>
            <a:r>
              <a:t>的灰度，求</a:t>
            </a:r>
            <a:r>
              <a:rPr i="1"/>
              <a:t>P</a:t>
            </a:r>
            <a:r>
              <a:t>点的灰度。 </a:t>
            </a:r>
          </a:p>
        </p:txBody>
      </p:sp>
    </p:spTree>
    <p:extLst>
      <p:ext uri="{BB962C8B-B14F-4D97-AF65-F5344CB8AC3E}">
        <p14:creationId xmlns:p14="http://schemas.microsoft.com/office/powerpoint/2010/main" val="200426436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0" name="Shape 1020"/>
          <p:cNvSpPr>
            <a:spLocks noGrp="1" noRot="1" noChangeAspect="1"/>
          </p:cNvSpPr>
          <p:nvPr>
            <p:ph type="sldImg"/>
          </p:nvPr>
        </p:nvSpPr>
        <p:spPr>
          <a:prstGeom prst="rect">
            <a:avLst/>
          </a:prstGeom>
        </p:spPr>
        <p:txBody>
          <a:bodyPr/>
          <a:lstStyle/>
          <a:p>
            <a:endParaRPr/>
          </a:p>
        </p:txBody>
      </p:sp>
      <p:sp>
        <p:nvSpPr>
          <p:cNvPr id="1021" name="Shape 1021"/>
          <p:cNvSpPr>
            <a:spLocks noGrp="1"/>
          </p:cNvSpPr>
          <p:nvPr>
            <p:ph type="body" sz="quarter" idx="1"/>
          </p:nvPr>
        </p:nvSpPr>
        <p:spPr>
          <a:prstGeom prst="rect">
            <a:avLst/>
          </a:prstGeom>
        </p:spPr>
        <p:txBody>
          <a:bodyPr/>
          <a:lstStyle/>
          <a:p>
            <a:pPr defTabSz="914400">
              <a:buSzPct val="100000"/>
              <a:buAutoNum type="arabicPeriod"/>
              <a:defRPr sz="1200">
                <a:solidFill>
                  <a:srgbClr val="0432FF"/>
                </a:solidFill>
                <a:latin typeface="华文仿宋" panose="02010600040101010101" charset="-122"/>
                <a:ea typeface="华文仿宋" panose="02010600040101010101" charset="-122"/>
                <a:cs typeface="华文仿宋" panose="02010600040101010101" charset="-122"/>
                <a:sym typeface="华文仿宋" panose="02010600040101010101" charset="-122"/>
              </a:defRPr>
            </a:pPr>
            <a:r>
              <a:t>定义双线性方程</a:t>
            </a:r>
            <a:r>
              <a:rPr>
                <a:solidFill>
                  <a:srgbClr val="FF3300"/>
                </a:solidFill>
              </a:rPr>
              <a:t>g(x,y)=ax+by+cxy+d</a:t>
            </a:r>
            <a:r>
              <a:t> 。</a:t>
            </a:r>
          </a:p>
          <a:p>
            <a:pPr defTabSz="914400">
              <a:buSzPct val="100000"/>
              <a:buAutoNum type="arabicPeriod"/>
              <a:defRPr sz="1200">
                <a:solidFill>
                  <a:srgbClr val="0432FF"/>
                </a:solidFill>
                <a:latin typeface="华文仿宋" panose="02010600040101010101" charset="-122"/>
                <a:ea typeface="华文仿宋" panose="02010600040101010101" charset="-122"/>
                <a:cs typeface="华文仿宋" panose="02010600040101010101" charset="-122"/>
                <a:sym typeface="华文仿宋" panose="02010600040101010101" charset="-122"/>
              </a:defRPr>
            </a:pPr>
            <a:r>
              <a:t>分别将A、B、C、D四点的位置和灰度代入方程，得到方程组。</a:t>
            </a:r>
          </a:p>
          <a:p>
            <a:pPr defTabSz="914400">
              <a:buSzPct val="100000"/>
              <a:buAutoNum type="arabicPeriod"/>
              <a:defRPr sz="1200">
                <a:solidFill>
                  <a:srgbClr val="0432FF"/>
                </a:solidFill>
                <a:latin typeface="华文仿宋" panose="02010600040101010101" charset="-122"/>
                <a:ea typeface="华文仿宋" panose="02010600040101010101" charset="-122"/>
                <a:cs typeface="华文仿宋" panose="02010600040101010101" charset="-122"/>
                <a:sym typeface="华文仿宋" panose="02010600040101010101" charset="-122"/>
              </a:defRPr>
            </a:pPr>
            <a:r>
              <a:t>解方程组，解出a、b、c、d四个系数。</a:t>
            </a:r>
          </a:p>
          <a:p>
            <a:pPr defTabSz="914400">
              <a:buSzPct val="100000"/>
              <a:buAutoNum type="arabicPeriod"/>
              <a:defRPr sz="1200">
                <a:solidFill>
                  <a:srgbClr val="0432FF"/>
                </a:solidFill>
                <a:latin typeface="华文仿宋" panose="02010600040101010101" charset="-122"/>
                <a:ea typeface="华文仿宋" panose="02010600040101010101" charset="-122"/>
                <a:cs typeface="华文仿宋" panose="02010600040101010101" charset="-122"/>
                <a:sym typeface="华文仿宋" panose="02010600040101010101" charset="-122"/>
              </a:defRPr>
            </a:pPr>
            <a:r>
              <a:t>将P点的位置代入方程，得到P点的灰度。</a:t>
            </a:r>
          </a:p>
        </p:txBody>
      </p:sp>
    </p:spTree>
    <p:extLst>
      <p:ext uri="{BB962C8B-B14F-4D97-AF65-F5344CB8AC3E}">
        <p14:creationId xmlns:p14="http://schemas.microsoft.com/office/powerpoint/2010/main" val="14889811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9" name="Shape 1369"/>
          <p:cNvSpPr>
            <a:spLocks noGrp="1" noRot="1" noChangeAspect="1"/>
          </p:cNvSpPr>
          <p:nvPr>
            <p:ph type="sldImg"/>
          </p:nvPr>
        </p:nvSpPr>
        <p:spPr>
          <a:prstGeom prst="rect">
            <a:avLst/>
          </a:prstGeom>
        </p:spPr>
        <p:txBody>
          <a:bodyPr/>
          <a:lstStyle/>
          <a:p>
            <a:endParaRPr/>
          </a:p>
        </p:txBody>
      </p:sp>
      <p:sp>
        <p:nvSpPr>
          <p:cNvPr id="1370" name="Shape 1370"/>
          <p:cNvSpPr>
            <a:spLocks noGrp="1"/>
          </p:cNvSpPr>
          <p:nvPr>
            <p:ph type="body" sz="quarter" idx="1"/>
          </p:nvPr>
        </p:nvSpPr>
        <p:spPr>
          <a:prstGeom prst="rect">
            <a:avLst/>
          </a:prstGeom>
        </p:spPr>
        <p:txBody>
          <a:bodyPr/>
          <a:lstStyle/>
          <a:p>
            <a:pPr defTabSz="914400">
              <a:defRPr sz="1200">
                <a:latin typeface="+mj-lt"/>
                <a:ea typeface="+mj-ea"/>
                <a:cs typeface="+mj-cs"/>
                <a:sym typeface="Helvetica"/>
              </a:defRPr>
            </a:pPr>
            <a:r>
              <a:t>输入图像</a:t>
            </a:r>
            <a:r>
              <a:rPr i="1"/>
              <a:t>f</a:t>
            </a:r>
            <a:r>
              <a:t>(</a:t>
            </a:r>
            <a:r>
              <a:rPr i="1"/>
              <a:t>x</a:t>
            </a:r>
            <a:r>
              <a:t>,</a:t>
            </a:r>
            <a:r>
              <a:rPr i="1"/>
              <a:t>y</a:t>
            </a:r>
            <a:r>
              <a:t>)灰度范围为[</a:t>
            </a:r>
            <a:r>
              <a:rPr i="1"/>
              <a:t>a</a:t>
            </a:r>
            <a:r>
              <a:t>,</a:t>
            </a:r>
            <a:r>
              <a:rPr i="1"/>
              <a:t>b</a:t>
            </a:r>
            <a:r>
              <a:t>]</a:t>
            </a:r>
          </a:p>
          <a:p>
            <a:pPr defTabSz="914400">
              <a:defRPr sz="1200">
                <a:latin typeface="+mj-lt"/>
                <a:ea typeface="+mj-ea"/>
                <a:cs typeface="+mj-cs"/>
                <a:sym typeface="Helvetica"/>
              </a:defRPr>
            </a:pPr>
            <a:r>
              <a:t>输出图像</a:t>
            </a:r>
            <a:r>
              <a:rPr i="1"/>
              <a:t>g</a:t>
            </a:r>
            <a:r>
              <a:t>(</a:t>
            </a:r>
            <a:r>
              <a:rPr i="1"/>
              <a:t>x</a:t>
            </a:r>
            <a:r>
              <a:t>,</a:t>
            </a:r>
            <a:r>
              <a:rPr i="1"/>
              <a:t>y</a:t>
            </a:r>
            <a:r>
              <a:t>)灰度范围为[</a:t>
            </a:r>
            <a:r>
              <a:rPr i="1"/>
              <a:t>c</a:t>
            </a:r>
            <a:r>
              <a:t>,</a:t>
            </a:r>
            <a:r>
              <a:rPr i="1"/>
              <a:t>d</a:t>
            </a:r>
            <a:r>
              <a:t>] </a:t>
            </a:r>
          </a:p>
        </p:txBody>
      </p:sp>
    </p:spTree>
    <p:extLst>
      <p:ext uri="{BB962C8B-B14F-4D97-AF65-F5344CB8AC3E}">
        <p14:creationId xmlns:p14="http://schemas.microsoft.com/office/powerpoint/2010/main" val="185238037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5" name="Shape 1045"/>
          <p:cNvSpPr>
            <a:spLocks noGrp="1" noRot="1" noChangeAspect="1"/>
          </p:cNvSpPr>
          <p:nvPr>
            <p:ph type="sldImg"/>
          </p:nvPr>
        </p:nvSpPr>
        <p:spPr>
          <a:prstGeom prst="rect">
            <a:avLst/>
          </a:prstGeom>
        </p:spPr>
        <p:txBody>
          <a:bodyPr/>
          <a:lstStyle/>
          <a:p>
            <a:endParaRPr/>
          </a:p>
        </p:txBody>
      </p:sp>
      <p:sp>
        <p:nvSpPr>
          <p:cNvPr id="1046" name="Shape 1046"/>
          <p:cNvSpPr>
            <a:spLocks noGrp="1"/>
          </p:cNvSpPr>
          <p:nvPr>
            <p:ph type="body" sz="quarter" idx="1"/>
          </p:nvPr>
        </p:nvSpPr>
        <p:spPr>
          <a:prstGeom prst="rect">
            <a:avLst/>
          </a:prstGeom>
        </p:spPr>
        <p:txBody>
          <a:bodyPr/>
          <a:lstStyle/>
          <a:p>
            <a:pPr defTabSz="914400">
              <a:defRPr sz="1000">
                <a:latin typeface="Calibri" panose="020F0502020204030204"/>
                <a:ea typeface="Calibri" panose="020F0502020204030204"/>
                <a:cs typeface="Calibri" panose="020F0502020204030204"/>
                <a:sym typeface="Calibri" panose="020F0502020204030204"/>
              </a:defRPr>
            </a:pPr>
            <a:r>
              <a:rPr>
                <a:latin typeface="+mj-lt"/>
                <a:ea typeface="+mj-ea"/>
                <a:cs typeface="+mj-cs"/>
                <a:sym typeface="Helvetica"/>
              </a:rPr>
              <a:t>其中</a:t>
            </a:r>
            <a:r>
              <a:rPr b="1">
                <a:latin typeface="+mj-lt"/>
                <a:ea typeface="+mj-ea"/>
                <a:cs typeface="+mj-cs"/>
                <a:sym typeface="Helvetica"/>
              </a:rPr>
              <a:t>x</a:t>
            </a:r>
            <a:r>
              <a:rPr>
                <a:latin typeface="+mj-lt"/>
                <a:ea typeface="+mj-ea"/>
                <a:cs typeface="+mj-cs"/>
                <a:sym typeface="Helvetica"/>
              </a:rPr>
              <a:t>可以是一个标量，也可以是一个向量，也就是说既可以是一维插值，也可以是二维、多维插值，取决于</a:t>
            </a:r>
            <a:r>
              <a:rPr b="1">
                <a:latin typeface="+mj-lt"/>
                <a:ea typeface="+mj-ea"/>
                <a:cs typeface="+mj-cs"/>
                <a:sym typeface="Helvetica"/>
              </a:rPr>
              <a:t>x</a:t>
            </a:r>
            <a:r>
              <a:rPr>
                <a:latin typeface="+mj-lt"/>
                <a:ea typeface="+mj-ea"/>
                <a:cs typeface="+mj-cs"/>
                <a:sym typeface="Helvetica"/>
              </a:rPr>
              <a:t>的维度</a:t>
            </a:r>
          </a:p>
        </p:txBody>
      </p:sp>
    </p:spTree>
    <p:extLst>
      <p:ext uri="{BB962C8B-B14F-4D97-AF65-F5344CB8AC3E}">
        <p14:creationId xmlns:p14="http://schemas.microsoft.com/office/powerpoint/2010/main" val="106595439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1" name="Shape 651"/>
          <p:cNvSpPr>
            <a:spLocks noGrp="1" noRot="1" noChangeAspect="1"/>
          </p:cNvSpPr>
          <p:nvPr>
            <p:ph type="sldImg"/>
          </p:nvPr>
        </p:nvSpPr>
        <p:spPr>
          <a:prstGeom prst="rect">
            <a:avLst/>
          </a:prstGeom>
        </p:spPr>
        <p:txBody>
          <a:bodyPr/>
          <a:lstStyle/>
          <a:p>
            <a:endParaRPr/>
          </a:p>
        </p:txBody>
      </p:sp>
      <p:sp>
        <p:nvSpPr>
          <p:cNvPr id="652" name="Shape 652"/>
          <p:cNvSpPr>
            <a:spLocks noGrp="1"/>
          </p:cNvSpPr>
          <p:nvPr>
            <p:ph type="body" sz="quarter" idx="1"/>
          </p:nvPr>
        </p:nvSpPr>
        <p:spPr>
          <a:prstGeom prst="rect">
            <a:avLst/>
          </a:prstGeom>
        </p:spPr>
        <p:txBody>
          <a:bodyPr/>
          <a:lstStyle/>
          <a:p>
            <a:pPr defTabSz="914400">
              <a:defRPr sz="1200">
                <a:latin typeface="Calibri" panose="020F0502020204030204"/>
                <a:ea typeface="Calibri" panose="020F0502020204030204"/>
                <a:cs typeface="Calibri" panose="020F0502020204030204"/>
                <a:sym typeface="Calibri" panose="020F0502020204030204"/>
              </a:defRPr>
            </a:pPr>
            <a:r>
              <a:rPr>
                <a:latin typeface="+mj-lt"/>
                <a:ea typeface="+mj-ea"/>
                <a:cs typeface="+mj-cs"/>
                <a:sym typeface="Helvetica"/>
              </a:rPr>
              <a:t>图像的简单几何变换</a:t>
            </a:r>
          </a:p>
          <a:p>
            <a:pPr lvl="1" indent="457200" defTabSz="914400">
              <a:defRPr sz="1200">
                <a:latin typeface="Calibri" panose="020F0502020204030204"/>
                <a:ea typeface="Calibri" panose="020F0502020204030204"/>
                <a:cs typeface="Calibri" panose="020F0502020204030204"/>
                <a:sym typeface="Calibri" panose="020F0502020204030204"/>
              </a:defRPr>
            </a:pPr>
            <a:r>
              <a:rPr>
                <a:latin typeface="+mj-lt"/>
                <a:ea typeface="+mj-ea"/>
                <a:cs typeface="+mj-cs"/>
                <a:sym typeface="Helvetica"/>
              </a:rPr>
              <a:t>平移</a:t>
            </a:r>
          </a:p>
          <a:p>
            <a:pPr lvl="1" indent="457200" defTabSz="914400">
              <a:defRPr sz="1200">
                <a:latin typeface="Calibri" panose="020F0502020204030204"/>
                <a:ea typeface="Calibri" panose="020F0502020204030204"/>
                <a:cs typeface="Calibri" panose="020F0502020204030204"/>
                <a:sym typeface="Calibri" panose="020F0502020204030204"/>
              </a:defRPr>
            </a:pPr>
            <a:r>
              <a:rPr>
                <a:latin typeface="+mj-lt"/>
                <a:ea typeface="+mj-ea"/>
                <a:cs typeface="+mj-cs"/>
                <a:sym typeface="Helvetica"/>
              </a:rPr>
              <a:t>旋转</a:t>
            </a:r>
          </a:p>
          <a:p>
            <a:pPr lvl="1" indent="457200" defTabSz="914400">
              <a:defRPr sz="1200">
                <a:latin typeface="Calibri" panose="020F0502020204030204"/>
                <a:ea typeface="Calibri" panose="020F0502020204030204"/>
                <a:cs typeface="Calibri" panose="020F0502020204030204"/>
                <a:sym typeface="Calibri" panose="020F0502020204030204"/>
              </a:defRPr>
            </a:pPr>
            <a:r>
              <a:rPr>
                <a:latin typeface="+mj-lt"/>
                <a:ea typeface="+mj-ea"/>
                <a:cs typeface="+mj-cs"/>
                <a:sym typeface="Helvetica"/>
              </a:rPr>
              <a:t>缩放</a:t>
            </a:r>
          </a:p>
          <a:p>
            <a:pPr lvl="1" indent="457200" defTabSz="914400">
              <a:defRPr sz="1200">
                <a:latin typeface="Calibri" panose="020F0502020204030204"/>
                <a:ea typeface="Calibri" panose="020F0502020204030204"/>
                <a:cs typeface="Calibri" panose="020F0502020204030204"/>
                <a:sym typeface="Calibri" panose="020F0502020204030204"/>
              </a:defRPr>
            </a:pPr>
            <a:r>
              <a:rPr>
                <a:latin typeface="+mj-lt"/>
                <a:ea typeface="+mj-ea"/>
                <a:cs typeface="+mj-cs"/>
                <a:sym typeface="Helvetica"/>
              </a:rPr>
              <a:t>错切</a:t>
            </a:r>
          </a:p>
          <a:p>
            <a:pPr lvl="1" indent="457200" defTabSz="914400">
              <a:defRPr sz="1200">
                <a:latin typeface="Calibri" panose="020F0502020204030204"/>
                <a:ea typeface="Calibri" panose="020F0502020204030204"/>
                <a:cs typeface="Calibri" panose="020F0502020204030204"/>
                <a:sym typeface="Calibri" panose="020F0502020204030204"/>
              </a:defRPr>
            </a:pPr>
            <a:r>
              <a:rPr>
                <a:latin typeface="+mj-lt"/>
                <a:ea typeface="+mj-ea"/>
                <a:cs typeface="+mj-cs"/>
                <a:sym typeface="Helvetica"/>
              </a:rPr>
              <a:t>镜像</a:t>
            </a:r>
          </a:p>
        </p:txBody>
      </p:sp>
    </p:spTree>
    <p:extLst>
      <p:ext uri="{BB962C8B-B14F-4D97-AF65-F5344CB8AC3E}">
        <p14:creationId xmlns:p14="http://schemas.microsoft.com/office/powerpoint/2010/main" val="397953159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0" name="Shape 1180"/>
          <p:cNvSpPr>
            <a:spLocks noGrp="1" noRot="1" noChangeAspect="1"/>
          </p:cNvSpPr>
          <p:nvPr>
            <p:ph type="sldImg"/>
          </p:nvPr>
        </p:nvSpPr>
        <p:spPr>
          <a:prstGeom prst="rect">
            <a:avLst/>
          </a:prstGeom>
        </p:spPr>
        <p:txBody>
          <a:bodyPr/>
          <a:lstStyle/>
          <a:p>
            <a:endParaRPr/>
          </a:p>
        </p:txBody>
      </p:sp>
      <p:sp>
        <p:nvSpPr>
          <p:cNvPr id="1181" name="Shape 1181"/>
          <p:cNvSpPr>
            <a:spLocks noGrp="1"/>
          </p:cNvSpPr>
          <p:nvPr>
            <p:ph type="body" sz="quarter" idx="1"/>
          </p:nvPr>
        </p:nvSpPr>
        <p:spPr>
          <a:prstGeom prst="rect">
            <a:avLst/>
          </a:prstGeom>
        </p:spPr>
        <p:txBody>
          <a:bodyPr/>
          <a:lstStyle/>
          <a:p>
            <a:pPr defTabSz="914400">
              <a:lnSpc>
                <a:spcPct val="90000"/>
              </a:lnSpc>
              <a:defRPr sz="1200">
                <a:latin typeface="+mj-lt"/>
                <a:ea typeface="+mj-ea"/>
                <a:cs typeface="+mj-cs"/>
                <a:sym typeface="Helvetica"/>
              </a:defRPr>
            </a:pPr>
            <a:r>
              <a:t>这里讨论的</a:t>
            </a:r>
            <a:r>
              <a:rPr sz="800">
                <a:latin typeface="Calibri" panose="020F0502020204030204"/>
                <a:ea typeface="Calibri" panose="020F0502020204030204"/>
                <a:cs typeface="Calibri" panose="020F0502020204030204"/>
                <a:sym typeface="Calibri" panose="020F0502020204030204"/>
              </a:rPr>
              <a:t>Morph</a:t>
            </a:r>
            <a:r>
              <a:t>变形不同于一般的几何变换(</a:t>
            </a:r>
            <a:r>
              <a:rPr sz="800">
                <a:latin typeface="Calibri" panose="020F0502020204030204"/>
                <a:ea typeface="Calibri" panose="020F0502020204030204"/>
                <a:cs typeface="Calibri" panose="020F0502020204030204"/>
                <a:sym typeface="Calibri" panose="020F0502020204030204"/>
              </a:rPr>
              <a:t>Warp</a:t>
            </a:r>
            <a:r>
              <a:t>)。</a:t>
            </a:r>
          </a:p>
          <a:p>
            <a:pPr defTabSz="914400">
              <a:lnSpc>
                <a:spcPct val="90000"/>
              </a:lnSpc>
              <a:defRPr sz="800">
                <a:latin typeface="Calibri" panose="020F0502020204030204"/>
                <a:ea typeface="Calibri" panose="020F0502020204030204"/>
                <a:cs typeface="Calibri" panose="020F0502020204030204"/>
                <a:sym typeface="Calibri" panose="020F0502020204030204"/>
              </a:defRPr>
            </a:pPr>
            <a:r>
              <a:t>Morph</a:t>
            </a:r>
            <a:r>
              <a:rPr sz="1200">
                <a:latin typeface="+mj-lt"/>
                <a:ea typeface="+mj-ea"/>
                <a:cs typeface="+mj-cs"/>
                <a:sym typeface="Helvetica"/>
              </a:rPr>
              <a:t>变形指景物的形体变化，它是使一幅图像逐步变化到另一幅图像的处理方法。</a:t>
            </a:r>
          </a:p>
          <a:p>
            <a:pPr defTabSz="914400">
              <a:lnSpc>
                <a:spcPct val="90000"/>
              </a:lnSpc>
              <a:defRPr sz="1200">
                <a:latin typeface="+mj-lt"/>
                <a:ea typeface="+mj-ea"/>
                <a:cs typeface="+mj-cs"/>
                <a:sym typeface="Helvetica"/>
              </a:defRPr>
            </a:pPr>
            <a:r>
              <a:t>这是一种较复杂的二维图像处理，需要对各像素点的颜色、位置作变换。</a:t>
            </a:r>
          </a:p>
          <a:p>
            <a:pPr defTabSz="914400">
              <a:lnSpc>
                <a:spcPct val="90000"/>
              </a:lnSpc>
              <a:defRPr sz="1200">
                <a:latin typeface="+mj-lt"/>
                <a:ea typeface="+mj-ea"/>
                <a:cs typeface="+mj-cs"/>
                <a:sym typeface="Helvetica"/>
              </a:defRPr>
            </a:pPr>
            <a:r>
              <a:t>变形的起始图像和结束图像分别为两幅关键帧，从起始形状变化到结束形状的关键在于自动地生成中间形状，也即自动生成中间帧。</a:t>
            </a:r>
          </a:p>
        </p:txBody>
      </p:sp>
    </p:spTree>
    <p:extLst>
      <p:ext uri="{BB962C8B-B14F-4D97-AF65-F5344CB8AC3E}">
        <p14:creationId xmlns:p14="http://schemas.microsoft.com/office/powerpoint/2010/main" val="416106228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5" name="Shape 1185"/>
          <p:cNvSpPr>
            <a:spLocks noGrp="1" noRot="1" noChangeAspect="1"/>
          </p:cNvSpPr>
          <p:nvPr>
            <p:ph type="sldImg"/>
          </p:nvPr>
        </p:nvSpPr>
        <p:spPr>
          <a:prstGeom prst="rect">
            <a:avLst/>
          </a:prstGeom>
        </p:spPr>
        <p:txBody>
          <a:bodyPr/>
          <a:lstStyle/>
          <a:p>
            <a:endParaRPr/>
          </a:p>
        </p:txBody>
      </p:sp>
      <p:sp>
        <p:nvSpPr>
          <p:cNvPr id="1186" name="Shape 1186"/>
          <p:cNvSpPr>
            <a:spLocks noGrp="1"/>
          </p:cNvSpPr>
          <p:nvPr>
            <p:ph type="body" sz="quarter" idx="1"/>
          </p:nvPr>
        </p:nvSpPr>
        <p:spPr>
          <a:prstGeom prst="rect">
            <a:avLst/>
          </a:prstGeom>
        </p:spPr>
        <p:txBody>
          <a:bodyPr/>
          <a:lstStyle/>
          <a:p>
            <a:pPr defTabSz="914400">
              <a:defRPr sz="2800">
                <a:latin typeface="Calibri" panose="020F0502020204030204"/>
                <a:ea typeface="Calibri" panose="020F0502020204030204"/>
                <a:cs typeface="Calibri" panose="020F0502020204030204"/>
                <a:sym typeface="Calibri" panose="020F0502020204030204"/>
              </a:defRPr>
            </a:pPr>
            <a:r>
              <a:rPr>
                <a:latin typeface="+mj-lt"/>
                <a:ea typeface="+mj-ea"/>
                <a:cs typeface="+mj-cs"/>
                <a:sym typeface="Helvetica"/>
              </a:rPr>
              <a:t>大小相同的两幅图的转换作静态变换。从一幅图</a:t>
            </a:r>
            <a:r>
              <a:t>a</a:t>
            </a:r>
            <a:r>
              <a:rPr>
                <a:latin typeface="+mj-lt"/>
                <a:ea typeface="+mj-ea"/>
                <a:cs typeface="+mj-cs"/>
                <a:sym typeface="Helvetica"/>
              </a:rPr>
              <a:t>逐渐变化成第二幅图</a:t>
            </a:r>
            <a:r>
              <a:t>b</a:t>
            </a:r>
            <a:r>
              <a:rPr>
                <a:latin typeface="+mj-lt"/>
                <a:ea typeface="+mj-ea"/>
                <a:cs typeface="+mj-cs"/>
                <a:sym typeface="Helvetica"/>
              </a:rPr>
              <a:t>。</a:t>
            </a:r>
          </a:p>
          <a:p>
            <a:pPr lvl="1" indent="457200" defTabSz="914400">
              <a:defRPr sz="2400">
                <a:latin typeface="Calibri" panose="020F0502020204030204"/>
                <a:ea typeface="Calibri" panose="020F0502020204030204"/>
                <a:cs typeface="Calibri" panose="020F0502020204030204"/>
                <a:sym typeface="Calibri" panose="020F0502020204030204"/>
              </a:defRPr>
            </a:pPr>
            <a:r>
              <a:rPr>
                <a:latin typeface="+mj-lt"/>
                <a:ea typeface="+mj-ea"/>
                <a:cs typeface="+mj-cs"/>
                <a:sym typeface="Helvetica"/>
              </a:rPr>
              <a:t>原理：让图</a:t>
            </a:r>
            <a:r>
              <a:t>a</a:t>
            </a:r>
            <a:r>
              <a:rPr>
                <a:latin typeface="+mj-lt"/>
                <a:ea typeface="+mj-ea"/>
                <a:cs typeface="+mj-cs"/>
                <a:sym typeface="Helvetica"/>
              </a:rPr>
              <a:t>中每个像素的颜色，逐渐变成图</a:t>
            </a:r>
            <a:r>
              <a:t>b</a:t>
            </a:r>
            <a:r>
              <a:rPr>
                <a:latin typeface="+mj-lt"/>
                <a:ea typeface="+mj-ea"/>
                <a:cs typeface="+mj-cs"/>
                <a:sym typeface="Helvetica"/>
              </a:rPr>
              <a:t>相同位置像素的颜色。</a:t>
            </a:r>
          </a:p>
          <a:p>
            <a:pPr lvl="1" indent="457200" defTabSz="914400">
              <a:defRPr sz="2400">
                <a:latin typeface="Calibri" panose="020F0502020204030204"/>
                <a:ea typeface="Calibri" panose="020F0502020204030204"/>
                <a:cs typeface="Calibri" panose="020F0502020204030204"/>
                <a:sym typeface="Calibri" panose="020F0502020204030204"/>
              </a:defRPr>
            </a:pPr>
            <a:r>
              <a:rPr>
                <a:latin typeface="+mj-lt"/>
                <a:ea typeface="+mj-ea"/>
                <a:cs typeface="+mj-cs"/>
                <a:sym typeface="Helvetica"/>
              </a:rPr>
              <a:t>方法：根据变换的快慢，设置相应的步长，将图</a:t>
            </a:r>
            <a:r>
              <a:t>a</a:t>
            </a:r>
            <a:r>
              <a:rPr>
                <a:latin typeface="+mj-lt"/>
                <a:ea typeface="+mj-ea"/>
                <a:cs typeface="+mj-cs"/>
                <a:sym typeface="Helvetica"/>
              </a:rPr>
              <a:t>每一点的</a:t>
            </a:r>
            <a:r>
              <a:t>RGB</a:t>
            </a:r>
            <a:r>
              <a:rPr>
                <a:latin typeface="+mj-lt"/>
                <a:ea typeface="+mj-ea"/>
                <a:cs typeface="+mj-cs"/>
                <a:sym typeface="Helvetica"/>
              </a:rPr>
              <a:t>逐渐变成图</a:t>
            </a:r>
            <a:r>
              <a:t>b</a:t>
            </a:r>
            <a:r>
              <a:rPr>
                <a:latin typeface="+mj-lt"/>
                <a:ea typeface="+mj-ea"/>
                <a:cs typeface="+mj-cs"/>
                <a:sym typeface="Helvetica"/>
              </a:rPr>
              <a:t>相同位置象素的</a:t>
            </a:r>
            <a:r>
              <a:t>RGB</a:t>
            </a:r>
            <a:r>
              <a:rPr>
                <a:latin typeface="+mj-lt"/>
                <a:ea typeface="+mj-ea"/>
                <a:cs typeface="+mj-cs"/>
                <a:sym typeface="Helvetica"/>
              </a:rPr>
              <a:t>。可以选择等比或等差的方式，或其它方式让：</a:t>
            </a:r>
            <a:r>
              <a:rPr>
                <a:solidFill>
                  <a:srgbClr val="FF2600"/>
                </a:solidFill>
                <a:latin typeface="Lucida Bright" panose="02040602050505020304"/>
                <a:ea typeface="Lucida Bright" panose="02040602050505020304"/>
                <a:cs typeface="Lucida Bright" panose="02040602050505020304"/>
                <a:sym typeface="Lucida Bright" panose="02040602050505020304"/>
              </a:rPr>
              <a:t>r</a:t>
            </a:r>
            <a:r>
              <a:rPr baseline="30000">
                <a:solidFill>
                  <a:srgbClr val="FF2600"/>
                </a:solidFill>
                <a:latin typeface="Lucida Bright" panose="02040602050505020304"/>
                <a:ea typeface="Lucida Bright" panose="02040602050505020304"/>
                <a:cs typeface="Lucida Bright" panose="02040602050505020304"/>
                <a:sym typeface="Lucida Bright" panose="02040602050505020304"/>
              </a:rPr>
              <a:t>a</a:t>
            </a:r>
            <a:r>
              <a:rPr>
                <a:solidFill>
                  <a:srgbClr val="FF2600"/>
                </a:solidFill>
                <a:latin typeface="Lucida Bright" panose="02040602050505020304"/>
                <a:ea typeface="Lucida Bright" panose="02040602050505020304"/>
                <a:cs typeface="Lucida Bright" panose="02040602050505020304"/>
                <a:sym typeface="Lucida Bright" panose="02040602050505020304"/>
              </a:rPr>
              <a:t>--&gt;r</a:t>
            </a:r>
            <a:r>
              <a:rPr baseline="30000">
                <a:solidFill>
                  <a:srgbClr val="FF2600"/>
                </a:solidFill>
                <a:latin typeface="Lucida Bright" panose="02040602050505020304"/>
                <a:ea typeface="Lucida Bright" panose="02040602050505020304"/>
                <a:cs typeface="Lucida Bright" panose="02040602050505020304"/>
                <a:sym typeface="Lucida Bright" panose="02040602050505020304"/>
              </a:rPr>
              <a:t>b</a:t>
            </a:r>
            <a:r>
              <a:rPr>
                <a:latin typeface="+mj-lt"/>
                <a:ea typeface="+mj-ea"/>
                <a:cs typeface="+mj-cs"/>
                <a:sym typeface="Helvetica"/>
              </a:rPr>
              <a:t>。</a:t>
            </a:r>
          </a:p>
          <a:p>
            <a:pPr defTabSz="914400">
              <a:defRPr sz="2800">
                <a:latin typeface="Calibri" panose="020F0502020204030204"/>
                <a:ea typeface="Calibri" panose="020F0502020204030204"/>
                <a:cs typeface="Calibri" panose="020F0502020204030204"/>
                <a:sym typeface="Calibri" panose="020F0502020204030204"/>
              </a:defRPr>
            </a:pPr>
            <a:r>
              <a:rPr>
                <a:latin typeface="+mj-lt"/>
                <a:ea typeface="+mj-ea"/>
                <a:cs typeface="+mj-cs"/>
                <a:sym typeface="Helvetica"/>
              </a:rPr>
              <a:t>对于灰度图像，可以直接用等比或等差级数定义步长，使颜色从原图变到目标图。</a:t>
            </a:r>
          </a:p>
        </p:txBody>
      </p:sp>
    </p:spTree>
    <p:extLst>
      <p:ext uri="{BB962C8B-B14F-4D97-AF65-F5344CB8AC3E}">
        <p14:creationId xmlns:p14="http://schemas.microsoft.com/office/powerpoint/2010/main" val="286437063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3" name="Shape 1193"/>
          <p:cNvSpPr>
            <a:spLocks noGrp="1" noRot="1" noChangeAspect="1"/>
          </p:cNvSpPr>
          <p:nvPr>
            <p:ph type="sldImg"/>
          </p:nvPr>
        </p:nvSpPr>
        <p:spPr>
          <a:prstGeom prst="rect">
            <a:avLst/>
          </a:prstGeom>
        </p:spPr>
        <p:txBody>
          <a:bodyPr/>
          <a:lstStyle/>
          <a:p>
            <a:endParaRPr/>
          </a:p>
        </p:txBody>
      </p:sp>
      <p:sp>
        <p:nvSpPr>
          <p:cNvPr id="1194" name="Shape 1194"/>
          <p:cNvSpPr>
            <a:spLocks noGrp="1"/>
          </p:cNvSpPr>
          <p:nvPr>
            <p:ph type="body" sz="quarter" idx="1"/>
          </p:nvPr>
        </p:nvSpPr>
        <p:spPr>
          <a:prstGeom prst="rect">
            <a:avLst/>
          </a:prstGeom>
        </p:spPr>
        <p:txBody>
          <a:bodyPr/>
          <a:lstStyle/>
          <a:p>
            <a:pPr defTabSz="914400">
              <a:defRPr sz="1200">
                <a:latin typeface="Calibri" panose="020F0502020204030204"/>
                <a:ea typeface="Calibri" panose="020F0502020204030204"/>
                <a:cs typeface="Calibri" panose="020F0502020204030204"/>
                <a:sym typeface="Calibri" panose="020F0502020204030204"/>
              </a:defRPr>
            </a:pPr>
            <a:r>
              <a:rPr>
                <a:latin typeface="+mj-lt"/>
                <a:ea typeface="+mj-ea"/>
                <a:cs typeface="+mj-cs"/>
                <a:sym typeface="Helvetica"/>
              </a:rPr>
              <a:t>对于彩色图像，</a:t>
            </a:r>
            <a:r>
              <a:t>RGB</a:t>
            </a:r>
            <a:r>
              <a:rPr>
                <a:latin typeface="+mj-lt"/>
                <a:ea typeface="+mj-ea"/>
                <a:cs typeface="+mj-cs"/>
                <a:sym typeface="Helvetica"/>
              </a:rPr>
              <a:t>三色同时从原图变到目标图像。可以分别变化，也可考虑</a:t>
            </a:r>
            <a:r>
              <a:t>RGB</a:t>
            </a:r>
            <a:r>
              <a:rPr>
                <a:latin typeface="+mj-lt"/>
                <a:ea typeface="+mj-ea"/>
                <a:cs typeface="+mj-cs"/>
                <a:sym typeface="Helvetica"/>
              </a:rPr>
              <a:t>的相对比例关系同时变化。</a:t>
            </a:r>
          </a:p>
        </p:txBody>
      </p:sp>
    </p:spTree>
    <p:extLst>
      <p:ext uri="{BB962C8B-B14F-4D97-AF65-F5344CB8AC3E}">
        <p14:creationId xmlns:p14="http://schemas.microsoft.com/office/powerpoint/2010/main" val="298870753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0" name="Shape 1210"/>
          <p:cNvSpPr>
            <a:spLocks noGrp="1" noRot="1" noChangeAspect="1"/>
          </p:cNvSpPr>
          <p:nvPr>
            <p:ph type="sldImg"/>
          </p:nvPr>
        </p:nvSpPr>
        <p:spPr>
          <a:prstGeom prst="rect">
            <a:avLst/>
          </a:prstGeom>
        </p:spPr>
        <p:txBody>
          <a:bodyPr/>
          <a:lstStyle/>
          <a:p>
            <a:endParaRPr/>
          </a:p>
        </p:txBody>
      </p:sp>
      <p:sp>
        <p:nvSpPr>
          <p:cNvPr id="1211" name="Shape 1211"/>
          <p:cNvSpPr>
            <a:spLocks noGrp="1"/>
          </p:cNvSpPr>
          <p:nvPr>
            <p:ph type="body" sz="quarter" idx="1"/>
          </p:nvPr>
        </p:nvSpPr>
        <p:spPr>
          <a:prstGeom prst="rect">
            <a:avLst/>
          </a:prstGeom>
        </p:spPr>
        <p:txBody>
          <a:bodyPr/>
          <a:lstStyle>
            <a:lvl1pPr defTabSz="914400">
              <a:defRPr sz="1200">
                <a:latin typeface="+mj-lt"/>
                <a:ea typeface="+mj-ea"/>
                <a:cs typeface="+mj-cs"/>
                <a:sym typeface="Helvetica"/>
              </a:defRPr>
            </a:lvl1pPr>
          </a:lstStyle>
          <a:p>
            <a:pPr>
              <a:defRPr>
                <a:latin typeface="Calibri" panose="020F0502020204030204"/>
                <a:ea typeface="Calibri" panose="020F0502020204030204"/>
                <a:cs typeface="Calibri" panose="020F0502020204030204"/>
                <a:sym typeface="Calibri" panose="020F0502020204030204"/>
              </a:defRPr>
            </a:pPr>
            <a:r>
              <a:rPr>
                <a:latin typeface="+mj-lt"/>
                <a:ea typeface="+mj-ea"/>
                <a:cs typeface="+mj-cs"/>
                <a:sym typeface="Helvetica"/>
              </a:rPr>
              <a:t>选择两幅结构相似、大小相同的画面作为起始和结束关键帧，这样才能比较容易地实现自然、连续的中间变形过程。</a:t>
            </a:r>
          </a:p>
        </p:txBody>
      </p:sp>
    </p:spTree>
    <p:extLst>
      <p:ext uri="{BB962C8B-B14F-4D97-AF65-F5344CB8AC3E}">
        <p14:creationId xmlns:p14="http://schemas.microsoft.com/office/powerpoint/2010/main" val="353262894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7" name="Shape 1217"/>
          <p:cNvSpPr>
            <a:spLocks noGrp="1" noRot="1" noChangeAspect="1"/>
          </p:cNvSpPr>
          <p:nvPr>
            <p:ph type="sldImg"/>
          </p:nvPr>
        </p:nvSpPr>
        <p:spPr>
          <a:prstGeom prst="rect">
            <a:avLst/>
          </a:prstGeom>
        </p:spPr>
        <p:txBody>
          <a:bodyPr/>
          <a:lstStyle/>
          <a:p>
            <a:endParaRPr/>
          </a:p>
        </p:txBody>
      </p:sp>
      <p:sp>
        <p:nvSpPr>
          <p:cNvPr id="1218" name="Shape 1218"/>
          <p:cNvSpPr>
            <a:spLocks noGrp="1"/>
          </p:cNvSpPr>
          <p:nvPr>
            <p:ph type="body" sz="quarter" idx="1"/>
          </p:nvPr>
        </p:nvSpPr>
        <p:spPr>
          <a:prstGeom prst="rect">
            <a:avLst/>
          </a:prstGeom>
        </p:spPr>
        <p:txBody>
          <a:bodyPr/>
          <a:lstStyle>
            <a:lvl1pPr defTabSz="914400">
              <a:defRPr sz="1200">
                <a:latin typeface="+mj-lt"/>
                <a:ea typeface="+mj-ea"/>
                <a:cs typeface="+mj-cs"/>
                <a:sym typeface="Helvetica"/>
              </a:defRPr>
            </a:lvl1pPr>
          </a:lstStyle>
          <a:p>
            <a:pPr>
              <a:defRPr>
                <a:latin typeface="Calibri" panose="020F0502020204030204"/>
                <a:ea typeface="Calibri" panose="020F0502020204030204"/>
                <a:cs typeface="Calibri" panose="020F0502020204030204"/>
                <a:sym typeface="Calibri" panose="020F0502020204030204"/>
              </a:defRPr>
            </a:pPr>
            <a:r>
              <a:rPr>
                <a:latin typeface="+mj-lt"/>
                <a:ea typeface="+mj-ea"/>
                <a:cs typeface="+mj-cs"/>
                <a:sym typeface="Helvetica"/>
              </a:rPr>
              <a:t>在起始和结束画面上确定和勾画出各部分（主要轮廓）的结构对应关系，也即从起始画面上的一个点变到结束画面上的另一个对应点的位置，这是变形运算所需要的参数。根据需要，对应点的位置可以任意移动。调整起始帧的对应点位置，可以模拟摄像中的镜头渐变效果。</a:t>
            </a:r>
          </a:p>
        </p:txBody>
      </p:sp>
    </p:spTree>
    <p:extLst>
      <p:ext uri="{BB962C8B-B14F-4D97-AF65-F5344CB8AC3E}">
        <p14:creationId xmlns:p14="http://schemas.microsoft.com/office/powerpoint/2010/main" val="130035277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 name="Shape 1239"/>
          <p:cNvSpPr>
            <a:spLocks noGrp="1" noRot="1" noChangeAspect="1"/>
          </p:cNvSpPr>
          <p:nvPr>
            <p:ph type="sldImg"/>
          </p:nvPr>
        </p:nvSpPr>
        <p:spPr>
          <a:prstGeom prst="rect">
            <a:avLst/>
          </a:prstGeom>
        </p:spPr>
        <p:txBody>
          <a:bodyPr/>
          <a:lstStyle/>
          <a:p>
            <a:endParaRPr/>
          </a:p>
        </p:txBody>
      </p:sp>
      <p:sp>
        <p:nvSpPr>
          <p:cNvPr id="1240" name="Shape 1240"/>
          <p:cNvSpPr>
            <a:spLocks noGrp="1"/>
          </p:cNvSpPr>
          <p:nvPr>
            <p:ph type="body" sz="quarter" idx="1"/>
          </p:nvPr>
        </p:nvSpPr>
        <p:spPr>
          <a:prstGeom prst="rect">
            <a:avLst/>
          </a:prstGeom>
        </p:spPr>
        <p:txBody>
          <a:bodyPr/>
          <a:lstStyle/>
          <a:p>
            <a:pPr defTabSz="914400">
              <a:defRPr sz="1200">
                <a:latin typeface="Calibri" panose="020F0502020204030204"/>
                <a:ea typeface="Calibri" panose="020F0502020204030204"/>
                <a:cs typeface="Calibri" panose="020F0502020204030204"/>
                <a:sym typeface="Calibri" panose="020F0502020204030204"/>
              </a:defRPr>
            </a:pPr>
            <a:r>
              <a:rPr>
                <a:latin typeface="+mj-lt"/>
                <a:ea typeface="+mj-ea"/>
                <a:cs typeface="+mj-cs"/>
                <a:sym typeface="Helvetica"/>
              </a:rPr>
              <a:t>在各点像素坐标变化的同时，每个像素的颜色</a:t>
            </a:r>
            <a:r>
              <a:t>RGB</a:t>
            </a:r>
            <a:r>
              <a:rPr>
                <a:latin typeface="+mj-lt"/>
                <a:ea typeface="+mj-ea"/>
                <a:cs typeface="+mj-cs"/>
                <a:sym typeface="Helvetica"/>
              </a:rPr>
              <a:t>也一起从原图像改变为目标图像。</a:t>
            </a:r>
          </a:p>
        </p:txBody>
      </p:sp>
    </p:spTree>
    <p:extLst>
      <p:ext uri="{BB962C8B-B14F-4D97-AF65-F5344CB8AC3E}">
        <p14:creationId xmlns:p14="http://schemas.microsoft.com/office/powerpoint/2010/main" val="384431003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1" name="Shape 1261"/>
          <p:cNvSpPr>
            <a:spLocks noGrp="1" noRot="1" noChangeAspect="1"/>
          </p:cNvSpPr>
          <p:nvPr>
            <p:ph type="sldImg"/>
          </p:nvPr>
        </p:nvSpPr>
        <p:spPr>
          <a:prstGeom prst="rect">
            <a:avLst/>
          </a:prstGeom>
        </p:spPr>
        <p:txBody>
          <a:bodyPr/>
          <a:lstStyle/>
          <a:p>
            <a:endParaRPr/>
          </a:p>
        </p:txBody>
      </p:sp>
      <p:sp>
        <p:nvSpPr>
          <p:cNvPr id="1262" name="Shape 1262"/>
          <p:cNvSpPr>
            <a:spLocks noGrp="1"/>
          </p:cNvSpPr>
          <p:nvPr>
            <p:ph type="body" sz="quarter" idx="1"/>
          </p:nvPr>
        </p:nvSpPr>
        <p:spPr>
          <a:prstGeom prst="rect">
            <a:avLst/>
          </a:prstGeom>
        </p:spPr>
        <p:txBody>
          <a:bodyPr/>
          <a:lstStyle>
            <a:lvl1pPr defTabSz="914400">
              <a:defRPr sz="1200">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defRPr>
            </a:lvl1pPr>
          </a:lstStyle>
          <a:p>
            <a:pPr>
              <a:defRPr>
                <a:latin typeface="Calibri" panose="020F0502020204030204"/>
                <a:ea typeface="Calibri" panose="020F0502020204030204"/>
                <a:cs typeface="Calibri" panose="020F0502020204030204"/>
                <a:sym typeface="Calibri" panose="020F0502020204030204"/>
              </a:defRPr>
            </a:pPr>
            <a:r>
              <a:rPr>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rPr>
              <a:t>这时可以采用不同的插值策略计算像素中间值（空间，颜色）</a:t>
            </a:r>
          </a:p>
        </p:txBody>
      </p:sp>
    </p:spTree>
    <p:extLst>
      <p:ext uri="{BB962C8B-B14F-4D97-AF65-F5344CB8AC3E}">
        <p14:creationId xmlns:p14="http://schemas.microsoft.com/office/powerpoint/2010/main" val="177600541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6" name="Shape 1346"/>
          <p:cNvSpPr>
            <a:spLocks noGrp="1" noRot="1" noChangeAspect="1"/>
          </p:cNvSpPr>
          <p:nvPr>
            <p:ph type="sldImg"/>
          </p:nvPr>
        </p:nvSpPr>
        <p:spPr>
          <a:prstGeom prst="rect">
            <a:avLst/>
          </a:prstGeom>
        </p:spPr>
        <p:txBody>
          <a:bodyPr/>
          <a:lstStyle/>
          <a:p>
            <a:endParaRPr/>
          </a:p>
        </p:txBody>
      </p:sp>
      <p:sp>
        <p:nvSpPr>
          <p:cNvPr id="1347" name="Shape 1347"/>
          <p:cNvSpPr>
            <a:spLocks noGrp="1"/>
          </p:cNvSpPr>
          <p:nvPr>
            <p:ph type="body" sz="quarter" idx="1"/>
          </p:nvPr>
        </p:nvSpPr>
        <p:spPr>
          <a:prstGeom prst="rect">
            <a:avLst/>
          </a:prstGeom>
        </p:spPr>
        <p:txBody>
          <a:bodyPr/>
          <a:lstStyle>
            <a:lvl1pPr defTabSz="914400">
              <a:defRPr sz="1200">
                <a:latin typeface="+mj-lt"/>
                <a:ea typeface="+mj-ea"/>
                <a:cs typeface="+mj-cs"/>
                <a:sym typeface="Helvetica"/>
              </a:defRPr>
            </a:lvl1pPr>
          </a:lstStyle>
          <a:p>
            <a:r>
              <a:t>确定坐标变换函数，根据变换函数产生中间帧。</a:t>
            </a:r>
          </a:p>
        </p:txBody>
      </p:sp>
    </p:spTree>
    <p:extLst>
      <p:ext uri="{BB962C8B-B14F-4D97-AF65-F5344CB8AC3E}">
        <p14:creationId xmlns:p14="http://schemas.microsoft.com/office/powerpoint/2010/main" val="16224956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1" name="Shape 1401"/>
          <p:cNvSpPr>
            <a:spLocks noGrp="1" noRot="1" noChangeAspect="1"/>
          </p:cNvSpPr>
          <p:nvPr>
            <p:ph type="sldImg"/>
          </p:nvPr>
        </p:nvSpPr>
        <p:spPr>
          <a:prstGeom prst="rect">
            <a:avLst/>
          </a:prstGeom>
        </p:spPr>
        <p:txBody>
          <a:bodyPr/>
          <a:lstStyle/>
          <a:p>
            <a:endParaRPr/>
          </a:p>
        </p:txBody>
      </p:sp>
      <p:sp>
        <p:nvSpPr>
          <p:cNvPr id="1402" name="Shape 1402"/>
          <p:cNvSpPr>
            <a:spLocks noGrp="1"/>
          </p:cNvSpPr>
          <p:nvPr>
            <p:ph type="body" sz="quarter" idx="1"/>
          </p:nvPr>
        </p:nvSpPr>
        <p:spPr>
          <a:prstGeom prst="rect">
            <a:avLst/>
          </a:prstGeom>
        </p:spPr>
        <p:txBody>
          <a:bodyPr/>
          <a:lstStyle/>
          <a:p>
            <a:pPr defTabSz="914400">
              <a:defRPr sz="1200">
                <a:solidFill>
                  <a:srgbClr val="0432FF"/>
                </a:solidFill>
                <a:latin typeface="Calibri" panose="020F0502020204030204"/>
                <a:ea typeface="Calibri" panose="020F0502020204030204"/>
                <a:cs typeface="Calibri" panose="020F0502020204030204"/>
                <a:sym typeface="Calibri" panose="020F0502020204030204"/>
              </a:defRPr>
            </a:pPr>
            <a:r>
              <a:t> </a:t>
            </a:r>
            <a:r>
              <a:rPr>
                <a:latin typeface="+mj-lt"/>
                <a:ea typeface="+mj-ea"/>
                <a:cs typeface="+mj-cs"/>
                <a:sym typeface="Helvetica"/>
              </a:rPr>
              <a:t>利用分段直方图变换，可以将感兴趣的灰度范围线性扩展，同时相对抑制不感兴趣的灰度区域。 </a:t>
            </a:r>
          </a:p>
        </p:txBody>
      </p:sp>
    </p:spTree>
    <p:extLst>
      <p:ext uri="{BB962C8B-B14F-4D97-AF65-F5344CB8AC3E}">
        <p14:creationId xmlns:p14="http://schemas.microsoft.com/office/powerpoint/2010/main" val="270769274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4" name="Shape 1384"/>
          <p:cNvSpPr>
            <a:spLocks noGrp="1" noRot="1" noChangeAspect="1"/>
          </p:cNvSpPr>
          <p:nvPr>
            <p:ph type="sldImg"/>
          </p:nvPr>
        </p:nvSpPr>
        <p:spPr>
          <a:prstGeom prst="rect">
            <a:avLst/>
          </a:prstGeom>
        </p:spPr>
        <p:txBody>
          <a:bodyPr/>
          <a:lstStyle/>
          <a:p>
            <a:endParaRPr/>
          </a:p>
        </p:txBody>
      </p:sp>
      <p:sp>
        <p:nvSpPr>
          <p:cNvPr id="1385" name="Shape 1385"/>
          <p:cNvSpPr>
            <a:spLocks noGrp="1"/>
          </p:cNvSpPr>
          <p:nvPr>
            <p:ph type="body" sz="quarter" idx="1"/>
          </p:nvPr>
        </p:nvSpPr>
        <p:spPr>
          <a:prstGeom prst="rect">
            <a:avLst/>
          </a:prstGeom>
        </p:spPr>
        <p:txBody>
          <a:bodyPr/>
          <a:lstStyle/>
          <a:p>
            <a:pPr defTabSz="914400">
              <a:defRPr sz="2400">
                <a:latin typeface="+mj-lt"/>
                <a:ea typeface="+mj-ea"/>
                <a:cs typeface="+mj-cs"/>
                <a:sym typeface="Helvetica"/>
              </a:defRPr>
            </a:pPr>
            <a:r>
              <a:t>视点变换就是求在视点移动后原始图像变换生成的新视图。</a:t>
            </a:r>
          </a:p>
          <a:p>
            <a:pPr lvl="1" indent="457200" defTabSz="914400">
              <a:defRPr sz="2400">
                <a:latin typeface="+mj-lt"/>
                <a:ea typeface="+mj-ea"/>
                <a:cs typeface="+mj-cs"/>
                <a:sym typeface="Helvetica"/>
              </a:defRPr>
            </a:pPr>
            <a:r>
              <a:t>在用相机拍摄物体时，保持物体的位置不动，而将相机移离物体，这就相当于</a:t>
            </a:r>
            <a:r>
              <a:rPr b="1"/>
              <a:t>视点变换；</a:t>
            </a:r>
          </a:p>
          <a:p>
            <a:pPr lvl="1" indent="457200" defTabSz="914400">
              <a:defRPr sz="2400">
                <a:latin typeface="+mj-lt"/>
                <a:ea typeface="+mj-ea"/>
                <a:cs typeface="+mj-cs"/>
                <a:sym typeface="Helvetica"/>
              </a:defRPr>
            </a:pPr>
            <a:r>
              <a:t>如果我们保持相机固定位置，将物体移离相机，这就相当于</a:t>
            </a:r>
            <a:r>
              <a:rPr b="1"/>
              <a:t>模型转换</a:t>
            </a:r>
            <a:r>
              <a:t>。</a:t>
            </a:r>
          </a:p>
          <a:p>
            <a:pPr defTabSz="914400">
              <a:defRPr sz="2400">
                <a:latin typeface="+mj-lt"/>
                <a:ea typeface="+mj-ea"/>
                <a:cs typeface="+mj-cs"/>
                <a:sym typeface="Helvetica"/>
              </a:defRPr>
            </a:pPr>
            <a:r>
              <a:t>视点变形要求对物体有三维坐标知识。</a:t>
            </a:r>
          </a:p>
        </p:txBody>
      </p:sp>
    </p:spTree>
    <p:extLst>
      <p:ext uri="{BB962C8B-B14F-4D97-AF65-F5344CB8AC3E}">
        <p14:creationId xmlns:p14="http://schemas.microsoft.com/office/powerpoint/2010/main" val="35836335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3" name="Shape 1513"/>
          <p:cNvSpPr>
            <a:spLocks noGrp="1" noRot="1" noChangeAspect="1"/>
          </p:cNvSpPr>
          <p:nvPr>
            <p:ph type="sldImg"/>
          </p:nvPr>
        </p:nvSpPr>
        <p:spPr>
          <a:prstGeom prst="rect">
            <a:avLst/>
          </a:prstGeom>
        </p:spPr>
        <p:txBody>
          <a:bodyPr/>
          <a:lstStyle/>
          <a:p>
            <a:endParaRPr/>
          </a:p>
        </p:txBody>
      </p:sp>
      <p:sp>
        <p:nvSpPr>
          <p:cNvPr id="1514" name="Shape 1514"/>
          <p:cNvSpPr>
            <a:spLocks noGrp="1"/>
          </p:cNvSpPr>
          <p:nvPr>
            <p:ph type="body" sz="quarter" idx="1"/>
          </p:nvPr>
        </p:nvSpPr>
        <p:spPr>
          <a:prstGeom prst="rect">
            <a:avLst/>
          </a:prstGeom>
        </p:spPr>
        <p:txBody>
          <a:bodyPr/>
          <a:lstStyle/>
          <a:p>
            <a:pPr defTabSz="914400">
              <a:defRPr sz="1200">
                <a:latin typeface="Calibri" panose="020F0502020204030204"/>
                <a:ea typeface="Calibri" panose="020F0502020204030204"/>
                <a:cs typeface="Calibri" panose="020F0502020204030204"/>
                <a:sym typeface="Calibri" panose="020F0502020204030204"/>
              </a:defRPr>
            </a:pPr>
            <a:r>
              <a:t>1.</a:t>
            </a:r>
            <a:r>
              <a:rPr>
                <a:latin typeface="+mj-lt"/>
                <a:ea typeface="+mj-ea"/>
                <a:cs typeface="+mj-cs"/>
                <a:sym typeface="Helvetica"/>
              </a:rPr>
              <a:t>图像可视性对数增强</a:t>
            </a:r>
          </a:p>
          <a:p>
            <a:pPr defTabSz="914400">
              <a:defRPr sz="1200">
                <a:latin typeface="Calibri" panose="020F0502020204030204"/>
                <a:ea typeface="Calibri" panose="020F0502020204030204"/>
                <a:cs typeface="Calibri" panose="020F0502020204030204"/>
                <a:sym typeface="Calibri" panose="020F0502020204030204"/>
              </a:defRPr>
            </a:pPr>
            <a:r>
              <a:t>2.</a:t>
            </a:r>
            <a:r>
              <a:rPr>
                <a:latin typeface="+mj-lt"/>
                <a:ea typeface="+mj-ea"/>
                <a:cs typeface="+mj-cs"/>
                <a:sym typeface="Helvetica"/>
              </a:rPr>
              <a:t>直方图</a:t>
            </a:r>
          </a:p>
          <a:p>
            <a:pPr defTabSz="914400">
              <a:defRPr sz="1200">
                <a:latin typeface="Calibri" panose="020F0502020204030204"/>
                <a:ea typeface="Calibri" panose="020F0502020204030204"/>
                <a:cs typeface="Calibri" panose="020F0502020204030204"/>
                <a:sym typeface="Calibri" panose="020F0502020204030204"/>
              </a:defRPr>
            </a:pPr>
            <a:r>
              <a:t>3.</a:t>
            </a:r>
            <a:r>
              <a:rPr>
                <a:latin typeface="+mj-lt"/>
                <a:ea typeface="+mj-ea"/>
                <a:cs typeface="+mj-cs"/>
                <a:sym typeface="Helvetica"/>
              </a:rPr>
              <a:t>直方图均衡化</a:t>
            </a:r>
          </a:p>
        </p:txBody>
      </p:sp>
    </p:spTree>
    <p:extLst>
      <p:ext uri="{BB962C8B-B14F-4D97-AF65-F5344CB8AC3E}">
        <p14:creationId xmlns:p14="http://schemas.microsoft.com/office/powerpoint/2010/main" val="30512304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7" name="Shape 657"/>
          <p:cNvSpPr>
            <a:spLocks noGrp="1" noRot="1" noChangeAspect="1"/>
          </p:cNvSpPr>
          <p:nvPr>
            <p:ph type="sldImg"/>
          </p:nvPr>
        </p:nvSpPr>
        <p:spPr>
          <a:prstGeom prst="rect">
            <a:avLst/>
          </a:prstGeom>
        </p:spPr>
        <p:txBody>
          <a:bodyPr/>
          <a:lstStyle/>
          <a:p>
            <a:endParaRPr/>
          </a:p>
        </p:txBody>
      </p:sp>
      <p:sp>
        <p:nvSpPr>
          <p:cNvPr id="658" name="Shape 658"/>
          <p:cNvSpPr>
            <a:spLocks noGrp="1"/>
          </p:cNvSpPr>
          <p:nvPr>
            <p:ph type="body" sz="quarter" idx="1"/>
          </p:nvPr>
        </p:nvSpPr>
        <p:spPr>
          <a:prstGeom prst="rect">
            <a:avLst/>
          </a:prstGeom>
        </p:spPr>
        <p:txBody>
          <a:bodyPr/>
          <a:lstStyle/>
          <a:p>
            <a:pPr defTabSz="914400">
              <a:buSzPct val="100000"/>
              <a:buChar char="➢"/>
              <a:defRPr sz="1200">
                <a:solidFill>
                  <a:srgbClr val="0432FF"/>
                </a:solidFill>
                <a:latin typeface="+mj-lt"/>
                <a:ea typeface="+mj-ea"/>
                <a:cs typeface="+mj-cs"/>
                <a:sym typeface="Helvetica"/>
              </a:defRPr>
            </a:pPr>
            <a:r>
              <a:t>利用变换函数改变图像中像素的位置，从而产生新图像的过程。 </a:t>
            </a:r>
          </a:p>
          <a:p>
            <a:pPr defTabSz="914400">
              <a:buSzPct val="100000"/>
              <a:buChar char="➢"/>
              <a:defRPr sz="1200">
                <a:solidFill>
                  <a:srgbClr val="0432FF"/>
                </a:solidFill>
                <a:latin typeface="+mj-lt"/>
                <a:ea typeface="+mj-ea"/>
                <a:cs typeface="+mj-cs"/>
                <a:sym typeface="Helvetica"/>
              </a:defRPr>
            </a:pPr>
            <a:r>
              <a:t>几何变换不改变像素值，而是改变像素所在的位置。</a:t>
            </a:r>
            <a:r>
              <a:rPr>
                <a:latin typeface="Calibri" panose="020F0502020204030204"/>
                <a:ea typeface="Calibri" panose="020F0502020204030204"/>
                <a:cs typeface="Calibri" panose="020F0502020204030204"/>
                <a:sym typeface="Calibri" panose="020F0502020204030204"/>
              </a:rPr>
              <a:t> </a:t>
            </a:r>
          </a:p>
        </p:txBody>
      </p:sp>
    </p:spTree>
    <p:extLst>
      <p:ext uri="{BB962C8B-B14F-4D97-AF65-F5344CB8AC3E}">
        <p14:creationId xmlns:p14="http://schemas.microsoft.com/office/powerpoint/2010/main" val="19316839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3" name="Shape 683"/>
          <p:cNvSpPr>
            <a:spLocks noGrp="1" noRot="1" noChangeAspect="1"/>
          </p:cNvSpPr>
          <p:nvPr>
            <p:ph type="sldImg"/>
          </p:nvPr>
        </p:nvSpPr>
        <p:spPr>
          <a:prstGeom prst="rect">
            <a:avLst/>
          </a:prstGeom>
        </p:spPr>
        <p:txBody>
          <a:bodyPr/>
          <a:lstStyle/>
          <a:p>
            <a:endParaRPr/>
          </a:p>
        </p:txBody>
      </p:sp>
      <p:sp>
        <p:nvSpPr>
          <p:cNvPr id="684" name="Shape 684"/>
          <p:cNvSpPr>
            <a:spLocks noGrp="1"/>
          </p:cNvSpPr>
          <p:nvPr>
            <p:ph type="body" sz="quarter" idx="1"/>
          </p:nvPr>
        </p:nvSpPr>
        <p:spPr>
          <a:prstGeom prst="rect">
            <a:avLst/>
          </a:prstGeom>
        </p:spPr>
        <p:txBody>
          <a:bodyPr/>
          <a:lstStyle/>
          <a:p>
            <a:pPr defTabSz="914400">
              <a:defRPr sz="1000">
                <a:latin typeface="Calibri" panose="020F0502020204030204"/>
                <a:ea typeface="Calibri" panose="020F0502020204030204"/>
                <a:cs typeface="Calibri" panose="020F0502020204030204"/>
                <a:sym typeface="Calibri" panose="020F0502020204030204"/>
              </a:defRPr>
            </a:pPr>
            <a:r>
              <a:t>f(x,y)</a:t>
            </a:r>
            <a:r>
              <a:rPr>
                <a:latin typeface="+mj-lt"/>
                <a:ea typeface="+mj-ea"/>
                <a:cs typeface="+mj-cs"/>
                <a:sym typeface="Helvetica"/>
              </a:rPr>
              <a:t>表示输入图像， </a:t>
            </a:r>
            <a:r>
              <a:t>g(x,y)</a:t>
            </a:r>
            <a:r>
              <a:rPr>
                <a:latin typeface="+mj-lt"/>
                <a:ea typeface="+mj-ea"/>
                <a:cs typeface="+mj-cs"/>
                <a:sym typeface="Helvetica"/>
              </a:rPr>
              <a:t>表示输出图像。函数</a:t>
            </a:r>
            <a:r>
              <a:t>a(x,y)</a:t>
            </a:r>
            <a:r>
              <a:rPr>
                <a:latin typeface="+mj-lt"/>
                <a:ea typeface="+mj-ea"/>
                <a:cs typeface="+mj-cs"/>
                <a:sym typeface="Helvetica"/>
              </a:rPr>
              <a:t>和</a:t>
            </a:r>
            <a:r>
              <a:t>b(x,y)</a:t>
            </a:r>
            <a:r>
              <a:rPr>
                <a:latin typeface="+mj-lt"/>
                <a:ea typeface="+mj-ea"/>
                <a:cs typeface="+mj-cs"/>
                <a:sym typeface="Helvetica"/>
              </a:rPr>
              <a:t>唯一地描述了空间变换。 </a:t>
            </a:r>
          </a:p>
        </p:txBody>
      </p:sp>
    </p:spTree>
    <p:extLst>
      <p:ext uri="{BB962C8B-B14F-4D97-AF65-F5344CB8AC3E}">
        <p14:creationId xmlns:p14="http://schemas.microsoft.com/office/powerpoint/2010/main" val="33226283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8" name="Shape 688"/>
          <p:cNvSpPr>
            <a:spLocks noGrp="1" noRot="1" noChangeAspect="1"/>
          </p:cNvSpPr>
          <p:nvPr>
            <p:ph type="sldImg"/>
          </p:nvPr>
        </p:nvSpPr>
        <p:spPr>
          <a:prstGeom prst="rect">
            <a:avLst/>
          </a:prstGeom>
        </p:spPr>
        <p:txBody>
          <a:bodyPr/>
          <a:lstStyle/>
          <a:p>
            <a:endParaRPr/>
          </a:p>
        </p:txBody>
      </p:sp>
      <p:sp>
        <p:nvSpPr>
          <p:cNvPr id="689" name="Shape 689"/>
          <p:cNvSpPr>
            <a:spLocks noGrp="1"/>
          </p:cNvSpPr>
          <p:nvPr>
            <p:ph type="body" sz="quarter" idx="1"/>
          </p:nvPr>
        </p:nvSpPr>
        <p:spPr>
          <a:prstGeom prst="rect">
            <a:avLst/>
          </a:prstGeom>
        </p:spPr>
        <p:txBody>
          <a:bodyPr/>
          <a:lstStyle/>
          <a:p>
            <a:pPr defTabSz="914400">
              <a:defRPr sz="1200">
                <a:solidFill>
                  <a:srgbClr val="0432FF"/>
                </a:solidFill>
                <a:latin typeface="+mj-lt"/>
                <a:ea typeface="+mj-ea"/>
                <a:cs typeface="+mj-cs"/>
                <a:sym typeface="Helvetica"/>
              </a:defRPr>
            </a:pPr>
            <a:r>
              <a:t>几何变换根据难易程度通常可以归结为两类：</a:t>
            </a:r>
          </a:p>
          <a:p>
            <a:pPr defTabSz="914400">
              <a:defRPr sz="1200">
                <a:solidFill>
                  <a:srgbClr val="0432FF"/>
                </a:solidFill>
                <a:latin typeface="+mj-lt"/>
                <a:ea typeface="+mj-ea"/>
                <a:cs typeface="+mj-cs"/>
                <a:sym typeface="Helvetica"/>
              </a:defRPr>
            </a:pPr>
            <a:r>
              <a:t>  1）</a:t>
            </a:r>
            <a:r>
              <a:rPr sz="1800">
                <a:solidFill>
                  <a:srgbClr val="FF3300"/>
                </a:solidFill>
              </a:rPr>
              <a:t>简单变换</a:t>
            </a:r>
            <a:r>
              <a:rPr>
                <a:latin typeface="Calibri" panose="020F0502020204030204"/>
                <a:ea typeface="Calibri" panose="020F0502020204030204"/>
                <a:cs typeface="Calibri" panose="020F0502020204030204"/>
                <a:sym typeface="Calibri" panose="020F0502020204030204"/>
              </a:rPr>
              <a:t>——</a:t>
            </a:r>
            <a:r>
              <a:t>变换过程（各个像素变换前后的位置）以及变换参数可知时的变换，如图像的平移、镜像、转置、旋转、缩放、错切变换等。</a:t>
            </a:r>
          </a:p>
          <a:p>
            <a:pPr defTabSz="914400">
              <a:defRPr sz="1200">
                <a:solidFill>
                  <a:srgbClr val="0432FF"/>
                </a:solidFill>
                <a:latin typeface="+mj-lt"/>
                <a:ea typeface="+mj-ea"/>
                <a:cs typeface="+mj-cs"/>
                <a:sym typeface="Helvetica"/>
              </a:defRPr>
            </a:pPr>
            <a:r>
              <a:t>  2）</a:t>
            </a:r>
            <a:r>
              <a:rPr sz="1800">
                <a:solidFill>
                  <a:srgbClr val="FF3300"/>
                </a:solidFill>
              </a:rPr>
              <a:t>一般变换</a:t>
            </a:r>
            <a:r>
              <a:rPr>
                <a:latin typeface="Calibri" panose="020F0502020204030204"/>
                <a:ea typeface="Calibri" panose="020F0502020204030204"/>
                <a:cs typeface="Calibri" panose="020F0502020204030204"/>
                <a:sym typeface="Calibri" panose="020F0502020204030204"/>
              </a:rPr>
              <a:t>——</a:t>
            </a:r>
            <a:r>
              <a:t>变换过程不是一目了然，变换参数难以测量时的变换。通常情况下，对图像畸变进行校正时，需要用到较为复杂的变换公式。  </a:t>
            </a:r>
          </a:p>
        </p:txBody>
      </p:sp>
    </p:spTree>
    <p:extLst>
      <p:ext uri="{BB962C8B-B14F-4D97-AF65-F5344CB8AC3E}">
        <p14:creationId xmlns:p14="http://schemas.microsoft.com/office/powerpoint/2010/main" val="31952887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4" name="Shape 694"/>
          <p:cNvSpPr>
            <a:spLocks noGrp="1" noRot="1" noChangeAspect="1"/>
          </p:cNvSpPr>
          <p:nvPr>
            <p:ph type="sldImg"/>
          </p:nvPr>
        </p:nvSpPr>
        <p:spPr>
          <a:prstGeom prst="rect">
            <a:avLst/>
          </a:prstGeom>
        </p:spPr>
        <p:txBody>
          <a:bodyPr/>
          <a:lstStyle/>
          <a:p>
            <a:endParaRPr/>
          </a:p>
        </p:txBody>
      </p:sp>
      <p:sp>
        <p:nvSpPr>
          <p:cNvPr id="695" name="Shape 695"/>
          <p:cNvSpPr>
            <a:spLocks noGrp="1"/>
          </p:cNvSpPr>
          <p:nvPr>
            <p:ph type="body" sz="quarter" idx="1"/>
          </p:nvPr>
        </p:nvSpPr>
        <p:spPr>
          <a:prstGeom prst="rect">
            <a:avLst/>
          </a:prstGeom>
        </p:spPr>
        <p:txBody>
          <a:bodyPr/>
          <a:lstStyle/>
          <a:p>
            <a:pPr defTabSz="914400">
              <a:defRPr sz="1200">
                <a:solidFill>
                  <a:srgbClr val="0432FF"/>
                </a:solidFill>
                <a:latin typeface="+mj-lt"/>
                <a:ea typeface="+mj-ea"/>
                <a:cs typeface="+mj-cs"/>
                <a:sym typeface="Helvetica"/>
              </a:defRPr>
            </a:pPr>
            <a:r>
              <a:t> 将图像沿水平和竖直方向移动，从而产生新图像的过程。</a:t>
            </a:r>
            <a:r>
              <a:rPr>
                <a:latin typeface="Calibri" panose="020F0502020204030204"/>
                <a:ea typeface="Calibri" panose="020F0502020204030204"/>
                <a:cs typeface="Calibri" panose="020F0502020204030204"/>
                <a:sym typeface="Calibri" panose="020F0502020204030204"/>
              </a:rPr>
              <a:t> </a:t>
            </a:r>
          </a:p>
        </p:txBody>
      </p:sp>
    </p:spTree>
    <p:extLst>
      <p:ext uri="{BB962C8B-B14F-4D97-AF65-F5344CB8AC3E}">
        <p14:creationId xmlns:p14="http://schemas.microsoft.com/office/powerpoint/2010/main" val="40792723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x">
  <p:cSld name="标题幻灯片 0">
    <p:bg>
      <p:bgPr>
        <a:gradFill flip="none" rotWithShape="1">
          <a:gsLst>
            <a:gs pos="0">
              <a:srgbClr val="BFC4D3"/>
            </a:gs>
            <a:gs pos="12000">
              <a:srgbClr val="BFC4D3"/>
            </a:gs>
            <a:gs pos="20000">
              <a:srgbClr val="BDC3D1"/>
            </a:gs>
            <a:gs pos="100000">
              <a:srgbClr val="343945"/>
            </a:gs>
          </a:gsLst>
          <a:path path="circle">
            <a:fillToRect l="50000" t="50000" r="50000" b="50000"/>
          </a:path>
        </a:gradFill>
        <a:effectLst/>
      </p:bgPr>
    </p:bg>
    <p:spTree>
      <p:nvGrpSpPr>
        <p:cNvPr id="1" name=""/>
        <p:cNvGrpSpPr/>
        <p:nvPr/>
      </p:nvGrpSpPr>
      <p:grpSpPr>
        <a:xfrm>
          <a:off x="0" y="0"/>
          <a:ext cx="0" cy="0"/>
          <a:chOff x="0" y="0"/>
          <a:chExt cx="0" cy="0"/>
        </a:xfrm>
      </p:grpSpPr>
      <p:sp>
        <p:nvSpPr>
          <p:cNvPr id="24" name="矩形"/>
          <p:cNvSpPr/>
          <p:nvPr/>
        </p:nvSpPr>
        <p:spPr>
          <a:xfrm>
            <a:off x="-1" y="0"/>
            <a:ext cx="9144001" cy="5135430"/>
          </a:xfrm>
          <a:prstGeom prst="rect">
            <a:avLst/>
          </a:prstGeom>
          <a:solidFill>
            <a:srgbClr val="000000"/>
          </a:solidFill>
          <a:ln w="12700">
            <a:miter lim="400000"/>
          </a:ln>
        </p:spPr>
        <p:txBody>
          <a:bodyPr lIns="45719" rIns="45719" anchor="ctr"/>
          <a:lstStyle/>
          <a:p>
            <a:pPr algn="ctr">
              <a:defRPr>
                <a:solidFill>
                  <a:srgbClr val="FFFFFF"/>
                </a:solidFill>
              </a:defRPr>
            </a:pPr>
            <a:endParaRPr/>
          </a:p>
        </p:txBody>
      </p:sp>
      <p:sp>
        <p:nvSpPr>
          <p:cNvPr id="25" name="标题文本"/>
          <p:cNvSpPr txBox="1">
            <a:spLocks noGrp="1"/>
          </p:cNvSpPr>
          <p:nvPr>
            <p:ph type="title"/>
          </p:nvPr>
        </p:nvSpPr>
        <p:spPr>
          <a:xfrm>
            <a:off x="685800" y="3355847"/>
            <a:ext cx="8077200" cy="1673353"/>
          </a:xfrm>
          <a:prstGeom prst="rect">
            <a:avLst/>
          </a:prstGeom>
        </p:spPr>
        <p:txBody>
          <a:bodyPr lIns="0" tIns="0" rIns="0" bIns="0" anchor="t"/>
          <a:lstStyle>
            <a:lvl1pPr>
              <a:defRPr sz="4700"/>
            </a:lvl1pPr>
          </a:lstStyle>
          <a:p>
            <a:r>
              <a:t>标题文本</a:t>
            </a:r>
          </a:p>
        </p:txBody>
      </p:sp>
      <p:sp>
        <p:nvSpPr>
          <p:cNvPr id="26" name="正文级别 1…"/>
          <p:cNvSpPr txBox="1">
            <a:spLocks noGrp="1"/>
          </p:cNvSpPr>
          <p:nvPr>
            <p:ph type="body" sz="quarter" idx="1"/>
          </p:nvPr>
        </p:nvSpPr>
        <p:spPr>
          <a:xfrm>
            <a:off x="685800" y="1828800"/>
            <a:ext cx="8077200" cy="1499617"/>
          </a:xfrm>
          <a:prstGeom prst="rect">
            <a:avLst/>
          </a:prstGeom>
        </p:spPr>
        <p:txBody>
          <a:bodyPr lIns="0" tIns="0" rIns="0" bIns="0" anchor="b"/>
          <a:lstStyle>
            <a:lvl1pPr marL="0" indent="0">
              <a:buClrTx/>
              <a:buSzTx/>
              <a:buNone/>
              <a:defRPr sz="2000">
                <a:solidFill>
                  <a:srgbClr val="FFFFFF"/>
                </a:solidFill>
              </a:defRPr>
            </a:lvl1pPr>
            <a:lvl2pPr marL="0" indent="457200">
              <a:buClrTx/>
              <a:buSzTx/>
              <a:buNone/>
              <a:defRPr sz="2000">
                <a:solidFill>
                  <a:srgbClr val="FFFFFF"/>
                </a:solidFill>
              </a:defRPr>
            </a:lvl2pPr>
            <a:lvl3pPr marL="0" indent="914400">
              <a:buClrTx/>
              <a:buSzTx/>
              <a:buNone/>
              <a:defRPr sz="2000">
                <a:solidFill>
                  <a:srgbClr val="FFFFFF"/>
                </a:solidFill>
              </a:defRPr>
            </a:lvl3pPr>
            <a:lvl4pPr marL="0" indent="1371600">
              <a:buClrTx/>
              <a:buSzTx/>
              <a:buNone/>
              <a:defRPr sz="2000">
                <a:solidFill>
                  <a:srgbClr val="FFFFFF"/>
                </a:solidFill>
              </a:defRPr>
            </a:lvl4pPr>
            <a:lvl5pPr marL="0" indent="1828800">
              <a:buClrTx/>
              <a:buSzTx/>
              <a:buNone/>
              <a:defRPr sz="2000">
                <a:solidFill>
                  <a:srgbClr val="FFFFFF"/>
                </a:solidFill>
              </a:defRPr>
            </a:lvl5pPr>
          </a:lstStyle>
          <a:p>
            <a:r>
              <a:t>正文级别 1</a:t>
            </a:r>
          </a:p>
          <a:p>
            <a:pPr lvl="1"/>
            <a:r>
              <a:t>正文级别 2</a:t>
            </a:r>
          </a:p>
          <a:p>
            <a:pPr lvl="2"/>
            <a:r>
              <a:t>正文级别 3</a:t>
            </a:r>
          </a:p>
          <a:p>
            <a:pPr lvl="3"/>
            <a:r>
              <a:t>正文级别 4</a:t>
            </a:r>
          </a:p>
          <a:p>
            <a:pPr lvl="4"/>
            <a:r>
              <a:t>正文级别 5</a:t>
            </a:r>
          </a:p>
        </p:txBody>
      </p:sp>
      <p:sp>
        <p:nvSpPr>
          <p:cNvPr id="27" name="矩形"/>
          <p:cNvSpPr/>
          <p:nvPr/>
        </p:nvSpPr>
        <p:spPr>
          <a:xfrm>
            <a:off x="0" y="5128333"/>
            <a:ext cx="9144000" cy="45721"/>
          </a:xfrm>
          <a:prstGeom prst="rect">
            <a:avLst/>
          </a:prstGeom>
          <a:solidFill>
            <a:srgbClr val="FFFFFF"/>
          </a:solidFill>
          <a:ln w="12700">
            <a:miter lim="400000"/>
          </a:ln>
          <a:effectLst>
            <a:outerShdw blurRad="38100" dist="10160" dir="5400000" rotWithShape="0">
              <a:srgbClr val="000000">
                <a:alpha val="60000"/>
              </a:srgbClr>
            </a:outerShdw>
          </a:effectLst>
        </p:spPr>
        <p:txBody>
          <a:bodyPr lIns="45719" rIns="45719" anchor="ctr"/>
          <a:lstStyle/>
          <a:p>
            <a:pPr algn="ctr">
              <a:defRPr>
                <a:solidFill>
                  <a:srgbClr val="FFFFFF"/>
                </a:solidFill>
              </a:defRPr>
            </a:pPr>
            <a:endParaRPr/>
          </a:p>
        </p:txBody>
      </p:sp>
      <p:sp>
        <p:nvSpPr>
          <p:cNvPr id="28" name="幻灯片编号"/>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空白">
    <p:spTree>
      <p:nvGrpSpPr>
        <p:cNvPr id="1" name=""/>
        <p:cNvGrpSpPr/>
        <p:nvPr/>
      </p:nvGrpSpPr>
      <p:grpSpPr>
        <a:xfrm>
          <a:off x="0" y="0"/>
          <a:ext cx="0" cy="0"/>
          <a:chOff x="0" y="0"/>
          <a:chExt cx="0" cy="0"/>
        </a:xfrm>
      </p:grpSpPr>
      <p:sp>
        <p:nvSpPr>
          <p:cNvPr id="91" name="幻灯片编号"/>
          <p:cNvSpPr txBox="1">
            <a:spLocks noGrp="1"/>
          </p:cNvSpPr>
          <p:nvPr>
            <p:ph type="sldNum" sz="quarter" idx="2"/>
          </p:nvPr>
        </p:nvSpPr>
        <p:spPr>
          <a:prstGeom prst="rect">
            <a:avLst/>
          </a:prstGeom>
        </p:spPr>
        <p:txBody>
          <a:bodyPr/>
          <a:lstStyle/>
          <a:p>
            <a:fld id="{86CB4B4D-7CA3-9044-876B-883B54F8677D}" type="slidenum">
              <a:rPr/>
              <a:t>‹#›</a:t>
            </a:fld>
            <a:endParaRPr/>
          </a:p>
        </p:txBody>
      </p:sp>
    </p:spTree>
    <p:extLst>
      <p:ext uri="{BB962C8B-B14F-4D97-AF65-F5344CB8AC3E}">
        <p14:creationId xmlns:p14="http://schemas.microsoft.com/office/powerpoint/2010/main" val="2482104280"/>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标题和内容">
    <p:spTree>
      <p:nvGrpSpPr>
        <p:cNvPr id="1" name=""/>
        <p:cNvGrpSpPr/>
        <p:nvPr/>
      </p:nvGrpSpPr>
      <p:grpSpPr>
        <a:xfrm>
          <a:off x="0" y="0"/>
          <a:ext cx="0" cy="0"/>
          <a:chOff x="0" y="0"/>
          <a:chExt cx="0" cy="0"/>
        </a:xfrm>
      </p:grpSpPr>
      <p:sp>
        <p:nvSpPr>
          <p:cNvPr id="35" name="标题文本"/>
          <p:cNvSpPr txBox="1">
            <a:spLocks noGrp="1"/>
          </p:cNvSpPr>
          <p:nvPr>
            <p:ph type="title"/>
          </p:nvPr>
        </p:nvSpPr>
        <p:spPr>
          <a:prstGeom prst="rect">
            <a:avLst/>
          </a:prstGeom>
        </p:spPr>
        <p:txBody>
          <a:bodyPr/>
          <a:lstStyle/>
          <a:p>
            <a:r>
              <a:t>标题文本</a:t>
            </a:r>
          </a:p>
        </p:txBody>
      </p:sp>
      <p:sp>
        <p:nvSpPr>
          <p:cNvPr id="36" name="正文级别 1…"/>
          <p:cNvSpPr txBox="1">
            <a:spLocks noGrp="1"/>
          </p:cNvSpPr>
          <p:nvPr>
            <p:ph type="body" idx="1"/>
          </p:nvPr>
        </p:nvSpPr>
        <p:spPr>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37"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节标题">
    <p:bg>
      <p:bgPr>
        <a:gradFill flip="none" rotWithShape="1">
          <a:gsLst>
            <a:gs pos="0">
              <a:srgbClr val="BFC4D3"/>
            </a:gs>
            <a:gs pos="12000">
              <a:srgbClr val="BFC4D3"/>
            </a:gs>
            <a:gs pos="20000">
              <a:srgbClr val="BDC3D1"/>
            </a:gs>
            <a:gs pos="100000">
              <a:srgbClr val="343945"/>
            </a:gs>
          </a:gsLst>
          <a:path path="circle">
            <a:fillToRect l="50000" t="50000" r="50000" b="50000"/>
          </a:path>
        </a:gradFill>
        <a:effectLst/>
      </p:bgPr>
    </p:bg>
    <p:spTree>
      <p:nvGrpSpPr>
        <p:cNvPr id="1" name=""/>
        <p:cNvGrpSpPr/>
        <p:nvPr/>
      </p:nvGrpSpPr>
      <p:grpSpPr>
        <a:xfrm>
          <a:off x="0" y="0"/>
          <a:ext cx="0" cy="0"/>
          <a:chOff x="0" y="0"/>
          <a:chExt cx="0" cy="0"/>
        </a:xfrm>
      </p:grpSpPr>
      <p:sp>
        <p:nvSpPr>
          <p:cNvPr id="53" name="矩形"/>
          <p:cNvSpPr/>
          <p:nvPr/>
        </p:nvSpPr>
        <p:spPr>
          <a:xfrm>
            <a:off x="0" y="0"/>
            <a:ext cx="9144000" cy="2602522"/>
          </a:xfrm>
          <a:prstGeom prst="rect">
            <a:avLst/>
          </a:prstGeom>
          <a:solidFill>
            <a:srgbClr val="000000"/>
          </a:solidFill>
          <a:ln w="12700">
            <a:miter lim="400000"/>
          </a:ln>
        </p:spPr>
        <p:txBody>
          <a:bodyPr lIns="45719" rIns="45719" anchor="ctr"/>
          <a:lstStyle/>
          <a:p>
            <a:pPr algn="ctr">
              <a:defRPr>
                <a:solidFill>
                  <a:srgbClr val="FFFFFF"/>
                </a:solidFill>
              </a:defRPr>
            </a:pPr>
            <a:endParaRPr/>
          </a:p>
        </p:txBody>
      </p:sp>
      <p:sp>
        <p:nvSpPr>
          <p:cNvPr id="54" name="矩形"/>
          <p:cNvSpPr/>
          <p:nvPr/>
        </p:nvSpPr>
        <p:spPr>
          <a:xfrm>
            <a:off x="0" y="2602520"/>
            <a:ext cx="9144000" cy="45721"/>
          </a:xfrm>
          <a:prstGeom prst="rect">
            <a:avLst/>
          </a:prstGeom>
          <a:solidFill>
            <a:srgbClr val="FFFFFF"/>
          </a:solidFill>
          <a:ln w="12700">
            <a:miter lim="400000"/>
          </a:ln>
          <a:effectLst>
            <a:outerShdw blurRad="38100" dist="10160" dir="5400000" rotWithShape="0">
              <a:srgbClr val="000000">
                <a:alpha val="60000"/>
              </a:srgbClr>
            </a:outerShdw>
          </a:effectLst>
        </p:spPr>
        <p:txBody>
          <a:bodyPr lIns="45719" rIns="45719" anchor="ctr"/>
          <a:lstStyle/>
          <a:p>
            <a:pPr algn="ctr">
              <a:defRPr>
                <a:solidFill>
                  <a:srgbClr val="FFFFFF"/>
                </a:solidFill>
              </a:defRPr>
            </a:pPr>
            <a:endParaRPr/>
          </a:p>
        </p:txBody>
      </p:sp>
      <p:sp>
        <p:nvSpPr>
          <p:cNvPr id="55" name="标题文本"/>
          <p:cNvSpPr txBox="1">
            <a:spLocks noGrp="1"/>
          </p:cNvSpPr>
          <p:nvPr>
            <p:ph type="title"/>
          </p:nvPr>
        </p:nvSpPr>
        <p:spPr>
          <a:xfrm>
            <a:off x="749808" y="118871"/>
            <a:ext cx="8013193" cy="1636778"/>
          </a:xfrm>
          <a:prstGeom prst="rect">
            <a:avLst/>
          </a:prstGeom>
        </p:spPr>
        <p:txBody>
          <a:bodyPr lIns="0" tIns="0" rIns="0" bIns="0" anchor="b"/>
          <a:lstStyle>
            <a:lvl1pPr>
              <a:defRPr sz="4700"/>
            </a:lvl1pPr>
          </a:lstStyle>
          <a:p>
            <a:r>
              <a:t>标题文本</a:t>
            </a:r>
          </a:p>
        </p:txBody>
      </p:sp>
      <p:sp>
        <p:nvSpPr>
          <p:cNvPr id="56" name="正文级别 1…"/>
          <p:cNvSpPr txBox="1">
            <a:spLocks noGrp="1"/>
          </p:cNvSpPr>
          <p:nvPr>
            <p:ph type="body" sz="quarter" idx="1"/>
          </p:nvPr>
        </p:nvSpPr>
        <p:spPr>
          <a:xfrm>
            <a:off x="740663" y="1828800"/>
            <a:ext cx="8022337" cy="685800"/>
          </a:xfrm>
          <a:prstGeom prst="rect">
            <a:avLst/>
          </a:prstGeom>
        </p:spPr>
        <p:txBody>
          <a:bodyPr lIns="0" tIns="0" rIns="0" bIns="0"/>
          <a:lstStyle>
            <a:lvl1pPr marL="0" indent="0">
              <a:buClrTx/>
              <a:buSzTx/>
              <a:buNone/>
              <a:defRPr sz="2000">
                <a:solidFill>
                  <a:srgbClr val="FFFFFF"/>
                </a:solidFill>
              </a:defRPr>
            </a:lvl1pPr>
            <a:lvl2pPr marL="0" indent="457200">
              <a:buClrTx/>
              <a:buSzTx/>
              <a:buNone/>
              <a:defRPr sz="2000">
                <a:solidFill>
                  <a:srgbClr val="FFFFFF"/>
                </a:solidFill>
              </a:defRPr>
            </a:lvl2pPr>
            <a:lvl3pPr marL="0" indent="914400">
              <a:buClrTx/>
              <a:buSzTx/>
              <a:buNone/>
              <a:defRPr sz="2000">
                <a:solidFill>
                  <a:srgbClr val="FFFFFF"/>
                </a:solidFill>
              </a:defRPr>
            </a:lvl3pPr>
            <a:lvl4pPr marL="0" indent="1371600">
              <a:buClrTx/>
              <a:buSzTx/>
              <a:buNone/>
              <a:defRPr sz="2000">
                <a:solidFill>
                  <a:srgbClr val="FFFFFF"/>
                </a:solidFill>
              </a:defRPr>
            </a:lvl4pPr>
            <a:lvl5pPr marL="0" indent="1828800">
              <a:buClrTx/>
              <a:buSzTx/>
              <a:buNone/>
              <a:defRPr sz="2000">
                <a:solidFill>
                  <a:srgbClr val="FFFFFF"/>
                </a:solidFill>
              </a:defRPr>
            </a:lvl5pPr>
          </a:lstStyle>
          <a:p>
            <a:r>
              <a:t>正文级别 1</a:t>
            </a:r>
          </a:p>
          <a:p>
            <a:pPr lvl="1"/>
            <a:r>
              <a:t>正文级别 2</a:t>
            </a:r>
          </a:p>
          <a:p>
            <a:pPr lvl="2"/>
            <a:r>
              <a:t>正文级别 3</a:t>
            </a:r>
          </a:p>
          <a:p>
            <a:pPr lvl="3"/>
            <a:r>
              <a:t>正文级别 4</a:t>
            </a:r>
          </a:p>
          <a:p>
            <a:pPr lvl="4"/>
            <a:r>
              <a:t>正文级别 5</a:t>
            </a:r>
          </a:p>
        </p:txBody>
      </p:sp>
      <p:sp>
        <p:nvSpPr>
          <p:cNvPr id="57" name="幻灯片编号"/>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比较">
    <p:spTree>
      <p:nvGrpSpPr>
        <p:cNvPr id="1" name=""/>
        <p:cNvGrpSpPr/>
        <p:nvPr/>
      </p:nvGrpSpPr>
      <p:grpSpPr>
        <a:xfrm>
          <a:off x="0" y="0"/>
          <a:ext cx="0" cy="0"/>
          <a:chOff x="0" y="0"/>
          <a:chExt cx="0" cy="0"/>
        </a:xfrm>
      </p:grpSpPr>
      <p:sp>
        <p:nvSpPr>
          <p:cNvPr id="73" name="标题文本"/>
          <p:cNvSpPr txBox="1">
            <a:spLocks noGrp="1"/>
          </p:cNvSpPr>
          <p:nvPr>
            <p:ph type="title"/>
          </p:nvPr>
        </p:nvSpPr>
        <p:spPr>
          <a:xfrm>
            <a:off x="457200" y="152400"/>
            <a:ext cx="8229600" cy="1251063"/>
          </a:xfrm>
          <a:prstGeom prst="rect">
            <a:avLst/>
          </a:prstGeom>
        </p:spPr>
        <p:txBody>
          <a:bodyPr/>
          <a:lstStyle/>
          <a:p>
            <a:r>
              <a:t>标题文本</a:t>
            </a:r>
          </a:p>
        </p:txBody>
      </p:sp>
      <p:sp>
        <p:nvSpPr>
          <p:cNvPr id="74" name="正文级别 1…"/>
          <p:cNvSpPr txBox="1">
            <a:spLocks noGrp="1"/>
          </p:cNvSpPr>
          <p:nvPr>
            <p:ph type="body" sz="quarter" idx="1"/>
          </p:nvPr>
        </p:nvSpPr>
        <p:spPr>
          <a:xfrm>
            <a:off x="457200" y="1698986"/>
            <a:ext cx="4040188" cy="715356"/>
          </a:xfrm>
          <a:prstGeom prst="rect">
            <a:avLst/>
          </a:prstGeom>
        </p:spPr>
        <p:txBody>
          <a:bodyPr anchor="ctr"/>
          <a:lstStyle>
            <a:lvl1pPr marL="0" indent="0">
              <a:buClrTx/>
              <a:buSzTx/>
              <a:buNone/>
              <a:defRPr sz="2300" b="1" cap="all">
                <a:latin typeface="+mj-lt"/>
                <a:ea typeface="+mj-ea"/>
                <a:cs typeface="+mj-cs"/>
                <a:sym typeface="Helvetica"/>
              </a:defRPr>
            </a:lvl1pPr>
            <a:lvl2pPr marL="0" indent="457200">
              <a:buClrTx/>
              <a:buSzTx/>
              <a:buNone/>
              <a:defRPr sz="2300" b="1" cap="all">
                <a:latin typeface="+mj-lt"/>
                <a:ea typeface="+mj-ea"/>
                <a:cs typeface="+mj-cs"/>
                <a:sym typeface="Helvetica"/>
              </a:defRPr>
            </a:lvl2pPr>
            <a:lvl3pPr marL="0" indent="914400">
              <a:buClrTx/>
              <a:buSzTx/>
              <a:buNone/>
              <a:defRPr sz="2300" b="1" cap="all">
                <a:latin typeface="+mj-lt"/>
                <a:ea typeface="+mj-ea"/>
                <a:cs typeface="+mj-cs"/>
                <a:sym typeface="Helvetica"/>
              </a:defRPr>
            </a:lvl3pPr>
            <a:lvl4pPr marL="0" indent="1371600">
              <a:buClrTx/>
              <a:buSzTx/>
              <a:buNone/>
              <a:defRPr sz="2300" b="1" cap="all">
                <a:latin typeface="+mj-lt"/>
                <a:ea typeface="+mj-ea"/>
                <a:cs typeface="+mj-cs"/>
                <a:sym typeface="Helvetica"/>
              </a:defRPr>
            </a:lvl4pPr>
            <a:lvl5pPr marL="0" indent="1828800">
              <a:buClrTx/>
              <a:buSzTx/>
              <a:buNone/>
              <a:defRPr sz="2300" b="1" cap="all">
                <a:latin typeface="+mj-lt"/>
                <a:ea typeface="+mj-ea"/>
                <a:cs typeface="+mj-cs"/>
                <a:sym typeface="Helvetica"/>
              </a:defRPr>
            </a:lvl5pPr>
          </a:lstStyle>
          <a:p>
            <a:r>
              <a:t>正文级别 1</a:t>
            </a:r>
          </a:p>
          <a:p>
            <a:pPr lvl="1"/>
            <a:r>
              <a:t>正文级别 2</a:t>
            </a:r>
          </a:p>
          <a:p>
            <a:pPr lvl="2"/>
            <a:r>
              <a:t>正文级别 3</a:t>
            </a:r>
          </a:p>
          <a:p>
            <a:pPr lvl="3"/>
            <a:r>
              <a:t>正文级别 4</a:t>
            </a:r>
          </a:p>
          <a:p>
            <a:pPr lvl="4"/>
            <a:r>
              <a:t>正文级别 5</a:t>
            </a:r>
          </a:p>
        </p:txBody>
      </p:sp>
      <p:sp>
        <p:nvSpPr>
          <p:cNvPr id="75" name="矩形"/>
          <p:cNvSpPr>
            <a:spLocks noGrp="1"/>
          </p:cNvSpPr>
          <p:nvPr>
            <p:ph type="body" sz="quarter" idx="13"/>
          </p:nvPr>
        </p:nvSpPr>
        <p:spPr>
          <a:xfrm>
            <a:off x="4645025" y="1698986"/>
            <a:ext cx="4041775" cy="715357"/>
          </a:xfrm>
          <a:prstGeom prst="rect">
            <a:avLst/>
          </a:prstGeom>
        </p:spPr>
        <p:txBody>
          <a:bodyPr anchor="ctr"/>
          <a:lstStyle/>
          <a:p>
            <a:pPr marL="0" indent="0">
              <a:buClrTx/>
              <a:buSzTx/>
              <a:buNone/>
              <a:defRPr sz="2300" b="1" cap="all">
                <a:latin typeface="+mj-lt"/>
                <a:ea typeface="+mj-ea"/>
                <a:cs typeface="+mj-cs"/>
                <a:sym typeface="Helvetica"/>
              </a:defRPr>
            </a:pPr>
            <a:endParaRPr/>
          </a:p>
        </p:txBody>
      </p:sp>
      <p:sp>
        <p:nvSpPr>
          <p:cNvPr id="76"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内容与标题">
    <p:spTree>
      <p:nvGrpSpPr>
        <p:cNvPr id="1" name=""/>
        <p:cNvGrpSpPr/>
        <p:nvPr/>
      </p:nvGrpSpPr>
      <p:grpSpPr>
        <a:xfrm>
          <a:off x="0" y="0"/>
          <a:ext cx="0" cy="0"/>
          <a:chOff x="0" y="0"/>
          <a:chExt cx="0" cy="0"/>
        </a:xfrm>
      </p:grpSpPr>
      <p:sp>
        <p:nvSpPr>
          <p:cNvPr id="98" name="标题文本"/>
          <p:cNvSpPr txBox="1">
            <a:spLocks noGrp="1"/>
          </p:cNvSpPr>
          <p:nvPr>
            <p:ph type="title"/>
          </p:nvPr>
        </p:nvSpPr>
        <p:spPr>
          <a:xfrm>
            <a:off x="167837" y="152400"/>
            <a:ext cx="2523746" cy="978409"/>
          </a:xfrm>
          <a:prstGeom prst="rect">
            <a:avLst/>
          </a:prstGeom>
        </p:spPr>
        <p:txBody>
          <a:bodyPr lIns="0" tIns="0" rIns="0" bIns="0" anchor="b"/>
          <a:lstStyle>
            <a:lvl1pPr>
              <a:defRPr sz="2000" b="0">
                <a:latin typeface="Corbel"/>
                <a:ea typeface="Corbel"/>
                <a:cs typeface="Corbel"/>
                <a:sym typeface="Corbel"/>
              </a:defRPr>
            </a:lvl1pPr>
          </a:lstStyle>
          <a:p>
            <a:r>
              <a:t>标题文本</a:t>
            </a:r>
          </a:p>
        </p:txBody>
      </p:sp>
      <p:sp>
        <p:nvSpPr>
          <p:cNvPr id="99" name="正文级别 1…"/>
          <p:cNvSpPr txBox="1">
            <a:spLocks noGrp="1"/>
          </p:cNvSpPr>
          <p:nvPr>
            <p:ph type="body" idx="1"/>
          </p:nvPr>
        </p:nvSpPr>
        <p:spPr>
          <a:xfrm>
            <a:off x="3019376" y="1743132"/>
            <a:ext cx="5920642" cy="4558886"/>
          </a:xfrm>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100" name="矩形"/>
          <p:cNvSpPr>
            <a:spLocks noGrp="1"/>
          </p:cNvSpPr>
          <p:nvPr>
            <p:ph type="body" sz="quarter" idx="13"/>
          </p:nvPr>
        </p:nvSpPr>
        <p:spPr>
          <a:xfrm>
            <a:off x="167837" y="1730018"/>
            <a:ext cx="2468882" cy="4572001"/>
          </a:xfrm>
          <a:prstGeom prst="rect">
            <a:avLst/>
          </a:prstGeom>
        </p:spPr>
        <p:txBody>
          <a:bodyPr/>
          <a:lstStyle/>
          <a:p>
            <a:pPr marL="0" indent="0">
              <a:buClrTx/>
              <a:buSzTx/>
              <a:buNone/>
              <a:defRPr sz="1400"/>
            </a:pPr>
            <a:endParaRPr/>
          </a:p>
        </p:txBody>
      </p:sp>
      <p:sp>
        <p:nvSpPr>
          <p:cNvPr id="101" name="矩形"/>
          <p:cNvSpPr/>
          <p:nvPr/>
        </p:nvSpPr>
        <p:spPr>
          <a:xfrm>
            <a:off x="2855736" y="-1"/>
            <a:ext cx="45721" cy="1453898"/>
          </a:xfrm>
          <a:prstGeom prst="rect">
            <a:avLst/>
          </a:prstGeom>
          <a:solidFill>
            <a:srgbClr val="FFFFFF"/>
          </a:solidFill>
          <a:ln w="12700">
            <a:miter lim="400000"/>
          </a:ln>
        </p:spPr>
        <p:txBody>
          <a:bodyPr lIns="45719" rIns="45719" anchor="ctr"/>
          <a:lstStyle/>
          <a:p>
            <a:pPr algn="ctr">
              <a:defRPr>
                <a:solidFill>
                  <a:srgbClr val="FFFFFF"/>
                </a:solidFill>
              </a:defRPr>
            </a:pPr>
            <a:endParaRPr/>
          </a:p>
        </p:txBody>
      </p:sp>
      <p:sp>
        <p:nvSpPr>
          <p:cNvPr id="102" name="矩形"/>
          <p:cNvSpPr/>
          <p:nvPr/>
        </p:nvSpPr>
        <p:spPr>
          <a:xfrm>
            <a:off x="2855736" y="-1"/>
            <a:ext cx="45721" cy="1453898"/>
          </a:xfrm>
          <a:prstGeom prst="rect">
            <a:avLst/>
          </a:prstGeom>
          <a:solidFill>
            <a:srgbClr val="FFFFFF"/>
          </a:solidFill>
          <a:ln w="12700">
            <a:miter lim="400000"/>
          </a:ln>
        </p:spPr>
        <p:txBody>
          <a:bodyPr lIns="45719" rIns="45719" anchor="ctr"/>
          <a:lstStyle/>
          <a:p>
            <a:pPr algn="ctr">
              <a:defRPr>
                <a:solidFill>
                  <a:srgbClr val="FFFFFF"/>
                </a:solidFill>
              </a:defRPr>
            </a:pPr>
            <a:endParaRPr/>
          </a:p>
        </p:txBody>
      </p:sp>
      <p:sp>
        <p:nvSpPr>
          <p:cNvPr id="103"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图片与标题">
    <p:bg>
      <p:bgPr>
        <a:solidFill>
          <a:srgbClr val="D4D4D6"/>
        </a:solidFill>
        <a:effectLst/>
      </p:bgPr>
    </p:bg>
    <p:spTree>
      <p:nvGrpSpPr>
        <p:cNvPr id="1" name=""/>
        <p:cNvGrpSpPr/>
        <p:nvPr/>
      </p:nvGrpSpPr>
      <p:grpSpPr>
        <a:xfrm>
          <a:off x="0" y="0"/>
          <a:ext cx="0" cy="0"/>
          <a:chOff x="0" y="0"/>
          <a:chExt cx="0" cy="0"/>
        </a:xfrm>
      </p:grpSpPr>
      <p:sp>
        <p:nvSpPr>
          <p:cNvPr id="110" name="标题文本"/>
          <p:cNvSpPr txBox="1">
            <a:spLocks noGrp="1"/>
          </p:cNvSpPr>
          <p:nvPr>
            <p:ph type="title"/>
          </p:nvPr>
        </p:nvSpPr>
        <p:spPr>
          <a:xfrm>
            <a:off x="164592" y="155447"/>
            <a:ext cx="2525150" cy="978410"/>
          </a:xfrm>
          <a:prstGeom prst="rect">
            <a:avLst/>
          </a:prstGeom>
        </p:spPr>
        <p:txBody>
          <a:bodyPr lIns="0" tIns="0" rIns="0" bIns="0" anchor="b"/>
          <a:lstStyle>
            <a:lvl1pPr>
              <a:defRPr sz="2000" b="0">
                <a:latin typeface="Corbel"/>
                <a:ea typeface="Corbel"/>
                <a:cs typeface="Corbel"/>
                <a:sym typeface="Corbel"/>
              </a:defRPr>
            </a:lvl1pPr>
          </a:lstStyle>
          <a:p>
            <a:r>
              <a:t>标题文本</a:t>
            </a:r>
          </a:p>
        </p:txBody>
      </p:sp>
      <p:sp>
        <p:nvSpPr>
          <p:cNvPr id="111" name="图像"/>
          <p:cNvSpPr>
            <a:spLocks noGrp="1"/>
          </p:cNvSpPr>
          <p:nvPr>
            <p:ph type="pic" idx="13"/>
          </p:nvPr>
        </p:nvSpPr>
        <p:spPr>
          <a:xfrm>
            <a:off x="2903804" y="1484808"/>
            <a:ext cx="6247398" cy="5373193"/>
          </a:xfrm>
          <a:prstGeom prst="rect">
            <a:avLst/>
          </a:prstGeom>
        </p:spPr>
        <p:txBody>
          <a:bodyPr lIns="91439" rIns="91439">
            <a:noAutofit/>
          </a:bodyPr>
          <a:lstStyle/>
          <a:p>
            <a:endParaRPr/>
          </a:p>
        </p:txBody>
      </p:sp>
      <p:sp>
        <p:nvSpPr>
          <p:cNvPr id="112" name="正文级别 1…"/>
          <p:cNvSpPr txBox="1">
            <a:spLocks noGrp="1"/>
          </p:cNvSpPr>
          <p:nvPr>
            <p:ph type="body" sz="quarter" idx="1"/>
          </p:nvPr>
        </p:nvSpPr>
        <p:spPr>
          <a:xfrm>
            <a:off x="164592" y="1728216"/>
            <a:ext cx="2468880" cy="4572001"/>
          </a:xfrm>
          <a:prstGeom prst="rect">
            <a:avLst/>
          </a:prstGeom>
        </p:spPr>
        <p:txBody>
          <a:bodyPr/>
          <a:lstStyle>
            <a:lvl1pPr marL="0" indent="0">
              <a:buClrTx/>
              <a:buSzTx/>
              <a:buNone/>
              <a:defRPr sz="1400"/>
            </a:lvl1pPr>
            <a:lvl2pPr marL="0" indent="457200">
              <a:buClrTx/>
              <a:buSzTx/>
              <a:buNone/>
              <a:defRPr sz="1400"/>
            </a:lvl2pPr>
            <a:lvl3pPr marL="0" indent="914400">
              <a:buClrTx/>
              <a:buSzTx/>
              <a:buNone/>
              <a:defRPr sz="1400"/>
            </a:lvl3pPr>
            <a:lvl4pPr marL="0" indent="1371600">
              <a:buClrTx/>
              <a:buSzTx/>
              <a:buNone/>
              <a:defRPr sz="1400"/>
            </a:lvl4pPr>
            <a:lvl5pPr marL="0" indent="1828800">
              <a:buClrTx/>
              <a:buSzTx/>
              <a:buNone/>
              <a:defRPr sz="1400"/>
            </a:lvl5pPr>
          </a:lstStyle>
          <a:p>
            <a:r>
              <a:t>正文级别 1</a:t>
            </a:r>
          </a:p>
          <a:p>
            <a:pPr lvl="1"/>
            <a:r>
              <a:t>正文级别 2</a:t>
            </a:r>
          </a:p>
          <a:p>
            <a:pPr lvl="2"/>
            <a:r>
              <a:t>正文级别 3</a:t>
            </a:r>
          </a:p>
          <a:p>
            <a:pPr lvl="3"/>
            <a:r>
              <a:t>正文级别 4</a:t>
            </a:r>
          </a:p>
          <a:p>
            <a:pPr lvl="4"/>
            <a:r>
              <a:t>正文级别 5</a:t>
            </a:r>
          </a:p>
        </p:txBody>
      </p:sp>
      <p:sp>
        <p:nvSpPr>
          <p:cNvPr id="113" name="矩形"/>
          <p:cNvSpPr/>
          <p:nvPr/>
        </p:nvSpPr>
        <p:spPr>
          <a:xfrm>
            <a:off x="2855736" y="0"/>
            <a:ext cx="45721" cy="6858000"/>
          </a:xfrm>
          <a:prstGeom prst="rect">
            <a:avLst/>
          </a:prstGeom>
          <a:solidFill>
            <a:srgbClr val="FFFFFF"/>
          </a:solidFill>
          <a:ln w="12700">
            <a:miter lim="400000"/>
          </a:ln>
        </p:spPr>
        <p:txBody>
          <a:bodyPr lIns="45719" rIns="45719" anchor="ctr"/>
          <a:lstStyle/>
          <a:p>
            <a:pPr algn="ctr">
              <a:defRPr>
                <a:solidFill>
                  <a:srgbClr val="FFFFFF"/>
                </a:solidFill>
              </a:defRPr>
            </a:pPr>
            <a:endParaRPr/>
          </a:p>
        </p:txBody>
      </p:sp>
      <p:sp>
        <p:nvSpPr>
          <p:cNvPr id="114" name="矩形"/>
          <p:cNvSpPr/>
          <p:nvPr/>
        </p:nvSpPr>
        <p:spPr>
          <a:xfrm>
            <a:off x="2855736" y="0"/>
            <a:ext cx="45721" cy="6858000"/>
          </a:xfrm>
          <a:prstGeom prst="rect">
            <a:avLst/>
          </a:prstGeom>
          <a:solidFill>
            <a:srgbClr val="FFFFFF"/>
          </a:solidFill>
          <a:ln w="12700">
            <a:miter lim="400000"/>
          </a:ln>
        </p:spPr>
        <p:txBody>
          <a:bodyPr lIns="45719" rIns="45719" anchor="ctr"/>
          <a:lstStyle/>
          <a:p>
            <a:pPr algn="ctr">
              <a:defRPr>
                <a:solidFill>
                  <a:srgbClr val="FFFFFF"/>
                </a:solidFill>
              </a:defRPr>
            </a:pPr>
            <a:endParaRPr/>
          </a:p>
        </p:txBody>
      </p:sp>
      <p:sp>
        <p:nvSpPr>
          <p:cNvPr id="115" name="幻灯片编号"/>
          <p:cNvSpPr txBox="1">
            <a:spLocks noGrp="1"/>
          </p:cNvSpPr>
          <p:nvPr>
            <p:ph type="sldNum" sz="quarter" idx="2"/>
          </p:nvPr>
        </p:nvSpPr>
        <p:spPr>
          <a:xfrm>
            <a:off x="8890976" y="1193799"/>
            <a:ext cx="182216" cy="1778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标题和竖排文字">
    <p:spTree>
      <p:nvGrpSpPr>
        <p:cNvPr id="1" name=""/>
        <p:cNvGrpSpPr/>
        <p:nvPr/>
      </p:nvGrpSpPr>
      <p:grpSpPr>
        <a:xfrm>
          <a:off x="0" y="0"/>
          <a:ext cx="0" cy="0"/>
          <a:chOff x="0" y="0"/>
          <a:chExt cx="0" cy="0"/>
        </a:xfrm>
      </p:grpSpPr>
      <p:sp>
        <p:nvSpPr>
          <p:cNvPr id="122" name="标题文本"/>
          <p:cNvSpPr txBox="1">
            <a:spLocks noGrp="1"/>
          </p:cNvSpPr>
          <p:nvPr>
            <p:ph type="title"/>
          </p:nvPr>
        </p:nvSpPr>
        <p:spPr>
          <a:xfrm>
            <a:off x="457200" y="152400"/>
            <a:ext cx="8229600" cy="1251063"/>
          </a:xfrm>
          <a:prstGeom prst="rect">
            <a:avLst/>
          </a:prstGeom>
        </p:spPr>
        <p:txBody>
          <a:bodyPr/>
          <a:lstStyle/>
          <a:p>
            <a:r>
              <a:t>标题文本</a:t>
            </a:r>
          </a:p>
        </p:txBody>
      </p:sp>
      <p:sp>
        <p:nvSpPr>
          <p:cNvPr id="123" name="正文级别 1…"/>
          <p:cNvSpPr txBox="1">
            <a:spLocks noGrp="1"/>
          </p:cNvSpPr>
          <p:nvPr>
            <p:ph type="body" idx="1"/>
          </p:nvPr>
        </p:nvSpPr>
        <p:spPr>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124"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垂直排列标题与文本">
    <p:spTree>
      <p:nvGrpSpPr>
        <p:cNvPr id="1" name=""/>
        <p:cNvGrpSpPr/>
        <p:nvPr/>
      </p:nvGrpSpPr>
      <p:grpSpPr>
        <a:xfrm>
          <a:off x="0" y="0"/>
          <a:ext cx="0" cy="0"/>
          <a:chOff x="0" y="0"/>
          <a:chExt cx="0" cy="0"/>
        </a:xfrm>
      </p:grpSpPr>
      <p:sp>
        <p:nvSpPr>
          <p:cNvPr id="131" name="矩形"/>
          <p:cNvSpPr/>
          <p:nvPr/>
        </p:nvSpPr>
        <p:spPr>
          <a:xfrm>
            <a:off x="6598919" y="0"/>
            <a:ext cx="45721" cy="6858000"/>
          </a:xfrm>
          <a:prstGeom prst="rect">
            <a:avLst/>
          </a:prstGeom>
          <a:solidFill>
            <a:srgbClr val="FFFFFF"/>
          </a:solidFill>
          <a:ln w="12700">
            <a:miter lim="400000"/>
          </a:ln>
          <a:effectLst>
            <a:outerShdw blurRad="38100" dist="10160" dir="10800000" rotWithShape="0">
              <a:srgbClr val="000000">
                <a:alpha val="60000"/>
              </a:srgbClr>
            </a:outerShdw>
          </a:effectLst>
        </p:spPr>
        <p:txBody>
          <a:bodyPr lIns="45719" rIns="45719" anchor="ctr"/>
          <a:lstStyle/>
          <a:p>
            <a:pPr algn="ctr">
              <a:defRPr>
                <a:solidFill>
                  <a:srgbClr val="FFFFFF"/>
                </a:solidFill>
              </a:defRPr>
            </a:pPr>
            <a:endParaRPr/>
          </a:p>
        </p:txBody>
      </p:sp>
      <p:sp>
        <p:nvSpPr>
          <p:cNvPr id="132" name="矩形"/>
          <p:cNvSpPr/>
          <p:nvPr/>
        </p:nvSpPr>
        <p:spPr>
          <a:xfrm>
            <a:off x="6647687" y="0"/>
            <a:ext cx="2514602" cy="6858000"/>
          </a:xfrm>
          <a:prstGeom prst="rect">
            <a:avLst/>
          </a:prstGeom>
          <a:solidFill>
            <a:srgbClr val="000000"/>
          </a:solidFill>
          <a:ln w="12700">
            <a:miter lim="400000"/>
          </a:ln>
        </p:spPr>
        <p:txBody>
          <a:bodyPr lIns="45719" rIns="45719" anchor="ctr"/>
          <a:lstStyle/>
          <a:p>
            <a:pPr algn="ctr">
              <a:defRPr>
                <a:solidFill>
                  <a:srgbClr val="FFFFFF"/>
                </a:solidFill>
              </a:defRPr>
            </a:pPr>
            <a:endParaRPr/>
          </a:p>
        </p:txBody>
      </p:sp>
      <p:sp>
        <p:nvSpPr>
          <p:cNvPr id="133" name="标题文本"/>
          <p:cNvSpPr txBox="1">
            <a:spLocks noGrp="1"/>
          </p:cNvSpPr>
          <p:nvPr>
            <p:ph type="title"/>
          </p:nvPr>
        </p:nvSpPr>
        <p:spPr>
          <a:xfrm>
            <a:off x="6781800" y="274639"/>
            <a:ext cx="1905000" cy="5851526"/>
          </a:xfrm>
          <a:prstGeom prst="rect">
            <a:avLst/>
          </a:prstGeom>
        </p:spPr>
        <p:txBody>
          <a:bodyPr/>
          <a:lstStyle/>
          <a:p>
            <a:r>
              <a:t>标题文本</a:t>
            </a:r>
          </a:p>
        </p:txBody>
      </p:sp>
      <p:sp>
        <p:nvSpPr>
          <p:cNvPr id="134" name="正文级别 1…"/>
          <p:cNvSpPr txBox="1">
            <a:spLocks noGrp="1"/>
          </p:cNvSpPr>
          <p:nvPr>
            <p:ph type="body" idx="1"/>
          </p:nvPr>
        </p:nvSpPr>
        <p:spPr>
          <a:xfrm>
            <a:off x="457200" y="304800"/>
            <a:ext cx="6019800" cy="5851525"/>
          </a:xfrm>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135"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itle">
  <p:cSld name="标题幻灯片">
    <p:bg>
      <p:bgPr>
        <a:gradFill flip="none" rotWithShape="1">
          <a:gsLst>
            <a:gs pos="0">
              <a:srgbClr val="BFC4D3"/>
            </a:gs>
            <a:gs pos="12000">
              <a:srgbClr val="BFC4D3"/>
            </a:gs>
            <a:gs pos="20000">
              <a:srgbClr val="BDC3D1"/>
            </a:gs>
            <a:gs pos="100000">
              <a:srgbClr val="343945"/>
            </a:gs>
          </a:gsLst>
          <a:path path="circle">
            <a:fillToRect l="50000" t="50000" r="50000" b="50000"/>
          </a:path>
        </a:gradFill>
        <a:effectLst/>
      </p:bgPr>
    </p:bg>
    <p:spTree>
      <p:nvGrpSpPr>
        <p:cNvPr id="1" name=""/>
        <p:cNvGrpSpPr/>
        <p:nvPr/>
      </p:nvGrpSpPr>
      <p:grpSpPr>
        <a:xfrm>
          <a:off x="0" y="0"/>
          <a:ext cx="0" cy="0"/>
          <a:chOff x="0" y="0"/>
          <a:chExt cx="0" cy="0"/>
        </a:xfrm>
      </p:grpSpPr>
      <p:sp>
        <p:nvSpPr>
          <p:cNvPr id="13" name="矩形"/>
          <p:cNvSpPr/>
          <p:nvPr/>
        </p:nvSpPr>
        <p:spPr>
          <a:xfrm>
            <a:off x="-1" y="0"/>
            <a:ext cx="9144001" cy="5135430"/>
          </a:xfrm>
          <a:prstGeom prst="rect">
            <a:avLst/>
          </a:prstGeom>
          <a:solidFill>
            <a:srgbClr val="000000"/>
          </a:solidFill>
          <a:ln w="12700">
            <a:miter lim="400000"/>
          </a:ln>
        </p:spPr>
        <p:txBody>
          <a:bodyPr lIns="45719" rIns="45719" anchor="ctr"/>
          <a:lstStyle/>
          <a:p>
            <a:pPr algn="ctr">
              <a:defRPr>
                <a:solidFill>
                  <a:srgbClr val="FFFFFF"/>
                </a:solidFill>
              </a:defRPr>
            </a:pPr>
            <a:endParaRPr/>
          </a:p>
        </p:txBody>
      </p:sp>
      <p:sp>
        <p:nvSpPr>
          <p:cNvPr id="14" name="标题文本"/>
          <p:cNvSpPr txBox="1">
            <a:spLocks noGrp="1"/>
          </p:cNvSpPr>
          <p:nvPr>
            <p:ph type="title" hasCustomPrompt="1"/>
          </p:nvPr>
        </p:nvSpPr>
        <p:spPr>
          <a:xfrm>
            <a:off x="685800" y="3355847"/>
            <a:ext cx="8077200" cy="1673353"/>
          </a:xfrm>
          <a:prstGeom prst="rect">
            <a:avLst/>
          </a:prstGeom>
        </p:spPr>
        <p:txBody>
          <a:bodyPr lIns="0" tIns="0" rIns="0" bIns="0" anchor="t"/>
          <a:lstStyle>
            <a:lvl1pPr>
              <a:defRPr sz="4700"/>
            </a:lvl1pPr>
          </a:lstStyle>
          <a:p>
            <a:r>
              <a:t>标题文本</a:t>
            </a:r>
          </a:p>
        </p:txBody>
      </p:sp>
      <p:sp>
        <p:nvSpPr>
          <p:cNvPr id="15" name="正文级别 1…"/>
          <p:cNvSpPr txBox="1">
            <a:spLocks noGrp="1"/>
          </p:cNvSpPr>
          <p:nvPr>
            <p:ph type="body" sz="quarter" idx="1" hasCustomPrompt="1"/>
          </p:nvPr>
        </p:nvSpPr>
        <p:spPr>
          <a:xfrm>
            <a:off x="685800" y="1828800"/>
            <a:ext cx="8077200" cy="1499617"/>
          </a:xfrm>
          <a:prstGeom prst="rect">
            <a:avLst/>
          </a:prstGeom>
        </p:spPr>
        <p:txBody>
          <a:bodyPr lIns="0" tIns="0" rIns="0" bIns="0" anchor="b"/>
          <a:lstStyle>
            <a:lvl1pPr marL="0" indent="0">
              <a:buClrTx/>
              <a:buSzTx/>
              <a:buNone/>
              <a:defRPr sz="2000">
                <a:solidFill>
                  <a:srgbClr val="FFFFFF"/>
                </a:solidFill>
              </a:defRPr>
            </a:lvl1pPr>
            <a:lvl2pPr marL="0" indent="457200">
              <a:buClrTx/>
              <a:buSzTx/>
              <a:buNone/>
              <a:defRPr sz="2000">
                <a:solidFill>
                  <a:srgbClr val="FFFFFF"/>
                </a:solidFill>
              </a:defRPr>
            </a:lvl2pPr>
            <a:lvl3pPr marL="0" indent="914400">
              <a:buClrTx/>
              <a:buSzTx/>
              <a:buNone/>
              <a:defRPr sz="2000">
                <a:solidFill>
                  <a:srgbClr val="FFFFFF"/>
                </a:solidFill>
              </a:defRPr>
            </a:lvl3pPr>
            <a:lvl4pPr marL="0" indent="1371600">
              <a:buClrTx/>
              <a:buSzTx/>
              <a:buNone/>
              <a:defRPr sz="2000">
                <a:solidFill>
                  <a:srgbClr val="FFFFFF"/>
                </a:solidFill>
              </a:defRPr>
            </a:lvl4pPr>
            <a:lvl5pPr marL="0" indent="1828800">
              <a:buClrTx/>
              <a:buSzTx/>
              <a:buNone/>
              <a:defRPr sz="2000">
                <a:solidFill>
                  <a:srgbClr val="FFFFFF"/>
                </a:solidFill>
              </a:defRPr>
            </a:lvl5pPr>
          </a:lstStyle>
          <a:p>
            <a:r>
              <a:t>正文级别 1</a:t>
            </a:r>
          </a:p>
          <a:p>
            <a:pPr lvl="1"/>
            <a:r>
              <a:t>正文级别 2</a:t>
            </a:r>
          </a:p>
          <a:p>
            <a:pPr lvl="2"/>
            <a:r>
              <a:t>正文级别 3</a:t>
            </a:r>
          </a:p>
          <a:p>
            <a:pPr lvl="3"/>
            <a:r>
              <a:t>正文级别 4</a:t>
            </a:r>
          </a:p>
          <a:p>
            <a:pPr lvl="4"/>
            <a:r>
              <a:t>正文级别 5</a:t>
            </a:r>
          </a:p>
        </p:txBody>
      </p:sp>
      <p:sp>
        <p:nvSpPr>
          <p:cNvPr id="16" name="矩形"/>
          <p:cNvSpPr/>
          <p:nvPr/>
        </p:nvSpPr>
        <p:spPr>
          <a:xfrm>
            <a:off x="0" y="5128333"/>
            <a:ext cx="9144000" cy="45721"/>
          </a:xfrm>
          <a:prstGeom prst="rect">
            <a:avLst/>
          </a:prstGeom>
          <a:solidFill>
            <a:srgbClr val="FFFFFF"/>
          </a:solidFill>
          <a:ln w="12700">
            <a:miter lim="400000"/>
          </a:ln>
          <a:effectLst>
            <a:outerShdw blurRad="38100" dist="10160" dir="5400000" rotWithShape="0">
              <a:srgbClr val="000000">
                <a:alpha val="60000"/>
              </a:srgbClr>
            </a:outerShdw>
          </a:effectLst>
        </p:spPr>
        <p:txBody>
          <a:bodyPr lIns="45719" rIns="45719" anchor="ctr"/>
          <a:lstStyle/>
          <a:p>
            <a:pPr algn="ctr">
              <a:defRPr>
                <a:solidFill>
                  <a:srgbClr val="FFFFFF"/>
                </a:solidFill>
              </a:defRPr>
            </a:pPr>
            <a:endParaRPr/>
          </a:p>
        </p:txBody>
      </p:sp>
      <p:sp>
        <p:nvSpPr>
          <p:cNvPr id="17" name="幻灯片编号"/>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rPr/>
              <a:t>‹#›</a:t>
            </a:fld>
            <a:endParaRPr/>
          </a:p>
        </p:txBody>
      </p:sp>
    </p:spTree>
    <p:extLst>
      <p:ext uri="{BB962C8B-B14F-4D97-AF65-F5344CB8AC3E}">
        <p14:creationId xmlns:p14="http://schemas.microsoft.com/office/powerpoint/2010/main" val="4214340134"/>
      </p:ext>
    </p:extLst>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矩形"/>
          <p:cNvSpPr/>
          <p:nvPr/>
        </p:nvSpPr>
        <p:spPr>
          <a:xfrm>
            <a:off x="0" y="1435895"/>
            <a:ext cx="9144000" cy="45721"/>
          </a:xfrm>
          <a:prstGeom prst="rect">
            <a:avLst/>
          </a:prstGeom>
          <a:solidFill>
            <a:srgbClr val="FFFFFF"/>
          </a:solidFill>
          <a:ln w="12700">
            <a:miter lim="400000"/>
          </a:ln>
          <a:effectLst>
            <a:outerShdw blurRad="38100" dist="10160" dir="5400000" rotWithShape="0">
              <a:srgbClr val="000000">
                <a:alpha val="60000"/>
              </a:srgbClr>
            </a:outerShdw>
          </a:effectLst>
        </p:spPr>
        <p:txBody>
          <a:bodyPr lIns="45719" rIns="45719" anchor="ctr"/>
          <a:lstStyle/>
          <a:p>
            <a:pPr algn="ctr">
              <a:defRPr>
                <a:solidFill>
                  <a:srgbClr val="FFFFFF"/>
                </a:solidFill>
              </a:defRPr>
            </a:pPr>
            <a:endParaRPr/>
          </a:p>
        </p:txBody>
      </p:sp>
      <p:sp>
        <p:nvSpPr>
          <p:cNvPr id="3" name="矩形"/>
          <p:cNvSpPr/>
          <p:nvPr/>
        </p:nvSpPr>
        <p:spPr>
          <a:xfrm>
            <a:off x="-1" y="-1"/>
            <a:ext cx="9144001" cy="1433735"/>
          </a:xfrm>
          <a:prstGeom prst="rect">
            <a:avLst/>
          </a:prstGeom>
          <a:solidFill>
            <a:srgbClr val="000000"/>
          </a:solidFill>
          <a:ln w="12700">
            <a:miter lim="400000"/>
          </a:ln>
        </p:spPr>
        <p:txBody>
          <a:bodyPr lIns="45719" rIns="45719" anchor="ctr"/>
          <a:lstStyle/>
          <a:p>
            <a:pPr algn="ctr">
              <a:defRPr>
                <a:solidFill>
                  <a:srgbClr val="FFFFFF"/>
                </a:solidFill>
              </a:defRPr>
            </a:pPr>
            <a:endParaRPr/>
          </a:p>
        </p:txBody>
      </p:sp>
      <p:sp>
        <p:nvSpPr>
          <p:cNvPr id="4" name="标题文本"/>
          <p:cNvSpPr txBox="1">
            <a:spLocks noGrp="1"/>
          </p:cNvSpPr>
          <p:nvPr>
            <p:ph type="title"/>
          </p:nvPr>
        </p:nvSpPr>
        <p:spPr>
          <a:xfrm>
            <a:off x="457200" y="155447"/>
            <a:ext cx="8229600" cy="125272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normAutofit/>
          </a:bodyPr>
          <a:lstStyle/>
          <a:p>
            <a:r>
              <a:t>标题文本</a:t>
            </a:r>
          </a:p>
        </p:txBody>
      </p:sp>
      <p:sp>
        <p:nvSpPr>
          <p:cNvPr id="5" name="正文级别 1…"/>
          <p:cNvSpPr txBox="1">
            <a:spLocks noGrp="1"/>
          </p:cNvSpPr>
          <p:nvPr>
            <p:ph type="body" idx="1"/>
          </p:nvPr>
        </p:nvSpPr>
        <p:spPr>
          <a:xfrm>
            <a:off x="457200" y="1775191"/>
            <a:ext cx="8229600" cy="46256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ormAutofit/>
          </a:bodyPr>
          <a:lstStyle/>
          <a:p>
            <a:r>
              <a:t>正文级别 1</a:t>
            </a:r>
          </a:p>
          <a:p>
            <a:pPr lvl="1"/>
            <a:r>
              <a:t>正文级别 2</a:t>
            </a:r>
          </a:p>
          <a:p>
            <a:pPr lvl="2"/>
            <a:r>
              <a:t>正文级别 3</a:t>
            </a:r>
          </a:p>
          <a:p>
            <a:pPr lvl="3"/>
            <a:r>
              <a:t>正文级别 4</a:t>
            </a:r>
          </a:p>
          <a:p>
            <a:pPr lvl="4"/>
            <a:r>
              <a:t>正文级别 5</a:t>
            </a:r>
          </a:p>
        </p:txBody>
      </p:sp>
      <p:sp>
        <p:nvSpPr>
          <p:cNvPr id="6" name="幻灯片编号"/>
          <p:cNvSpPr txBox="1">
            <a:spLocks noGrp="1"/>
          </p:cNvSpPr>
          <p:nvPr>
            <p:ph type="sldNum" sz="quarter" idx="2"/>
          </p:nvPr>
        </p:nvSpPr>
        <p:spPr>
          <a:xfrm>
            <a:off x="8756044" y="6573518"/>
            <a:ext cx="182216" cy="177801"/>
          </a:xfrm>
          <a:prstGeom prst="rect">
            <a:avLst/>
          </a:prstGeom>
          <a:ln w="12700">
            <a:miter lim="400000"/>
          </a:ln>
        </p:spPr>
        <p:txBody>
          <a:bodyPr wrap="none" lIns="0" tIns="0" rIns="0" bIns="0" anchor="b">
            <a:spAutoFit/>
          </a:bodyPr>
          <a:lstStyle>
            <a:lvl1pPr algn="r">
              <a:defRPr sz="1200">
                <a:solidFill>
                  <a:srgbClr val="414141"/>
                </a:solidFil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50" r:id="rId1"/>
    <p:sldLayoutId id="2147483651" r:id="rId2"/>
    <p:sldLayoutId id="2147483653" r:id="rId3"/>
    <p:sldLayoutId id="2147483655" r:id="rId4"/>
    <p:sldLayoutId id="2147483658" r:id="rId5"/>
    <p:sldLayoutId id="2147483659" r:id="rId6"/>
    <p:sldLayoutId id="2147483660" r:id="rId7"/>
    <p:sldLayoutId id="2147483661" r:id="rId8"/>
    <p:sldLayoutId id="2147483662" r:id="rId9"/>
    <p:sldLayoutId id="2147483663" r:id="rId10"/>
  </p:sldLayoutIdLst>
  <p:transition spd="med"/>
  <p:txStyles>
    <p:titleStyle>
      <a:lvl1pPr marL="0" marR="0" indent="0" algn="l" defTabSz="914400" rtl="0" latinLnBrk="0">
        <a:lnSpc>
          <a:spcPct val="100000"/>
        </a:lnSpc>
        <a:spcBef>
          <a:spcPts val="0"/>
        </a:spcBef>
        <a:spcAft>
          <a:spcPts val="0"/>
        </a:spcAft>
        <a:buClrTx/>
        <a:buSzTx/>
        <a:buFontTx/>
        <a:buNone/>
        <a:tabLst/>
        <a:defRPr sz="4500" b="1" i="0" u="none" strike="noStrike" cap="none" spc="0" baseline="0">
          <a:solidFill>
            <a:schemeClr val="accent1"/>
          </a:solidFill>
          <a:uFillTx/>
          <a:latin typeface="+mj-lt"/>
          <a:ea typeface="+mj-ea"/>
          <a:cs typeface="+mj-cs"/>
          <a:sym typeface="Helvetica"/>
        </a:defRPr>
      </a:lvl1pPr>
      <a:lvl2pPr marL="0" marR="0" indent="0" algn="l" defTabSz="914400" rtl="0" latinLnBrk="0">
        <a:lnSpc>
          <a:spcPct val="100000"/>
        </a:lnSpc>
        <a:spcBef>
          <a:spcPts val="0"/>
        </a:spcBef>
        <a:spcAft>
          <a:spcPts val="0"/>
        </a:spcAft>
        <a:buClrTx/>
        <a:buSzTx/>
        <a:buFontTx/>
        <a:buNone/>
        <a:tabLst/>
        <a:defRPr sz="4500" b="1" i="0" u="none" strike="noStrike" cap="none" spc="0" baseline="0">
          <a:solidFill>
            <a:schemeClr val="accent1"/>
          </a:solidFill>
          <a:uFillTx/>
          <a:latin typeface="+mj-lt"/>
          <a:ea typeface="+mj-ea"/>
          <a:cs typeface="+mj-cs"/>
          <a:sym typeface="Helvetica"/>
        </a:defRPr>
      </a:lvl2pPr>
      <a:lvl3pPr marL="0" marR="0" indent="0" algn="l" defTabSz="914400" rtl="0" latinLnBrk="0">
        <a:lnSpc>
          <a:spcPct val="100000"/>
        </a:lnSpc>
        <a:spcBef>
          <a:spcPts val="0"/>
        </a:spcBef>
        <a:spcAft>
          <a:spcPts val="0"/>
        </a:spcAft>
        <a:buClrTx/>
        <a:buSzTx/>
        <a:buFontTx/>
        <a:buNone/>
        <a:tabLst/>
        <a:defRPr sz="4500" b="1" i="0" u="none" strike="noStrike" cap="none" spc="0" baseline="0">
          <a:solidFill>
            <a:schemeClr val="accent1"/>
          </a:solidFill>
          <a:uFillTx/>
          <a:latin typeface="+mj-lt"/>
          <a:ea typeface="+mj-ea"/>
          <a:cs typeface="+mj-cs"/>
          <a:sym typeface="Helvetica"/>
        </a:defRPr>
      </a:lvl3pPr>
      <a:lvl4pPr marL="0" marR="0" indent="0" algn="l" defTabSz="914400" rtl="0" latinLnBrk="0">
        <a:lnSpc>
          <a:spcPct val="100000"/>
        </a:lnSpc>
        <a:spcBef>
          <a:spcPts val="0"/>
        </a:spcBef>
        <a:spcAft>
          <a:spcPts val="0"/>
        </a:spcAft>
        <a:buClrTx/>
        <a:buSzTx/>
        <a:buFontTx/>
        <a:buNone/>
        <a:tabLst/>
        <a:defRPr sz="4500" b="1" i="0" u="none" strike="noStrike" cap="none" spc="0" baseline="0">
          <a:solidFill>
            <a:schemeClr val="accent1"/>
          </a:solidFill>
          <a:uFillTx/>
          <a:latin typeface="+mj-lt"/>
          <a:ea typeface="+mj-ea"/>
          <a:cs typeface="+mj-cs"/>
          <a:sym typeface="Helvetica"/>
        </a:defRPr>
      </a:lvl4pPr>
      <a:lvl5pPr marL="0" marR="0" indent="0" algn="l" defTabSz="914400" rtl="0" latinLnBrk="0">
        <a:lnSpc>
          <a:spcPct val="100000"/>
        </a:lnSpc>
        <a:spcBef>
          <a:spcPts val="0"/>
        </a:spcBef>
        <a:spcAft>
          <a:spcPts val="0"/>
        </a:spcAft>
        <a:buClrTx/>
        <a:buSzTx/>
        <a:buFontTx/>
        <a:buNone/>
        <a:tabLst/>
        <a:defRPr sz="4500" b="1" i="0" u="none" strike="noStrike" cap="none" spc="0" baseline="0">
          <a:solidFill>
            <a:schemeClr val="accent1"/>
          </a:solidFill>
          <a:uFillTx/>
          <a:latin typeface="+mj-lt"/>
          <a:ea typeface="+mj-ea"/>
          <a:cs typeface="+mj-cs"/>
          <a:sym typeface="Helvetica"/>
        </a:defRPr>
      </a:lvl5pPr>
      <a:lvl6pPr marL="0" marR="0" indent="0" algn="l" defTabSz="914400" rtl="0" latinLnBrk="0">
        <a:lnSpc>
          <a:spcPct val="100000"/>
        </a:lnSpc>
        <a:spcBef>
          <a:spcPts val="0"/>
        </a:spcBef>
        <a:spcAft>
          <a:spcPts val="0"/>
        </a:spcAft>
        <a:buClrTx/>
        <a:buSzTx/>
        <a:buFontTx/>
        <a:buNone/>
        <a:tabLst/>
        <a:defRPr sz="4500" b="1" i="0" u="none" strike="noStrike" cap="none" spc="0" baseline="0">
          <a:solidFill>
            <a:schemeClr val="accent1"/>
          </a:solidFill>
          <a:uFillTx/>
          <a:latin typeface="+mj-lt"/>
          <a:ea typeface="+mj-ea"/>
          <a:cs typeface="+mj-cs"/>
          <a:sym typeface="Helvetica"/>
        </a:defRPr>
      </a:lvl6pPr>
      <a:lvl7pPr marL="0" marR="0" indent="0" algn="l" defTabSz="914400" rtl="0" latinLnBrk="0">
        <a:lnSpc>
          <a:spcPct val="100000"/>
        </a:lnSpc>
        <a:spcBef>
          <a:spcPts val="0"/>
        </a:spcBef>
        <a:spcAft>
          <a:spcPts val="0"/>
        </a:spcAft>
        <a:buClrTx/>
        <a:buSzTx/>
        <a:buFontTx/>
        <a:buNone/>
        <a:tabLst/>
        <a:defRPr sz="4500" b="1" i="0" u="none" strike="noStrike" cap="none" spc="0" baseline="0">
          <a:solidFill>
            <a:schemeClr val="accent1"/>
          </a:solidFill>
          <a:uFillTx/>
          <a:latin typeface="+mj-lt"/>
          <a:ea typeface="+mj-ea"/>
          <a:cs typeface="+mj-cs"/>
          <a:sym typeface="Helvetica"/>
        </a:defRPr>
      </a:lvl7pPr>
      <a:lvl8pPr marL="0" marR="0" indent="0" algn="l" defTabSz="914400" rtl="0" latinLnBrk="0">
        <a:lnSpc>
          <a:spcPct val="100000"/>
        </a:lnSpc>
        <a:spcBef>
          <a:spcPts val="0"/>
        </a:spcBef>
        <a:spcAft>
          <a:spcPts val="0"/>
        </a:spcAft>
        <a:buClrTx/>
        <a:buSzTx/>
        <a:buFontTx/>
        <a:buNone/>
        <a:tabLst/>
        <a:defRPr sz="4500" b="1" i="0" u="none" strike="noStrike" cap="none" spc="0" baseline="0">
          <a:solidFill>
            <a:schemeClr val="accent1"/>
          </a:solidFill>
          <a:uFillTx/>
          <a:latin typeface="+mj-lt"/>
          <a:ea typeface="+mj-ea"/>
          <a:cs typeface="+mj-cs"/>
          <a:sym typeface="Helvetica"/>
        </a:defRPr>
      </a:lvl8pPr>
      <a:lvl9pPr marL="0" marR="0" indent="0" algn="l" defTabSz="914400" rtl="0" latinLnBrk="0">
        <a:lnSpc>
          <a:spcPct val="100000"/>
        </a:lnSpc>
        <a:spcBef>
          <a:spcPts val="0"/>
        </a:spcBef>
        <a:spcAft>
          <a:spcPts val="0"/>
        </a:spcAft>
        <a:buClrTx/>
        <a:buSzTx/>
        <a:buFontTx/>
        <a:buNone/>
        <a:tabLst/>
        <a:defRPr sz="4500" b="1" i="0" u="none" strike="noStrike" cap="none" spc="0" baseline="0">
          <a:solidFill>
            <a:schemeClr val="accent1"/>
          </a:solidFill>
          <a:uFillTx/>
          <a:latin typeface="+mj-lt"/>
          <a:ea typeface="+mj-ea"/>
          <a:cs typeface="+mj-cs"/>
          <a:sym typeface="Helvetica"/>
        </a:defRPr>
      </a:lvl9pPr>
    </p:titleStyle>
    <p:bodyStyle>
      <a:lvl1pPr marL="438912" marR="0" indent="-320040" algn="l" defTabSz="914400" rtl="0" latinLnBrk="0">
        <a:lnSpc>
          <a:spcPct val="100000"/>
        </a:lnSpc>
        <a:spcBef>
          <a:spcPts val="0"/>
        </a:spcBef>
        <a:spcAft>
          <a:spcPts val="0"/>
        </a:spcAft>
        <a:buClr>
          <a:schemeClr val="accent1"/>
        </a:buClr>
        <a:buSzPct val="80000"/>
        <a:buFontTx/>
        <a:buChar char="◼"/>
        <a:tabLst/>
        <a:defRPr sz="3200" b="0" i="0" u="none" strike="noStrike" cap="none" spc="0" baseline="0">
          <a:solidFill>
            <a:srgbClr val="000000"/>
          </a:solidFill>
          <a:uFillTx/>
          <a:latin typeface="Corbel"/>
          <a:ea typeface="Corbel"/>
          <a:cs typeface="Corbel"/>
          <a:sym typeface="Corbel"/>
        </a:defRPr>
      </a:lvl1pPr>
      <a:lvl2pPr marL="770708" marR="0" indent="-313508" algn="l" defTabSz="914400" rtl="0" latinLnBrk="0">
        <a:lnSpc>
          <a:spcPct val="100000"/>
        </a:lnSpc>
        <a:spcBef>
          <a:spcPts val="0"/>
        </a:spcBef>
        <a:spcAft>
          <a:spcPts val="0"/>
        </a:spcAft>
        <a:buClr>
          <a:schemeClr val="accent1"/>
        </a:buClr>
        <a:buSzPct val="90000"/>
        <a:buFontTx/>
        <a:buChar char="▪"/>
        <a:tabLst/>
        <a:defRPr sz="3200" b="0" i="0" u="none" strike="noStrike" cap="none" spc="0" baseline="0">
          <a:solidFill>
            <a:srgbClr val="000000"/>
          </a:solidFill>
          <a:uFillTx/>
          <a:latin typeface="Corbel"/>
          <a:ea typeface="Corbel"/>
          <a:cs typeface="Corbel"/>
          <a:sym typeface="Corbel"/>
        </a:defRPr>
      </a:lvl2pPr>
      <a:lvl3pPr marL="1072896" marR="0" indent="-304800" algn="l" defTabSz="914400" rtl="0" latinLnBrk="0">
        <a:lnSpc>
          <a:spcPct val="100000"/>
        </a:lnSpc>
        <a:spcBef>
          <a:spcPts val="0"/>
        </a:spcBef>
        <a:spcAft>
          <a:spcPts val="0"/>
        </a:spcAft>
        <a:buClr>
          <a:schemeClr val="accent1"/>
        </a:buClr>
        <a:buSzPct val="100000"/>
        <a:buFontTx/>
        <a:buChar char="▪"/>
        <a:tabLst/>
        <a:defRPr sz="3200" b="0" i="0" u="none" strike="noStrike" cap="none" spc="0" baseline="0">
          <a:solidFill>
            <a:srgbClr val="000000"/>
          </a:solidFill>
          <a:uFillTx/>
          <a:latin typeface="Corbel"/>
          <a:ea typeface="Corbel"/>
          <a:cs typeface="Corbel"/>
          <a:sym typeface="Corbel"/>
        </a:defRPr>
      </a:lvl3pPr>
      <a:lvl4pPr marL="1325880" marR="0" indent="-292608" algn="l" defTabSz="914400" rtl="0" latinLnBrk="0">
        <a:lnSpc>
          <a:spcPct val="100000"/>
        </a:lnSpc>
        <a:spcBef>
          <a:spcPts val="0"/>
        </a:spcBef>
        <a:spcAft>
          <a:spcPts val="0"/>
        </a:spcAft>
        <a:buClr>
          <a:schemeClr val="accent1"/>
        </a:buClr>
        <a:buSzPct val="100000"/>
        <a:buFontTx/>
        <a:buChar char="▪"/>
        <a:tabLst/>
        <a:defRPr sz="3200" b="0" i="0" u="none" strike="noStrike" cap="none" spc="0" baseline="0">
          <a:solidFill>
            <a:srgbClr val="000000"/>
          </a:solidFill>
          <a:uFillTx/>
          <a:latin typeface="Corbel"/>
          <a:ea typeface="Corbel"/>
          <a:cs typeface="Corbel"/>
          <a:sym typeface="Corbel"/>
        </a:defRPr>
      </a:lvl4pPr>
      <a:lvl5pPr marL="1536191" marR="0" indent="-292608" algn="l" defTabSz="914400" rtl="0" latinLnBrk="0">
        <a:lnSpc>
          <a:spcPct val="100000"/>
        </a:lnSpc>
        <a:spcBef>
          <a:spcPts val="0"/>
        </a:spcBef>
        <a:spcAft>
          <a:spcPts val="0"/>
        </a:spcAft>
        <a:buClr>
          <a:schemeClr val="accent1"/>
        </a:buClr>
        <a:buSzPct val="100000"/>
        <a:buFontTx/>
        <a:buChar char=""/>
        <a:tabLst/>
        <a:defRPr sz="3200" b="0" i="0" u="none" strike="noStrike" cap="none" spc="0" baseline="0">
          <a:solidFill>
            <a:srgbClr val="000000"/>
          </a:solidFill>
          <a:uFillTx/>
          <a:latin typeface="Corbel"/>
          <a:ea typeface="Corbel"/>
          <a:cs typeface="Corbel"/>
          <a:sym typeface="Corbel"/>
        </a:defRPr>
      </a:lvl5pPr>
      <a:lvl6pPr marL="1737360" marR="0" indent="-292608" algn="l" defTabSz="914400" rtl="0" latinLnBrk="0">
        <a:lnSpc>
          <a:spcPct val="100000"/>
        </a:lnSpc>
        <a:spcBef>
          <a:spcPts val="0"/>
        </a:spcBef>
        <a:spcAft>
          <a:spcPts val="0"/>
        </a:spcAft>
        <a:buClr>
          <a:schemeClr val="accent1"/>
        </a:buClr>
        <a:buSzPct val="100000"/>
        <a:buFontTx/>
        <a:buChar char="●"/>
        <a:tabLst/>
        <a:defRPr sz="3200" b="0" i="0" u="none" strike="noStrike" cap="none" spc="0" baseline="0">
          <a:solidFill>
            <a:srgbClr val="000000"/>
          </a:solidFill>
          <a:uFillTx/>
          <a:latin typeface="Corbel"/>
          <a:ea typeface="Corbel"/>
          <a:cs typeface="Corbel"/>
          <a:sym typeface="Corbel"/>
        </a:defRPr>
      </a:lvl6pPr>
      <a:lvl7pPr marL="1971039" marR="0" indent="-325119" algn="l" defTabSz="914400" rtl="0" latinLnBrk="0">
        <a:lnSpc>
          <a:spcPct val="100000"/>
        </a:lnSpc>
        <a:spcBef>
          <a:spcPts val="0"/>
        </a:spcBef>
        <a:spcAft>
          <a:spcPts val="0"/>
        </a:spcAft>
        <a:buClr>
          <a:schemeClr val="accent1"/>
        </a:buClr>
        <a:buSzPct val="100000"/>
        <a:buFontTx/>
        <a:buChar char="●"/>
        <a:tabLst/>
        <a:defRPr sz="3200" b="0" i="0" u="none" strike="noStrike" cap="none" spc="0" baseline="0">
          <a:solidFill>
            <a:srgbClr val="000000"/>
          </a:solidFill>
          <a:uFillTx/>
          <a:latin typeface="Corbel"/>
          <a:ea typeface="Corbel"/>
          <a:cs typeface="Corbel"/>
          <a:sym typeface="Corbel"/>
        </a:defRPr>
      </a:lvl7pPr>
      <a:lvl8pPr marL="2172207" marR="0" indent="-325119" algn="l" defTabSz="914400" rtl="0" latinLnBrk="0">
        <a:lnSpc>
          <a:spcPct val="100000"/>
        </a:lnSpc>
        <a:spcBef>
          <a:spcPts val="0"/>
        </a:spcBef>
        <a:spcAft>
          <a:spcPts val="0"/>
        </a:spcAft>
        <a:buClr>
          <a:schemeClr val="accent1"/>
        </a:buClr>
        <a:buSzPct val="100000"/>
        <a:buFontTx/>
        <a:buChar char="●"/>
        <a:tabLst/>
        <a:defRPr sz="3200" b="0" i="0" u="none" strike="noStrike" cap="none" spc="0" baseline="0">
          <a:solidFill>
            <a:srgbClr val="000000"/>
          </a:solidFill>
          <a:uFillTx/>
          <a:latin typeface="Corbel"/>
          <a:ea typeface="Corbel"/>
          <a:cs typeface="Corbel"/>
          <a:sym typeface="Corbel"/>
        </a:defRPr>
      </a:lvl8pPr>
      <a:lvl9pPr marL="2373375" marR="0" indent="-325119" algn="l" defTabSz="914400" rtl="0" latinLnBrk="0">
        <a:lnSpc>
          <a:spcPct val="100000"/>
        </a:lnSpc>
        <a:spcBef>
          <a:spcPts val="0"/>
        </a:spcBef>
        <a:spcAft>
          <a:spcPts val="0"/>
        </a:spcAft>
        <a:buClr>
          <a:schemeClr val="accent1"/>
        </a:buClr>
        <a:buSzPct val="100000"/>
        <a:buFontTx/>
        <a:buChar char="●"/>
        <a:tabLst/>
        <a:defRPr sz="3200" b="0" i="0" u="none" strike="noStrike" cap="none" spc="0" baseline="0">
          <a:solidFill>
            <a:srgbClr val="000000"/>
          </a:solidFill>
          <a:uFillTx/>
          <a:latin typeface="Corbel"/>
          <a:ea typeface="Corbel"/>
          <a:cs typeface="Corbel"/>
          <a:sym typeface="Corbel"/>
        </a:defRPr>
      </a:lvl9pPr>
    </p:bodyStyle>
    <p:otherStyle>
      <a:lvl1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orbel"/>
        </a:defRPr>
      </a:lvl1pPr>
      <a:lvl2pPr marL="0" marR="0" indent="4572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orbel"/>
        </a:defRPr>
      </a:lvl2pPr>
      <a:lvl3pPr marL="0" marR="0" indent="9144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orbel"/>
        </a:defRPr>
      </a:lvl3pPr>
      <a:lvl4pPr marL="0" marR="0" indent="13716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orbel"/>
        </a:defRPr>
      </a:lvl4pPr>
      <a:lvl5pPr marL="0" marR="0" indent="18288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orbel"/>
        </a:defRPr>
      </a:lvl5pPr>
      <a:lvl6pPr marL="0" marR="0" indent="22860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orbel"/>
        </a:defRPr>
      </a:lvl6pPr>
      <a:lvl7pPr marL="0" marR="0" indent="27432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orbel"/>
        </a:defRPr>
      </a:lvl7pPr>
      <a:lvl8pPr marL="0" marR="0" indent="32004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orbel"/>
        </a:defRPr>
      </a:lvl8pPr>
      <a:lvl9pPr marL="0" marR="0" indent="36576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orbe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00.xml.rels><?xml version="1.0" encoding="UTF-8" standalone="yes"?>
<Relationships xmlns="http://schemas.openxmlformats.org/package/2006/relationships"><Relationship Id="rId3" Type="http://schemas.openxmlformats.org/officeDocument/2006/relationships/image" Target="../media/image150.png"/><Relationship Id="rId7" Type="http://schemas.openxmlformats.org/officeDocument/2006/relationships/image" Target="../media/image154.png"/><Relationship Id="rId2" Type="http://schemas.openxmlformats.org/officeDocument/2006/relationships/image" Target="../media/image115.png"/><Relationship Id="rId1" Type="http://schemas.openxmlformats.org/officeDocument/2006/relationships/slideLayout" Target="../slideLayouts/slideLayout10.xml"/><Relationship Id="rId6" Type="http://schemas.openxmlformats.org/officeDocument/2006/relationships/image" Target="../media/image153.png"/><Relationship Id="rId5" Type="http://schemas.openxmlformats.org/officeDocument/2006/relationships/image" Target="../media/image152.png"/><Relationship Id="rId4" Type="http://schemas.openxmlformats.org/officeDocument/2006/relationships/image" Target="../media/image151.png"/></Relationships>
</file>

<file path=ppt/slides/_rels/slide101.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10.xml"/><Relationship Id="rId6" Type="http://schemas.openxmlformats.org/officeDocument/2006/relationships/image" Target="../media/image159.jpeg"/><Relationship Id="rId5" Type="http://schemas.openxmlformats.org/officeDocument/2006/relationships/image" Target="../media/image158.png"/><Relationship Id="rId4" Type="http://schemas.openxmlformats.org/officeDocument/2006/relationships/image" Target="../media/image157.png"/></Relationships>
</file>

<file path=ppt/slides/_rels/slide102.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image" Target="../media/image160.png"/><Relationship Id="rId1" Type="http://schemas.openxmlformats.org/officeDocument/2006/relationships/slideLayout" Target="../slideLayouts/slideLayout10.xml"/><Relationship Id="rId6" Type="http://schemas.openxmlformats.org/officeDocument/2006/relationships/image" Target="../media/image163.png"/><Relationship Id="rId5" Type="http://schemas.openxmlformats.org/officeDocument/2006/relationships/image" Target="../media/image152.png"/><Relationship Id="rId4" Type="http://schemas.openxmlformats.org/officeDocument/2006/relationships/image" Target="../media/image162.png"/></Relationships>
</file>

<file path=ppt/slides/_rels/slide103.xml.rels><?xml version="1.0" encoding="UTF-8" standalone="yes"?>
<Relationships xmlns="http://schemas.openxmlformats.org/package/2006/relationships"><Relationship Id="rId3" Type="http://schemas.openxmlformats.org/officeDocument/2006/relationships/image" Target="../media/image165.png"/><Relationship Id="rId7" Type="http://schemas.openxmlformats.org/officeDocument/2006/relationships/image" Target="../media/image169.png"/><Relationship Id="rId2" Type="http://schemas.openxmlformats.org/officeDocument/2006/relationships/image" Target="../media/image164.png"/><Relationship Id="rId1" Type="http://schemas.openxmlformats.org/officeDocument/2006/relationships/slideLayout" Target="../slideLayouts/slideLayout10.xml"/><Relationship Id="rId6" Type="http://schemas.openxmlformats.org/officeDocument/2006/relationships/image" Target="../media/image168.png"/><Relationship Id="rId5" Type="http://schemas.openxmlformats.org/officeDocument/2006/relationships/image" Target="../media/image167.png"/><Relationship Id="rId4" Type="http://schemas.openxmlformats.org/officeDocument/2006/relationships/image" Target="../media/image166.png"/></Relationships>
</file>

<file path=ppt/slides/_rels/slide104.xml.rels><?xml version="1.0" encoding="UTF-8" standalone="yes"?>
<Relationships xmlns="http://schemas.openxmlformats.org/package/2006/relationships"><Relationship Id="rId3" Type="http://schemas.openxmlformats.org/officeDocument/2006/relationships/image" Target="../media/image171.png"/><Relationship Id="rId7" Type="http://schemas.openxmlformats.org/officeDocument/2006/relationships/image" Target="../media/image175.png"/><Relationship Id="rId2" Type="http://schemas.openxmlformats.org/officeDocument/2006/relationships/image" Target="../media/image170.png"/><Relationship Id="rId1" Type="http://schemas.openxmlformats.org/officeDocument/2006/relationships/slideLayout" Target="../slideLayouts/slideLayout10.xml"/><Relationship Id="rId6" Type="http://schemas.openxmlformats.org/officeDocument/2006/relationships/image" Target="../media/image174.png"/><Relationship Id="rId5" Type="http://schemas.openxmlformats.org/officeDocument/2006/relationships/image" Target="../media/image173.png"/><Relationship Id="rId4" Type="http://schemas.openxmlformats.org/officeDocument/2006/relationships/image" Target="../media/image172.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8" Type="http://schemas.openxmlformats.org/officeDocument/2006/relationships/image" Target="../media/image182.png"/><Relationship Id="rId3" Type="http://schemas.openxmlformats.org/officeDocument/2006/relationships/image" Target="../media/image177.png"/><Relationship Id="rId7" Type="http://schemas.openxmlformats.org/officeDocument/2006/relationships/image" Target="../media/image181.png"/><Relationship Id="rId2" Type="http://schemas.openxmlformats.org/officeDocument/2006/relationships/image" Target="../media/image176.png"/><Relationship Id="rId1" Type="http://schemas.openxmlformats.org/officeDocument/2006/relationships/slideLayout" Target="../slideLayouts/slideLayout2.xml"/><Relationship Id="rId6" Type="http://schemas.openxmlformats.org/officeDocument/2006/relationships/image" Target="../media/image180.png"/><Relationship Id="rId11" Type="http://schemas.openxmlformats.org/officeDocument/2006/relationships/image" Target="../media/image185.png"/><Relationship Id="rId5" Type="http://schemas.openxmlformats.org/officeDocument/2006/relationships/image" Target="../media/image179.png"/><Relationship Id="rId10" Type="http://schemas.openxmlformats.org/officeDocument/2006/relationships/image" Target="../media/image184.png"/><Relationship Id="rId4" Type="http://schemas.openxmlformats.org/officeDocument/2006/relationships/image" Target="../media/image178.png"/><Relationship Id="rId9" Type="http://schemas.openxmlformats.org/officeDocument/2006/relationships/image" Target="../media/image183.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2.xml"/><Relationship Id="rId5" Type="http://schemas.openxmlformats.org/officeDocument/2006/relationships/image" Target="../media/image16.jpeg"/><Relationship Id="rId4" Type="http://schemas.openxmlformats.org/officeDocument/2006/relationships/image" Target="../media/image15.jpe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30.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2.jpeg"/><Relationship Id="rId7" Type="http://schemas.openxmlformats.org/officeDocument/2006/relationships/image" Target="../media/image36.jpeg"/><Relationship Id="rId2" Type="http://schemas.openxmlformats.org/officeDocument/2006/relationships/image" Target="../media/image31.jpeg"/><Relationship Id="rId1" Type="http://schemas.openxmlformats.org/officeDocument/2006/relationships/slideLayout" Target="../slideLayouts/slideLayout2.xml"/><Relationship Id="rId6" Type="http://schemas.openxmlformats.org/officeDocument/2006/relationships/image" Target="../media/image35.jpeg"/><Relationship Id="rId5" Type="http://schemas.openxmlformats.org/officeDocument/2006/relationships/image" Target="../media/image34.jpeg"/><Relationship Id="rId4" Type="http://schemas.openxmlformats.org/officeDocument/2006/relationships/image" Target="../media/image33.jpeg"/></Relationships>
</file>

<file path=ppt/slides/_rels/slide2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3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4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56.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58.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5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6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72.jpeg"/><Relationship Id="rId4" Type="http://schemas.openxmlformats.org/officeDocument/2006/relationships/image" Target="../media/image71.png"/></Relationships>
</file>

<file path=ppt/slides/_rels/slide62.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63.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6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76.png"/><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6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jpeg"/><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6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67.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81.png"/><Relationship Id="rId7" Type="http://schemas.openxmlformats.org/officeDocument/2006/relationships/image" Target="../media/image85.png"/><Relationship Id="rId2" Type="http://schemas.openxmlformats.org/officeDocument/2006/relationships/image" Target="../media/image80.png"/><Relationship Id="rId1" Type="http://schemas.openxmlformats.org/officeDocument/2006/relationships/slideLayout" Target="../slideLayouts/slideLayout2.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s/_rels/slide6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70.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image" Target="../media/image91.jpeg"/><Relationship Id="rId1" Type="http://schemas.openxmlformats.org/officeDocument/2006/relationships/slideLayout" Target="../slideLayouts/slideLayout2.xml"/><Relationship Id="rId5" Type="http://schemas.openxmlformats.org/officeDocument/2006/relationships/image" Target="../media/image94.png"/><Relationship Id="rId4" Type="http://schemas.openxmlformats.org/officeDocument/2006/relationships/image" Target="../media/image93.png"/></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98.png"/><Relationship Id="rId4" Type="http://schemas.openxmlformats.org/officeDocument/2006/relationships/image" Target="../media/image97.png"/></Relationships>
</file>

<file path=ppt/slides/_rels/slide78.xml.rels><?xml version="1.0" encoding="UTF-8" standalone="yes"?>
<Relationships xmlns="http://schemas.openxmlformats.org/package/2006/relationships"><Relationship Id="rId3" Type="http://schemas.openxmlformats.org/officeDocument/2006/relationships/image" Target="../media/image700.png"/><Relationship Id="rId2" Type="http://schemas.openxmlformats.org/officeDocument/2006/relationships/image" Target="../media/image92.jpeg"/><Relationship Id="rId1" Type="http://schemas.openxmlformats.org/officeDocument/2006/relationships/slideLayout" Target="../slideLayouts/slideLayout2.xml"/><Relationship Id="rId4" Type="http://schemas.openxmlformats.org/officeDocument/2006/relationships/image" Target="../media/image710.png"/></Relationships>
</file>

<file path=ppt/slides/_rels/slide79.xml.rels><?xml version="1.0" encoding="UTF-8" standalone="yes"?>
<Relationships xmlns="http://schemas.openxmlformats.org/package/2006/relationships"><Relationship Id="rId8" Type="http://schemas.openxmlformats.org/officeDocument/2006/relationships/image" Target="../media/image101.png"/><Relationship Id="rId3" Type="http://schemas.microsoft.com/office/2007/relationships/media" Target="../media/media2.mov"/><Relationship Id="rId7" Type="http://schemas.openxmlformats.org/officeDocument/2006/relationships/image" Target="../media/image100.GIF"/><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image" Target="../media/image99.GIF"/><Relationship Id="rId11" Type="http://schemas.openxmlformats.org/officeDocument/2006/relationships/image" Target="../media/image104.png"/><Relationship Id="rId5" Type="http://schemas.openxmlformats.org/officeDocument/2006/relationships/slideLayout" Target="../slideLayouts/slideLayout2.xml"/><Relationship Id="rId10" Type="http://schemas.openxmlformats.org/officeDocument/2006/relationships/image" Target="../media/image103.GIF"/><Relationship Id="rId4" Type="http://schemas.openxmlformats.org/officeDocument/2006/relationships/video" Target="../media/media2.mov"/><Relationship Id="rId9" Type="http://schemas.openxmlformats.org/officeDocument/2006/relationships/image" Target="../media/image102.GIF"/></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80.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105.png"/></Relationships>
</file>

<file path=ppt/slides/_rels/slide81.xml.rels><?xml version="1.0" encoding="UTF-8" standalone="yes"?>
<Relationships xmlns="http://schemas.openxmlformats.org/package/2006/relationships"><Relationship Id="rId3" Type="http://schemas.openxmlformats.org/officeDocument/2006/relationships/image" Target="../media/image106.jpe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93.png"/></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108.jpeg"/><Relationship Id="rId2" Type="http://schemas.openxmlformats.org/officeDocument/2006/relationships/image" Target="../media/image107.jpe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111.png"/><Relationship Id="rId4" Type="http://schemas.openxmlformats.org/officeDocument/2006/relationships/image" Target="../media/image110.png"/></Relationships>
</file>

<file path=ppt/slides/_rels/slide87.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87.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8" Type="http://schemas.openxmlformats.org/officeDocument/2006/relationships/image" Target="../media/image119.png"/><Relationship Id="rId3" Type="http://schemas.openxmlformats.org/officeDocument/2006/relationships/image" Target="../media/image114.png"/><Relationship Id="rId7" Type="http://schemas.openxmlformats.org/officeDocument/2006/relationships/image" Target="../media/image118.png"/><Relationship Id="rId2" Type="http://schemas.openxmlformats.org/officeDocument/2006/relationships/image" Target="../media/image113.png"/><Relationship Id="rId1" Type="http://schemas.openxmlformats.org/officeDocument/2006/relationships/slideLayout" Target="../slideLayouts/slideLayout10.xml"/><Relationship Id="rId6" Type="http://schemas.openxmlformats.org/officeDocument/2006/relationships/image" Target="../media/image117.png"/><Relationship Id="rId5" Type="http://schemas.openxmlformats.org/officeDocument/2006/relationships/image" Target="../media/image116.png"/><Relationship Id="rId10" Type="http://schemas.openxmlformats.org/officeDocument/2006/relationships/image" Target="../media/image121.png"/><Relationship Id="rId4" Type="http://schemas.openxmlformats.org/officeDocument/2006/relationships/image" Target="../media/image115.png"/><Relationship Id="rId9" Type="http://schemas.openxmlformats.org/officeDocument/2006/relationships/image" Target="../media/image12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8" Type="http://schemas.openxmlformats.org/officeDocument/2006/relationships/image" Target="../media/image118.png"/><Relationship Id="rId3" Type="http://schemas.openxmlformats.org/officeDocument/2006/relationships/image" Target="../media/image114.png"/><Relationship Id="rId7" Type="http://schemas.openxmlformats.org/officeDocument/2006/relationships/image" Target="../media/image117.png"/><Relationship Id="rId2" Type="http://schemas.openxmlformats.org/officeDocument/2006/relationships/image" Target="../media/image113.png"/><Relationship Id="rId1" Type="http://schemas.openxmlformats.org/officeDocument/2006/relationships/slideLayout" Target="../slideLayouts/slideLayout2.xml"/><Relationship Id="rId6" Type="http://schemas.openxmlformats.org/officeDocument/2006/relationships/image" Target="../media/image116.png"/><Relationship Id="rId11" Type="http://schemas.openxmlformats.org/officeDocument/2006/relationships/image" Target="../media/image123.png"/><Relationship Id="rId5" Type="http://schemas.openxmlformats.org/officeDocument/2006/relationships/image" Target="../media/image122.png"/><Relationship Id="rId10" Type="http://schemas.openxmlformats.org/officeDocument/2006/relationships/image" Target="../media/image120.png"/><Relationship Id="rId4" Type="http://schemas.openxmlformats.org/officeDocument/2006/relationships/image" Target="../media/image115.png"/><Relationship Id="rId9" Type="http://schemas.openxmlformats.org/officeDocument/2006/relationships/image" Target="../media/image119.png"/></Relationships>
</file>

<file path=ppt/slides/_rels/slide91.xml.rels><?xml version="1.0" encoding="UTF-8" standalone="yes"?>
<Relationships xmlns="http://schemas.openxmlformats.org/package/2006/relationships"><Relationship Id="rId8" Type="http://schemas.openxmlformats.org/officeDocument/2006/relationships/image" Target="../media/image118.png"/><Relationship Id="rId3" Type="http://schemas.openxmlformats.org/officeDocument/2006/relationships/image" Target="../media/image113.png"/><Relationship Id="rId7" Type="http://schemas.openxmlformats.org/officeDocument/2006/relationships/image" Target="../media/image117.png"/><Relationship Id="rId2" Type="http://schemas.openxmlformats.org/officeDocument/2006/relationships/image" Target="../media/image124.png"/><Relationship Id="rId1" Type="http://schemas.openxmlformats.org/officeDocument/2006/relationships/slideLayout" Target="../slideLayouts/slideLayout2.xml"/><Relationship Id="rId6" Type="http://schemas.openxmlformats.org/officeDocument/2006/relationships/image" Target="../media/image116.png"/><Relationship Id="rId5" Type="http://schemas.openxmlformats.org/officeDocument/2006/relationships/image" Target="../media/image115.png"/><Relationship Id="rId4" Type="http://schemas.openxmlformats.org/officeDocument/2006/relationships/image" Target="../media/image114.png"/><Relationship Id="rId9" Type="http://schemas.openxmlformats.org/officeDocument/2006/relationships/image" Target="../media/image119.png"/></Relationships>
</file>

<file path=ppt/slides/_rels/slide92.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2.xml"/><Relationship Id="rId4" Type="http://schemas.openxmlformats.org/officeDocument/2006/relationships/image" Target="../media/image129.png"/></Relationships>
</file>

<file path=ppt/slides/_rels/slide94.xml.rels><?xml version="1.0" encoding="UTF-8" standalone="yes"?>
<Relationships xmlns="http://schemas.openxmlformats.org/package/2006/relationships"><Relationship Id="rId3" Type="http://schemas.openxmlformats.org/officeDocument/2006/relationships/image" Target="../media/image131.png"/><Relationship Id="rId7" Type="http://schemas.openxmlformats.org/officeDocument/2006/relationships/image" Target="../media/image135.png"/><Relationship Id="rId2" Type="http://schemas.openxmlformats.org/officeDocument/2006/relationships/image" Target="../media/image130.png"/><Relationship Id="rId1" Type="http://schemas.openxmlformats.org/officeDocument/2006/relationships/slideLayout" Target="../slideLayouts/slideLayout2.xml"/><Relationship Id="rId6" Type="http://schemas.openxmlformats.org/officeDocument/2006/relationships/image" Target="../media/image134.png"/><Relationship Id="rId5" Type="http://schemas.openxmlformats.org/officeDocument/2006/relationships/image" Target="../media/image133.png"/><Relationship Id="rId4" Type="http://schemas.openxmlformats.org/officeDocument/2006/relationships/image" Target="../media/image132.png"/></Relationships>
</file>

<file path=ppt/slides/_rels/slide95.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6.png"/><Relationship Id="rId1" Type="http://schemas.openxmlformats.org/officeDocument/2006/relationships/slideLayout" Target="../slideLayouts/slideLayout2.xml"/><Relationship Id="rId6" Type="http://schemas.openxmlformats.org/officeDocument/2006/relationships/image" Target="../media/image140.png"/><Relationship Id="rId5" Type="http://schemas.openxmlformats.org/officeDocument/2006/relationships/image" Target="../media/image139.png"/><Relationship Id="rId4" Type="http://schemas.openxmlformats.org/officeDocument/2006/relationships/image" Target="../media/image138.png"/></Relationships>
</file>

<file path=ppt/slides/_rels/slide96.xml.rels><?xml version="1.0" encoding="UTF-8" standalone="yes"?>
<Relationships xmlns="http://schemas.openxmlformats.org/package/2006/relationships"><Relationship Id="rId8" Type="http://schemas.openxmlformats.org/officeDocument/2006/relationships/image" Target="../media/image144.png"/><Relationship Id="rId3" Type="http://schemas.openxmlformats.org/officeDocument/2006/relationships/image" Target="../media/image118.png"/><Relationship Id="rId7" Type="http://schemas.openxmlformats.org/officeDocument/2006/relationships/image" Target="../media/image143.png"/><Relationship Id="rId2" Type="http://schemas.openxmlformats.org/officeDocument/2006/relationships/image" Target="../media/image117.png"/><Relationship Id="rId1" Type="http://schemas.openxmlformats.org/officeDocument/2006/relationships/slideLayout" Target="../slideLayouts/slideLayout2.xml"/><Relationship Id="rId6" Type="http://schemas.openxmlformats.org/officeDocument/2006/relationships/image" Target="../media/image142.png"/><Relationship Id="rId5" Type="http://schemas.openxmlformats.org/officeDocument/2006/relationships/image" Target="../media/image141.png"/><Relationship Id="rId4" Type="http://schemas.openxmlformats.org/officeDocument/2006/relationships/image" Target="../media/image116.png"/><Relationship Id="rId9" Type="http://schemas.openxmlformats.org/officeDocument/2006/relationships/image" Target="../media/image145.png"/></Relationships>
</file>

<file path=ppt/slides/_rels/slide97.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114.png"/><Relationship Id="rId7" Type="http://schemas.openxmlformats.org/officeDocument/2006/relationships/image" Target="../media/image149.png"/><Relationship Id="rId2" Type="http://schemas.openxmlformats.org/officeDocument/2006/relationships/image" Target="../media/image113.png"/><Relationship Id="rId1" Type="http://schemas.openxmlformats.org/officeDocument/2006/relationships/slideLayout" Target="../slideLayouts/slideLayout2.xml"/><Relationship Id="rId6" Type="http://schemas.openxmlformats.org/officeDocument/2006/relationships/image" Target="../media/image115.png"/><Relationship Id="rId5" Type="http://schemas.openxmlformats.org/officeDocument/2006/relationships/image" Target="../media/image123.png"/><Relationship Id="rId4" Type="http://schemas.openxmlformats.org/officeDocument/2006/relationships/image" Target="../media/image12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Digital Image Processing 图像信息处理"/>
          <p:cNvSpPr txBox="1">
            <a:spLocks noGrp="1"/>
          </p:cNvSpPr>
          <p:nvPr>
            <p:ph type="title"/>
          </p:nvPr>
        </p:nvSpPr>
        <p:spPr>
          <a:xfrm>
            <a:off x="685800" y="3355847"/>
            <a:ext cx="8077200" cy="1673352"/>
          </a:xfrm>
          <a:prstGeom prst="rect">
            <a:avLst/>
          </a:prstGeom>
        </p:spPr>
        <p:txBody>
          <a:bodyPr/>
          <a:lstStyle/>
          <a:p>
            <a:pPr defTabSz="740663">
              <a:defRPr sz="3402"/>
            </a:pPr>
            <a:r>
              <a:t>Digital Image Processing</a:t>
            </a:r>
            <a:br/>
            <a:r>
              <a:t>图像信息处理</a:t>
            </a:r>
            <a:br/>
            <a:endParaRPr/>
          </a:p>
        </p:txBody>
      </p:sp>
      <p:sp>
        <p:nvSpPr>
          <p:cNvPr id="145" name="宋明黎…"/>
          <p:cNvSpPr txBox="1">
            <a:spLocks noGrp="1"/>
          </p:cNvSpPr>
          <p:nvPr>
            <p:ph type="body" sz="quarter" idx="1"/>
          </p:nvPr>
        </p:nvSpPr>
        <p:spPr>
          <a:prstGeom prst="rect">
            <a:avLst/>
          </a:prstGeom>
        </p:spPr>
        <p:txBody>
          <a:bodyPr/>
          <a:lstStyle/>
          <a:p>
            <a:pPr defTabSz="868680">
              <a:lnSpc>
                <a:spcPct val="90000"/>
              </a:lnSpc>
              <a:defRPr sz="1900"/>
            </a:pPr>
            <a:r>
              <a:rPr dirty="0" err="1">
                <a:latin typeface="+mj-lt"/>
                <a:ea typeface="+mj-ea"/>
                <a:cs typeface="+mj-cs"/>
                <a:sym typeface="Helvetica"/>
              </a:rPr>
              <a:t>宋明黎</a:t>
            </a:r>
            <a:endParaRPr dirty="0">
              <a:latin typeface="+mj-lt"/>
              <a:ea typeface="+mj-ea"/>
              <a:cs typeface="+mj-cs"/>
              <a:sym typeface="Helvetica"/>
            </a:endParaRPr>
          </a:p>
          <a:p>
            <a:pPr defTabSz="868680">
              <a:lnSpc>
                <a:spcPct val="90000"/>
              </a:lnSpc>
              <a:defRPr sz="1900"/>
            </a:pPr>
            <a:r>
              <a:rPr dirty="0" err="1"/>
              <a:t>brooksong@zju.edu.cn</a:t>
            </a:r>
            <a:endParaRPr dirty="0"/>
          </a:p>
          <a:p>
            <a:pPr defTabSz="868680">
              <a:lnSpc>
                <a:spcPct val="90000"/>
              </a:lnSpc>
              <a:defRPr sz="1900"/>
            </a:pPr>
            <a:r>
              <a:rPr dirty="0" err="1">
                <a:latin typeface="+mj-lt"/>
                <a:ea typeface="+mj-ea"/>
                <a:cs typeface="+mj-cs"/>
                <a:sym typeface="Helvetica"/>
              </a:rPr>
              <a:t>计算机学院</a:t>
            </a:r>
            <a:endParaRPr dirty="0">
              <a:latin typeface="+mj-lt"/>
              <a:ea typeface="+mj-ea"/>
              <a:cs typeface="+mj-cs"/>
              <a:sym typeface="Helvetica"/>
            </a:endParaRPr>
          </a:p>
          <a:p>
            <a:pPr defTabSz="868680">
              <a:lnSpc>
                <a:spcPct val="90000"/>
              </a:lnSpc>
              <a:defRPr sz="1900"/>
            </a:pPr>
            <a:r>
              <a:rPr dirty="0" err="1">
                <a:latin typeface="+mj-lt"/>
                <a:ea typeface="+mj-ea"/>
                <a:cs typeface="+mj-cs"/>
                <a:sym typeface="Helvetica"/>
              </a:rPr>
              <a:t>浙江大学</a:t>
            </a:r>
            <a:endParaRPr dirty="0">
              <a:latin typeface="+mj-lt"/>
              <a:ea typeface="+mj-ea"/>
              <a:cs typeface="+mj-cs"/>
              <a:sym typeface="Helvetica"/>
            </a:endParaRPr>
          </a:p>
          <a:p>
            <a:pPr defTabSz="868680">
              <a:lnSpc>
                <a:spcPct val="90000"/>
              </a:lnSpc>
              <a:defRPr sz="1900"/>
            </a:pPr>
            <a:r>
              <a:rPr dirty="0"/>
              <a:t>20</a:t>
            </a:r>
            <a:r>
              <a:rPr lang="en-US" altLang="zh-CN" dirty="0"/>
              <a:t>23</a:t>
            </a:r>
            <a:r>
              <a:rPr lang="zh-CN" altLang="en-US" dirty="0">
                <a:latin typeface="+mj-lt"/>
                <a:ea typeface="+mj-ea"/>
                <a:cs typeface="+mj-cs"/>
                <a:sym typeface="Helvetica"/>
              </a:rPr>
              <a:t>秋冬</a:t>
            </a:r>
            <a:r>
              <a:rPr dirty="0" err="1">
                <a:latin typeface="+mj-lt"/>
                <a:ea typeface="+mj-ea"/>
                <a:cs typeface="+mj-cs"/>
                <a:sym typeface="Helvetica"/>
              </a:rPr>
              <a:t>学期</a:t>
            </a:r>
            <a:r>
              <a:rPr dirty="0"/>
              <a:t> </a:t>
            </a:r>
          </a:p>
        </p:txBody>
      </p:sp>
      <p:sp>
        <p:nvSpPr>
          <p:cNvPr id="146" name="Mingli Song…"/>
          <p:cNvSpPr txBox="1"/>
          <p:nvPr/>
        </p:nvSpPr>
        <p:spPr>
          <a:xfrm>
            <a:off x="539551" y="5306415"/>
            <a:ext cx="8077201" cy="1422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b">
            <a:normAutofit/>
          </a:bodyPr>
          <a:lstStyle/>
          <a:p>
            <a:pPr>
              <a:defRPr>
                <a:solidFill>
                  <a:srgbClr val="FFFFFF"/>
                </a:solidFill>
              </a:defRPr>
            </a:pPr>
            <a:r>
              <a:rPr dirty="0"/>
              <a:t>Mingli Song</a:t>
            </a:r>
            <a:endParaRPr sz="2000" dirty="0"/>
          </a:p>
          <a:p>
            <a:pPr>
              <a:defRPr>
                <a:solidFill>
                  <a:srgbClr val="FFFFFF"/>
                </a:solidFill>
              </a:defRPr>
            </a:pPr>
            <a:r>
              <a:rPr dirty="0"/>
              <a:t>College of Computer Science, Zhejiang University</a:t>
            </a:r>
            <a:endParaRPr sz="2000" dirty="0"/>
          </a:p>
          <a:p>
            <a:pPr>
              <a:defRPr>
                <a:solidFill>
                  <a:srgbClr val="FFFFFF"/>
                </a:solidFill>
              </a:defRPr>
            </a:pPr>
            <a:r>
              <a:rPr dirty="0" err="1"/>
              <a:t>brooksong@zju.edu.cn</a:t>
            </a:r>
            <a:endParaRPr sz="2000" dirty="0"/>
          </a:p>
          <a:p>
            <a:pPr>
              <a:defRPr>
                <a:solidFill>
                  <a:srgbClr val="FFFFFF"/>
                </a:solidFill>
              </a:defRPr>
            </a:pPr>
            <a:r>
              <a:rPr dirty="0"/>
              <a:t>http://</a:t>
            </a:r>
            <a:r>
              <a:rPr lang="en-US" altLang="zh-CN" dirty="0" err="1"/>
              <a:t>person</a:t>
            </a:r>
            <a:r>
              <a:rPr dirty="0" err="1"/>
              <a:t>.zju.edu.cn</a:t>
            </a:r>
            <a:r>
              <a:rPr dirty="0"/>
              <a:t>/</a:t>
            </a:r>
            <a:r>
              <a:rPr dirty="0" err="1"/>
              <a:t>msong</a:t>
            </a:r>
            <a:r>
              <a:rPr dirty="0"/>
              <a:t>/</a:t>
            </a:r>
            <a:endParaRPr sz="2000" dirty="0"/>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8" name="Linear histogram transform"/>
          <p:cNvSpPr txBox="1">
            <a:spLocks noGrp="1"/>
          </p:cNvSpPr>
          <p:nvPr>
            <p:ph type="title"/>
          </p:nvPr>
        </p:nvSpPr>
        <p:spPr>
          <a:prstGeom prst="rect">
            <a:avLst/>
          </a:prstGeom>
        </p:spPr>
        <p:txBody>
          <a:bodyPr/>
          <a:lstStyle>
            <a:lvl1pPr>
              <a:defRPr sz="3600"/>
            </a:lvl1pPr>
          </a:lstStyle>
          <a:p>
            <a:r>
              <a:t>Linear histogram transform</a:t>
            </a:r>
          </a:p>
        </p:txBody>
      </p:sp>
      <p:sp>
        <p:nvSpPr>
          <p:cNvPr id="1349" name="Linear grayscale transform—Contrast stretching"/>
          <p:cNvSpPr txBox="1">
            <a:spLocks noGrp="1"/>
          </p:cNvSpPr>
          <p:nvPr>
            <p:ph type="body" sz="quarter" idx="1"/>
          </p:nvPr>
        </p:nvSpPr>
        <p:spPr>
          <a:xfrm>
            <a:off x="457199" y="1600200"/>
            <a:ext cx="8348665" cy="592139"/>
          </a:xfrm>
          <a:prstGeom prst="rect">
            <a:avLst/>
          </a:prstGeom>
        </p:spPr>
        <p:txBody>
          <a:bodyPr/>
          <a:lstStyle>
            <a:lvl1pPr marL="300990" indent="-189230" defTabSz="859790">
              <a:lnSpc>
                <a:spcPct val="90000"/>
              </a:lnSpc>
              <a:buSzTx/>
              <a:buFont typeface="Wingdings 2" panose="05020102010507070707"/>
              <a:buNone/>
              <a:defRPr sz="3010">
                <a:solidFill>
                  <a:srgbClr val="3366CC"/>
                </a:solidFill>
              </a:defRPr>
            </a:lvl1pPr>
          </a:lstStyle>
          <a:p>
            <a:r>
              <a:t>Linear grayscale transform—Contrast stretching</a:t>
            </a:r>
          </a:p>
        </p:txBody>
      </p:sp>
      <p:pic>
        <p:nvPicPr>
          <p:cNvPr id="1350" name="image246.pdf" descr="image246.pdf"/>
          <p:cNvPicPr>
            <a:picLocks noChangeAspect="1"/>
          </p:cNvPicPr>
          <p:nvPr/>
        </p:nvPicPr>
        <p:blipFill>
          <a:blip r:embed="rId3"/>
          <a:stretch>
            <a:fillRect/>
          </a:stretch>
        </p:blipFill>
        <p:spPr>
          <a:xfrm>
            <a:off x="550862" y="2314575"/>
            <a:ext cx="5957889" cy="1493838"/>
          </a:xfrm>
          <a:prstGeom prst="rect">
            <a:avLst/>
          </a:prstGeom>
          <a:ln w="12700">
            <a:miter lim="400000"/>
            <a:headEnd/>
            <a:tailEnd/>
          </a:ln>
        </p:spPr>
      </p:pic>
      <p:grpSp>
        <p:nvGrpSpPr>
          <p:cNvPr id="1353" name="成组"/>
          <p:cNvGrpSpPr/>
          <p:nvPr/>
        </p:nvGrpSpPr>
        <p:grpSpPr>
          <a:xfrm>
            <a:off x="692150" y="3998912"/>
            <a:ext cx="5514975" cy="830998"/>
            <a:chOff x="0" y="0"/>
            <a:chExt cx="5514975" cy="830997"/>
          </a:xfrm>
        </p:grpSpPr>
        <p:sp>
          <p:nvSpPr>
            <p:cNvPr id="1351" name="矩形"/>
            <p:cNvSpPr/>
            <p:nvPr/>
          </p:nvSpPr>
          <p:spPr>
            <a:xfrm>
              <a:off x="0" y="-1"/>
              <a:ext cx="5514975" cy="830999"/>
            </a:xfrm>
            <a:prstGeom prst="rect">
              <a:avLst/>
            </a:prstGeom>
            <a:blipFill rotWithShape="1">
              <a:blip r:embed="rId4"/>
              <a:srcRect/>
              <a:stretch>
                <a:fillRect/>
              </a:stretch>
            </a:blipFill>
            <a:ln w="12700" cap="flat">
              <a:noFill/>
              <a:miter lim="400000"/>
            </a:ln>
            <a:effectLst/>
          </p:spPr>
          <p:txBody>
            <a:bodyPr wrap="square" lIns="45719" tIns="45719" rIns="45719" bIns="45719" numCol="1" anchor="ctr">
              <a:noAutofit/>
            </a:bodyPr>
            <a:lstStyle/>
            <a:p>
              <a:endParaRPr/>
            </a:p>
          </p:txBody>
        </p:sp>
        <p:sp>
          <p:nvSpPr>
            <p:cNvPr id="1352" name="文本"/>
            <p:cNvSpPr txBox="1"/>
            <p:nvPr/>
          </p:nvSpPr>
          <p:spPr>
            <a:xfrm>
              <a:off x="0" y="0"/>
              <a:ext cx="5514975" cy="370840"/>
            </a:xfrm>
            <a:prstGeom prst="rect">
              <a:avLst/>
            </a:prstGeom>
            <a:noFill/>
            <a:ln w="12700" cap="flat">
              <a:noFill/>
              <a:miter lim="400000"/>
            </a:ln>
            <a:effectLst/>
          </p:spPr>
          <p:txBody>
            <a:bodyPr wrap="square" lIns="45719" tIns="45719" rIns="45719" bIns="45719" numCol="1" anchor="ctr">
              <a:spAutoFit/>
            </a:bodyPr>
            <a:lstStyle/>
            <a:p>
              <a:r>
                <a:t> </a:t>
              </a:r>
            </a:p>
          </p:txBody>
        </p:sp>
      </p:grpSp>
      <p:grpSp>
        <p:nvGrpSpPr>
          <p:cNvPr id="1368" name="成组"/>
          <p:cNvGrpSpPr/>
          <p:nvPr/>
        </p:nvGrpSpPr>
        <p:grpSpPr>
          <a:xfrm>
            <a:off x="5718968" y="1893239"/>
            <a:ext cx="3367882" cy="3858040"/>
            <a:chOff x="0" y="0"/>
            <a:chExt cx="3367881" cy="3858038"/>
          </a:xfrm>
        </p:grpSpPr>
        <p:sp>
          <p:nvSpPr>
            <p:cNvPr id="1354" name="线条"/>
            <p:cNvSpPr/>
            <p:nvPr/>
          </p:nvSpPr>
          <p:spPr>
            <a:xfrm>
              <a:off x="0" y="3422629"/>
              <a:ext cx="3367882" cy="1660"/>
            </a:xfrm>
            <a:prstGeom prst="line">
              <a:avLst/>
            </a:prstGeom>
            <a:noFill/>
            <a:ln w="3175" cap="flat">
              <a:solidFill>
                <a:srgbClr val="000000"/>
              </a:solidFill>
              <a:prstDash val="solid"/>
              <a:round/>
              <a:tailEnd type="triangle" w="med" len="med"/>
            </a:ln>
            <a:effectLst/>
          </p:spPr>
          <p:txBody>
            <a:bodyPr wrap="square" lIns="0" tIns="0" rIns="0" bIns="0" numCol="1" anchor="t">
              <a:noAutofit/>
            </a:bodyPr>
            <a:lstStyle/>
            <a:p>
              <a:pPr defTabSz="457200">
                <a:defRPr sz="1200">
                  <a:latin typeface="+mj-lt"/>
                  <a:ea typeface="+mj-ea"/>
                  <a:cs typeface="+mj-cs"/>
                  <a:sym typeface="Helvetica"/>
                </a:defRPr>
              </a:pPr>
              <a:endParaRPr/>
            </a:p>
          </p:txBody>
        </p:sp>
        <p:sp>
          <p:nvSpPr>
            <p:cNvPr id="1355" name="线条"/>
            <p:cNvSpPr/>
            <p:nvPr/>
          </p:nvSpPr>
          <p:spPr>
            <a:xfrm flipV="1">
              <a:off x="537533" y="127747"/>
              <a:ext cx="1" cy="3525492"/>
            </a:xfrm>
            <a:prstGeom prst="line">
              <a:avLst/>
            </a:prstGeom>
            <a:noFill/>
            <a:ln w="3175" cap="flat">
              <a:solidFill>
                <a:srgbClr val="000000"/>
              </a:solidFill>
              <a:prstDash val="solid"/>
              <a:round/>
              <a:tailEnd type="triangle" w="med" len="med"/>
            </a:ln>
            <a:effectLst/>
          </p:spPr>
          <p:txBody>
            <a:bodyPr wrap="square" lIns="0" tIns="0" rIns="0" bIns="0" numCol="1" anchor="t">
              <a:noAutofit/>
            </a:bodyPr>
            <a:lstStyle/>
            <a:p>
              <a:pPr defTabSz="457200">
                <a:defRPr sz="1200">
                  <a:latin typeface="+mj-lt"/>
                  <a:ea typeface="+mj-ea"/>
                  <a:cs typeface="+mj-cs"/>
                  <a:sym typeface="Helvetica"/>
                </a:defRPr>
              </a:pPr>
              <a:endParaRPr/>
            </a:p>
          </p:txBody>
        </p:sp>
        <p:sp>
          <p:nvSpPr>
            <p:cNvPr id="1356" name="线条"/>
            <p:cNvSpPr/>
            <p:nvPr/>
          </p:nvSpPr>
          <p:spPr>
            <a:xfrm flipV="1">
              <a:off x="1609283" y="660303"/>
              <a:ext cx="859391" cy="2302769"/>
            </a:xfrm>
            <a:prstGeom prst="line">
              <a:avLst/>
            </a:prstGeom>
            <a:noFill/>
            <a:ln w="3175" cap="flat">
              <a:solidFill>
                <a:srgbClr val="000000"/>
              </a:solidFill>
              <a:prstDash val="solid"/>
              <a:round/>
            </a:ln>
            <a:effectLst/>
          </p:spPr>
          <p:txBody>
            <a:bodyPr wrap="square" lIns="0" tIns="0" rIns="0" bIns="0" numCol="1" anchor="t">
              <a:noAutofit/>
            </a:bodyPr>
            <a:lstStyle/>
            <a:p>
              <a:pPr defTabSz="457200">
                <a:defRPr sz="1200">
                  <a:latin typeface="+mj-lt"/>
                  <a:ea typeface="+mj-ea"/>
                  <a:cs typeface="+mj-cs"/>
                  <a:sym typeface="Helvetica"/>
                </a:defRPr>
              </a:pPr>
              <a:endParaRPr/>
            </a:p>
          </p:txBody>
        </p:sp>
        <p:sp>
          <p:nvSpPr>
            <p:cNvPr id="1357" name="线条"/>
            <p:cNvSpPr/>
            <p:nvPr/>
          </p:nvSpPr>
          <p:spPr>
            <a:xfrm>
              <a:off x="1609283" y="2963071"/>
              <a:ext cx="1" cy="459559"/>
            </a:xfrm>
            <a:prstGeom prst="line">
              <a:avLst/>
            </a:prstGeom>
            <a:noFill/>
            <a:ln w="12700" cap="flat">
              <a:solidFill>
                <a:srgbClr val="000000"/>
              </a:solidFill>
              <a:prstDash val="dash"/>
              <a:round/>
            </a:ln>
            <a:effectLst/>
          </p:spPr>
          <p:txBody>
            <a:bodyPr wrap="square" lIns="0" tIns="0" rIns="0" bIns="0" numCol="1" anchor="t">
              <a:noAutofit/>
            </a:bodyPr>
            <a:lstStyle/>
            <a:p>
              <a:pPr defTabSz="457200">
                <a:defRPr sz="1200">
                  <a:latin typeface="+mj-lt"/>
                  <a:ea typeface="+mj-ea"/>
                  <a:cs typeface="+mj-cs"/>
                  <a:sym typeface="Helvetica"/>
                </a:defRPr>
              </a:pPr>
              <a:endParaRPr/>
            </a:p>
          </p:txBody>
        </p:sp>
        <p:sp>
          <p:nvSpPr>
            <p:cNvPr id="1358" name="线条"/>
            <p:cNvSpPr/>
            <p:nvPr/>
          </p:nvSpPr>
          <p:spPr>
            <a:xfrm flipH="1">
              <a:off x="2468673" y="660303"/>
              <a:ext cx="1" cy="2762327"/>
            </a:xfrm>
            <a:prstGeom prst="line">
              <a:avLst/>
            </a:prstGeom>
            <a:noFill/>
            <a:ln w="12700" cap="flat">
              <a:solidFill>
                <a:srgbClr val="000000"/>
              </a:solidFill>
              <a:prstDash val="dash"/>
              <a:round/>
            </a:ln>
            <a:effectLst/>
          </p:spPr>
          <p:txBody>
            <a:bodyPr wrap="square" lIns="0" tIns="0" rIns="0" bIns="0" numCol="1" anchor="t">
              <a:noAutofit/>
            </a:bodyPr>
            <a:lstStyle/>
            <a:p>
              <a:pPr defTabSz="457200">
                <a:defRPr sz="1200">
                  <a:latin typeface="+mj-lt"/>
                  <a:ea typeface="+mj-ea"/>
                  <a:cs typeface="+mj-cs"/>
                  <a:sym typeface="Helvetica"/>
                </a:defRPr>
              </a:pPr>
              <a:endParaRPr/>
            </a:p>
          </p:txBody>
        </p:sp>
        <p:sp>
          <p:nvSpPr>
            <p:cNvPr id="1359" name="线条"/>
            <p:cNvSpPr/>
            <p:nvPr/>
          </p:nvSpPr>
          <p:spPr>
            <a:xfrm flipH="1" flipV="1">
              <a:off x="537545" y="2954171"/>
              <a:ext cx="1071727" cy="7847"/>
            </a:xfrm>
            <a:prstGeom prst="line">
              <a:avLst/>
            </a:prstGeom>
            <a:noFill/>
            <a:ln w="12700" cap="flat">
              <a:solidFill>
                <a:srgbClr val="000000"/>
              </a:solidFill>
              <a:prstDash val="dash"/>
              <a:round/>
            </a:ln>
            <a:effectLst/>
          </p:spPr>
          <p:txBody>
            <a:bodyPr wrap="square" lIns="0" tIns="0" rIns="0" bIns="0" numCol="1" anchor="t">
              <a:noAutofit/>
            </a:bodyPr>
            <a:lstStyle/>
            <a:p>
              <a:pPr defTabSz="457200">
                <a:defRPr sz="1200">
                  <a:latin typeface="+mj-lt"/>
                  <a:ea typeface="+mj-ea"/>
                  <a:cs typeface="+mj-cs"/>
                  <a:sym typeface="Helvetica"/>
                </a:defRPr>
              </a:pPr>
              <a:endParaRPr/>
            </a:p>
          </p:txBody>
        </p:sp>
        <p:sp>
          <p:nvSpPr>
            <p:cNvPr id="1360" name="线条"/>
            <p:cNvSpPr/>
            <p:nvPr/>
          </p:nvSpPr>
          <p:spPr>
            <a:xfrm flipH="1" flipV="1">
              <a:off x="538256" y="644605"/>
              <a:ext cx="1931036" cy="20116"/>
            </a:xfrm>
            <a:prstGeom prst="line">
              <a:avLst/>
            </a:prstGeom>
            <a:noFill/>
            <a:ln w="12700" cap="flat">
              <a:solidFill>
                <a:srgbClr val="000000"/>
              </a:solidFill>
              <a:prstDash val="dash"/>
              <a:round/>
            </a:ln>
            <a:effectLst/>
          </p:spPr>
          <p:txBody>
            <a:bodyPr wrap="square" lIns="0" tIns="0" rIns="0" bIns="0" numCol="1" anchor="t">
              <a:noAutofit/>
            </a:bodyPr>
            <a:lstStyle/>
            <a:p>
              <a:pPr defTabSz="457200">
                <a:defRPr sz="1200">
                  <a:latin typeface="+mj-lt"/>
                  <a:ea typeface="+mj-ea"/>
                  <a:cs typeface="+mj-cs"/>
                  <a:sym typeface="Helvetica"/>
                </a:defRPr>
              </a:pPr>
              <a:endParaRPr/>
            </a:p>
          </p:txBody>
        </p:sp>
        <p:sp>
          <p:nvSpPr>
            <p:cNvPr id="1361" name="0"/>
            <p:cNvSpPr txBox="1"/>
            <p:nvPr/>
          </p:nvSpPr>
          <p:spPr>
            <a:xfrm>
              <a:off x="192450" y="3417652"/>
              <a:ext cx="401492" cy="440387"/>
            </a:xfrm>
            <a:prstGeom prst="rect">
              <a:avLst/>
            </a:prstGeom>
            <a:noFill/>
            <a:ln w="12700" cap="flat">
              <a:noFill/>
              <a:miter lim="400000"/>
            </a:ln>
            <a:effectLst/>
          </p:spPr>
          <p:txBody>
            <a:bodyPr wrap="square" lIns="45719" tIns="45719" rIns="45719" bIns="45719" numCol="1" anchor="ctr">
              <a:noAutofit/>
            </a:bodyPr>
            <a:lstStyle>
              <a:lvl1pPr algn="just">
                <a:defRPr sz="2400">
                  <a:latin typeface="Times New Roman" panose="02020603050405020304"/>
                  <a:ea typeface="Times New Roman" panose="02020603050405020304"/>
                  <a:cs typeface="Times New Roman" panose="02020603050405020304"/>
                  <a:sym typeface="Times New Roman" panose="02020603050405020304"/>
                </a:defRPr>
              </a:lvl1pPr>
            </a:lstStyle>
            <a:p>
              <a:r>
                <a:t>0</a:t>
              </a:r>
            </a:p>
          </p:txBody>
        </p:sp>
        <p:sp>
          <p:nvSpPr>
            <p:cNvPr id="1362" name="f(x,y)"/>
            <p:cNvSpPr txBox="1"/>
            <p:nvPr/>
          </p:nvSpPr>
          <p:spPr>
            <a:xfrm>
              <a:off x="2554944" y="2880119"/>
              <a:ext cx="751552" cy="798742"/>
            </a:xfrm>
            <a:prstGeom prst="rect">
              <a:avLst/>
            </a:prstGeom>
            <a:noFill/>
            <a:ln w="12700" cap="flat">
              <a:noFill/>
              <a:miter lim="400000"/>
            </a:ln>
            <a:effectLst/>
          </p:spPr>
          <p:txBody>
            <a:bodyPr wrap="square" lIns="45719" tIns="45719" rIns="45719" bIns="45719" numCol="1" anchor="ctr">
              <a:noAutofit/>
            </a:bodyPr>
            <a:lstStyle/>
            <a:p>
              <a:pPr algn="just">
                <a:defRPr sz="2400" i="1">
                  <a:latin typeface="Times New Roman" panose="02020603050405020304"/>
                  <a:ea typeface="Times New Roman" panose="02020603050405020304"/>
                  <a:cs typeface="Times New Roman" panose="02020603050405020304"/>
                  <a:sym typeface="Times New Roman" panose="02020603050405020304"/>
                </a:defRPr>
              </a:pPr>
              <a:r>
                <a:t>f</a:t>
              </a:r>
              <a:r>
                <a:rPr i="0"/>
                <a:t>(</a:t>
              </a:r>
              <a:r>
                <a:t>x,y</a:t>
              </a:r>
              <a:r>
                <a:rPr i="0"/>
                <a:t>)</a:t>
              </a:r>
            </a:p>
          </p:txBody>
        </p:sp>
        <p:sp>
          <p:nvSpPr>
            <p:cNvPr id="1363" name="g(x,y)"/>
            <p:cNvSpPr txBox="1"/>
            <p:nvPr/>
          </p:nvSpPr>
          <p:spPr>
            <a:xfrm>
              <a:off x="525920" y="0"/>
              <a:ext cx="920776" cy="440386"/>
            </a:xfrm>
            <a:prstGeom prst="rect">
              <a:avLst/>
            </a:prstGeom>
            <a:noFill/>
            <a:ln w="12700" cap="flat">
              <a:noFill/>
              <a:miter lim="400000"/>
            </a:ln>
            <a:effectLst/>
          </p:spPr>
          <p:txBody>
            <a:bodyPr wrap="square" lIns="45719" tIns="45719" rIns="45719" bIns="45719" numCol="1" anchor="ctr">
              <a:noAutofit/>
            </a:bodyPr>
            <a:lstStyle/>
            <a:p>
              <a:pPr algn="just">
                <a:defRPr sz="2400" i="1">
                  <a:latin typeface="Times New Roman" panose="02020603050405020304"/>
                  <a:ea typeface="Times New Roman" panose="02020603050405020304"/>
                  <a:cs typeface="Times New Roman" panose="02020603050405020304"/>
                  <a:sym typeface="Times New Roman" panose="02020603050405020304"/>
                </a:defRPr>
              </a:pPr>
              <a:r>
                <a:t>g</a:t>
              </a:r>
              <a:r>
                <a:rPr i="0"/>
                <a:t>(</a:t>
              </a:r>
              <a:r>
                <a:t>x,y</a:t>
              </a:r>
              <a:r>
                <a:rPr i="0"/>
                <a:t>)</a:t>
              </a:r>
            </a:p>
          </p:txBody>
        </p:sp>
        <p:sp>
          <p:nvSpPr>
            <p:cNvPr id="1364" name="a"/>
            <p:cNvSpPr txBox="1"/>
            <p:nvPr/>
          </p:nvSpPr>
          <p:spPr>
            <a:xfrm>
              <a:off x="1446695" y="3349631"/>
              <a:ext cx="388220" cy="440387"/>
            </a:xfrm>
            <a:prstGeom prst="rect">
              <a:avLst/>
            </a:prstGeom>
            <a:noFill/>
            <a:ln w="12700" cap="flat">
              <a:noFill/>
              <a:miter lim="400000"/>
            </a:ln>
            <a:effectLst/>
          </p:spPr>
          <p:txBody>
            <a:bodyPr wrap="square" lIns="45719" tIns="45719" rIns="45719" bIns="45719" numCol="1" anchor="ctr">
              <a:noAutofit/>
            </a:bodyPr>
            <a:lstStyle>
              <a:lvl1pPr algn="just">
                <a:defRPr sz="2400" i="1">
                  <a:latin typeface="Times New Roman" panose="02020603050405020304"/>
                  <a:ea typeface="Times New Roman" panose="02020603050405020304"/>
                  <a:cs typeface="Times New Roman" panose="02020603050405020304"/>
                  <a:sym typeface="Times New Roman" panose="02020603050405020304"/>
                </a:defRPr>
              </a:lvl1pPr>
            </a:lstStyle>
            <a:p>
              <a:r>
                <a:t>a</a:t>
              </a:r>
            </a:p>
          </p:txBody>
        </p:sp>
        <p:sp>
          <p:nvSpPr>
            <p:cNvPr id="1365" name="b"/>
            <p:cNvSpPr txBox="1"/>
            <p:nvPr/>
          </p:nvSpPr>
          <p:spPr>
            <a:xfrm>
              <a:off x="2349221" y="3379494"/>
              <a:ext cx="403151" cy="440387"/>
            </a:xfrm>
            <a:prstGeom prst="rect">
              <a:avLst/>
            </a:prstGeom>
            <a:noFill/>
            <a:ln w="12700" cap="flat">
              <a:noFill/>
              <a:miter lim="400000"/>
            </a:ln>
            <a:effectLst/>
          </p:spPr>
          <p:txBody>
            <a:bodyPr wrap="square" lIns="45719" tIns="45719" rIns="45719" bIns="45719" numCol="1" anchor="ctr">
              <a:noAutofit/>
            </a:bodyPr>
            <a:lstStyle>
              <a:lvl1pPr algn="just">
                <a:defRPr sz="2400" i="1">
                  <a:latin typeface="Times New Roman" panose="02020603050405020304"/>
                  <a:ea typeface="Times New Roman" panose="02020603050405020304"/>
                  <a:cs typeface="Times New Roman" panose="02020603050405020304"/>
                  <a:sym typeface="Times New Roman" panose="02020603050405020304"/>
                </a:defRPr>
              </a:lvl1pPr>
            </a:lstStyle>
            <a:p>
              <a:r>
                <a:t>b</a:t>
              </a:r>
            </a:p>
          </p:txBody>
        </p:sp>
        <p:sp>
          <p:nvSpPr>
            <p:cNvPr id="1366" name="c"/>
            <p:cNvSpPr txBox="1"/>
            <p:nvPr/>
          </p:nvSpPr>
          <p:spPr>
            <a:xfrm>
              <a:off x="215677" y="2732463"/>
              <a:ext cx="386560" cy="440386"/>
            </a:xfrm>
            <a:prstGeom prst="rect">
              <a:avLst/>
            </a:prstGeom>
            <a:noFill/>
            <a:ln w="12700" cap="flat">
              <a:noFill/>
              <a:miter lim="400000"/>
            </a:ln>
            <a:effectLst/>
          </p:spPr>
          <p:txBody>
            <a:bodyPr wrap="square" lIns="45719" tIns="45719" rIns="45719" bIns="45719" numCol="1" anchor="ctr">
              <a:noAutofit/>
            </a:bodyPr>
            <a:lstStyle>
              <a:lvl1pPr algn="just">
                <a:defRPr sz="2400" i="1">
                  <a:latin typeface="Times New Roman" panose="02020603050405020304"/>
                  <a:ea typeface="Times New Roman" panose="02020603050405020304"/>
                  <a:cs typeface="Times New Roman" panose="02020603050405020304"/>
                  <a:sym typeface="Times New Roman" panose="02020603050405020304"/>
                </a:defRPr>
              </a:lvl1pPr>
            </a:lstStyle>
            <a:p>
              <a:r>
                <a:t>c</a:t>
              </a:r>
            </a:p>
          </p:txBody>
        </p:sp>
        <p:sp>
          <p:nvSpPr>
            <p:cNvPr id="1367" name="d"/>
            <p:cNvSpPr txBox="1"/>
            <p:nvPr/>
          </p:nvSpPr>
          <p:spPr>
            <a:xfrm>
              <a:off x="175859" y="426377"/>
              <a:ext cx="403151" cy="440386"/>
            </a:xfrm>
            <a:prstGeom prst="rect">
              <a:avLst/>
            </a:prstGeom>
            <a:noFill/>
            <a:ln w="12700" cap="flat">
              <a:noFill/>
              <a:miter lim="400000"/>
            </a:ln>
            <a:effectLst/>
          </p:spPr>
          <p:txBody>
            <a:bodyPr wrap="square" lIns="45719" tIns="45719" rIns="45719" bIns="45719" numCol="1" anchor="ctr">
              <a:noAutofit/>
            </a:bodyPr>
            <a:lstStyle>
              <a:lvl1pPr algn="just">
                <a:defRPr sz="2400" i="1">
                  <a:latin typeface="Times New Roman" panose="02020603050405020304"/>
                  <a:ea typeface="Times New Roman" panose="02020603050405020304"/>
                  <a:cs typeface="Times New Roman" panose="02020603050405020304"/>
                  <a:sym typeface="Times New Roman" panose="02020603050405020304"/>
                </a:defRPr>
              </a:lvl1pPr>
            </a:lstStyle>
            <a:p>
              <a:r>
                <a:t>d</a:t>
              </a:r>
            </a:p>
          </p:txBody>
        </p:sp>
      </p:grpSp>
    </p:spTree>
    <p:extLst>
      <p:ext uri="{BB962C8B-B14F-4D97-AF65-F5344CB8AC3E}">
        <p14:creationId xmlns:p14="http://schemas.microsoft.com/office/powerpoint/2010/main" val="2519126073"/>
      </p:ext>
    </p:extLst>
  </p:cSld>
  <p:clrMapOvr>
    <a:masterClrMapping/>
  </p:clrMapOvr>
  <p:transition spd="med"/>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44" name="Picture 2" descr="Picture 2"/>
          <p:cNvPicPr>
            <a:picLocks noChangeAspect="1"/>
          </p:cNvPicPr>
          <p:nvPr/>
        </p:nvPicPr>
        <p:blipFill>
          <a:blip r:embed="rId2"/>
          <a:stretch>
            <a:fillRect/>
          </a:stretch>
        </p:blipFill>
        <p:spPr>
          <a:xfrm>
            <a:off x="1371600" y="990600"/>
            <a:ext cx="2085975" cy="2362200"/>
          </a:xfrm>
          <a:prstGeom prst="rect">
            <a:avLst/>
          </a:prstGeom>
          <a:ln w="12700">
            <a:miter lim="400000"/>
            <a:headEnd/>
            <a:tailEnd/>
          </a:ln>
        </p:spPr>
      </p:pic>
      <p:pic>
        <p:nvPicPr>
          <p:cNvPr id="1545" name="Picture 9" descr="Picture 9"/>
          <p:cNvPicPr>
            <a:picLocks noChangeAspect="1"/>
          </p:cNvPicPr>
          <p:nvPr/>
        </p:nvPicPr>
        <p:blipFill>
          <a:blip r:embed="rId3"/>
          <a:stretch>
            <a:fillRect/>
          </a:stretch>
        </p:blipFill>
        <p:spPr>
          <a:xfrm>
            <a:off x="3657600" y="990600"/>
            <a:ext cx="1968500" cy="2362200"/>
          </a:xfrm>
          <a:prstGeom prst="rect">
            <a:avLst/>
          </a:prstGeom>
          <a:ln w="12700">
            <a:miter lim="400000"/>
            <a:headEnd/>
            <a:tailEnd/>
          </a:ln>
        </p:spPr>
      </p:pic>
      <p:pic>
        <p:nvPicPr>
          <p:cNvPr id="1546" name="Picture 10" descr="Picture 10"/>
          <p:cNvPicPr>
            <a:picLocks noChangeAspect="1"/>
          </p:cNvPicPr>
          <p:nvPr/>
        </p:nvPicPr>
        <p:blipFill>
          <a:blip r:embed="rId4"/>
          <a:stretch>
            <a:fillRect/>
          </a:stretch>
        </p:blipFill>
        <p:spPr>
          <a:xfrm>
            <a:off x="5867400" y="990600"/>
            <a:ext cx="1935164" cy="2362200"/>
          </a:xfrm>
          <a:prstGeom prst="rect">
            <a:avLst/>
          </a:prstGeom>
          <a:ln w="12700">
            <a:miter lim="400000"/>
            <a:headEnd/>
            <a:tailEnd/>
          </a:ln>
        </p:spPr>
      </p:pic>
      <p:pic>
        <p:nvPicPr>
          <p:cNvPr id="1547" name="Picture 11" descr="Picture 11"/>
          <p:cNvPicPr>
            <a:picLocks noChangeAspect="1"/>
          </p:cNvPicPr>
          <p:nvPr/>
        </p:nvPicPr>
        <p:blipFill>
          <a:blip r:embed="rId5"/>
          <a:stretch>
            <a:fillRect/>
          </a:stretch>
        </p:blipFill>
        <p:spPr>
          <a:xfrm>
            <a:off x="1371600" y="3810000"/>
            <a:ext cx="1868489" cy="2514600"/>
          </a:xfrm>
          <a:prstGeom prst="rect">
            <a:avLst/>
          </a:prstGeom>
          <a:ln w="12700">
            <a:miter lim="400000"/>
            <a:headEnd/>
            <a:tailEnd/>
          </a:ln>
        </p:spPr>
      </p:pic>
      <p:pic>
        <p:nvPicPr>
          <p:cNvPr id="1548" name="Picture 12" descr="Picture 12"/>
          <p:cNvPicPr>
            <a:picLocks noChangeAspect="1"/>
          </p:cNvPicPr>
          <p:nvPr/>
        </p:nvPicPr>
        <p:blipFill>
          <a:blip r:embed="rId6"/>
          <a:stretch>
            <a:fillRect/>
          </a:stretch>
        </p:blipFill>
        <p:spPr>
          <a:xfrm>
            <a:off x="3657600" y="3810000"/>
            <a:ext cx="1873250" cy="2514600"/>
          </a:xfrm>
          <a:prstGeom prst="rect">
            <a:avLst/>
          </a:prstGeom>
          <a:ln w="12700">
            <a:miter lim="400000"/>
            <a:headEnd/>
            <a:tailEnd/>
          </a:ln>
        </p:spPr>
      </p:pic>
      <p:pic>
        <p:nvPicPr>
          <p:cNvPr id="1549" name="Picture 13" descr="Picture 13"/>
          <p:cNvPicPr>
            <a:picLocks noChangeAspect="1"/>
          </p:cNvPicPr>
          <p:nvPr/>
        </p:nvPicPr>
        <p:blipFill>
          <a:blip r:embed="rId7"/>
          <a:stretch>
            <a:fillRect/>
          </a:stretch>
        </p:blipFill>
        <p:spPr>
          <a:xfrm>
            <a:off x="5943600" y="3810000"/>
            <a:ext cx="1876425" cy="2514600"/>
          </a:xfrm>
          <a:prstGeom prst="rect">
            <a:avLst/>
          </a:prstGeom>
          <a:ln w="12700">
            <a:miter lim="400000"/>
            <a:headEnd/>
            <a:tailEnd/>
          </a:ln>
        </p:spPr>
      </p:pic>
    </p:spTree>
    <p:extLst>
      <p:ext uri="{BB962C8B-B14F-4D97-AF65-F5344CB8AC3E}">
        <p14:creationId xmlns:p14="http://schemas.microsoft.com/office/powerpoint/2010/main" val="2376075868"/>
      </p:ext>
    </p:extLst>
  </p:cSld>
  <p:clrMapOvr>
    <a:masterClrMapping/>
  </p:clrMapOvr>
  <p:transition spd="med"/>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56" name="Group 15"/>
          <p:cNvGrpSpPr/>
          <p:nvPr/>
        </p:nvGrpSpPr>
        <p:grpSpPr>
          <a:xfrm>
            <a:off x="1371600" y="990599"/>
            <a:ext cx="6553201" cy="5080001"/>
            <a:chOff x="0" y="0"/>
            <a:chExt cx="6553199" cy="5080000"/>
          </a:xfrm>
        </p:grpSpPr>
        <p:pic>
          <p:nvPicPr>
            <p:cNvPr id="1551" name="Picture 9" descr="Picture 9"/>
            <p:cNvPicPr>
              <a:picLocks noChangeAspect="1"/>
            </p:cNvPicPr>
            <p:nvPr/>
          </p:nvPicPr>
          <p:blipFill>
            <a:blip r:embed="rId2"/>
            <a:stretch>
              <a:fillRect/>
            </a:stretch>
          </p:blipFill>
          <p:spPr>
            <a:xfrm>
              <a:off x="4589712" y="2542473"/>
              <a:ext cx="1963488" cy="2522688"/>
            </a:xfrm>
            <a:prstGeom prst="rect">
              <a:avLst/>
            </a:prstGeom>
            <a:ln w="12700" cap="flat">
              <a:noFill/>
              <a:miter lim="400000"/>
              <a:headEnd/>
              <a:tailEnd/>
            </a:ln>
            <a:effectLst/>
          </p:spPr>
        </p:pic>
        <p:pic>
          <p:nvPicPr>
            <p:cNvPr id="1552" name="Picture 10" descr="Picture 10"/>
            <p:cNvPicPr>
              <a:picLocks noChangeAspect="1"/>
            </p:cNvPicPr>
            <p:nvPr/>
          </p:nvPicPr>
          <p:blipFill>
            <a:blip r:embed="rId3"/>
            <a:stretch>
              <a:fillRect/>
            </a:stretch>
          </p:blipFill>
          <p:spPr>
            <a:xfrm>
              <a:off x="2293207" y="2542473"/>
              <a:ext cx="1975029" cy="2537527"/>
            </a:xfrm>
            <a:prstGeom prst="rect">
              <a:avLst/>
            </a:prstGeom>
            <a:ln w="12700" cap="flat">
              <a:noFill/>
              <a:miter lim="400000"/>
              <a:headEnd/>
              <a:tailEnd/>
            </a:ln>
            <a:effectLst/>
          </p:spPr>
        </p:pic>
        <p:pic>
          <p:nvPicPr>
            <p:cNvPr id="1553" name="Picture 11" descr="Picture 11"/>
            <p:cNvPicPr>
              <a:picLocks noChangeAspect="1"/>
            </p:cNvPicPr>
            <p:nvPr/>
          </p:nvPicPr>
          <p:blipFill>
            <a:blip r:embed="rId4"/>
            <a:stretch>
              <a:fillRect/>
            </a:stretch>
          </p:blipFill>
          <p:spPr>
            <a:xfrm>
              <a:off x="0" y="2542473"/>
              <a:ext cx="1975028" cy="2537527"/>
            </a:xfrm>
            <a:prstGeom prst="rect">
              <a:avLst/>
            </a:prstGeom>
            <a:ln w="12700" cap="flat">
              <a:noFill/>
              <a:miter lim="400000"/>
              <a:headEnd/>
              <a:tailEnd/>
            </a:ln>
            <a:effectLst/>
          </p:spPr>
        </p:pic>
        <p:pic>
          <p:nvPicPr>
            <p:cNvPr id="1554" name="Picture 12" descr="Picture 12"/>
            <p:cNvPicPr>
              <a:picLocks noChangeAspect="1"/>
            </p:cNvPicPr>
            <p:nvPr/>
          </p:nvPicPr>
          <p:blipFill>
            <a:blip r:embed="rId5"/>
            <a:stretch>
              <a:fillRect/>
            </a:stretch>
          </p:blipFill>
          <p:spPr>
            <a:xfrm>
              <a:off x="2293207" y="-1"/>
              <a:ext cx="1970083" cy="2364403"/>
            </a:xfrm>
            <a:prstGeom prst="rect">
              <a:avLst/>
            </a:prstGeom>
            <a:ln w="12700" cap="flat">
              <a:noFill/>
              <a:miter lim="400000"/>
              <a:headEnd/>
              <a:tailEnd/>
            </a:ln>
            <a:effectLst/>
          </p:spPr>
        </p:pic>
        <p:pic>
          <p:nvPicPr>
            <p:cNvPr id="1555" name="Picture 13" descr="Picture 13"/>
            <p:cNvPicPr>
              <a:picLocks noChangeAspect="1"/>
            </p:cNvPicPr>
            <p:nvPr/>
          </p:nvPicPr>
          <p:blipFill>
            <a:blip r:embed="rId6"/>
            <a:stretch>
              <a:fillRect/>
            </a:stretch>
          </p:blipFill>
          <p:spPr>
            <a:xfrm>
              <a:off x="0" y="-1"/>
              <a:ext cx="1968433" cy="2364403"/>
            </a:xfrm>
            <a:prstGeom prst="rect">
              <a:avLst/>
            </a:prstGeom>
            <a:ln w="12700" cap="flat">
              <a:noFill/>
              <a:miter lim="400000"/>
              <a:headEnd/>
              <a:tailEnd/>
            </a:ln>
            <a:effectLst/>
          </p:spPr>
        </p:pic>
      </p:grpSp>
    </p:spTree>
    <p:extLst>
      <p:ext uri="{BB962C8B-B14F-4D97-AF65-F5344CB8AC3E}">
        <p14:creationId xmlns:p14="http://schemas.microsoft.com/office/powerpoint/2010/main" val="1304003315"/>
      </p:ext>
    </p:extLst>
  </p:cSld>
  <p:clrMapOvr>
    <a:masterClrMapping/>
  </p:clrMapOvr>
  <p:transition spd="med"/>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63" name="Group 12"/>
          <p:cNvGrpSpPr/>
          <p:nvPr/>
        </p:nvGrpSpPr>
        <p:grpSpPr>
          <a:xfrm>
            <a:off x="1406525" y="990599"/>
            <a:ext cx="6594476" cy="5324476"/>
            <a:chOff x="0" y="0"/>
            <a:chExt cx="6594474" cy="5324475"/>
          </a:xfrm>
        </p:grpSpPr>
        <p:pic>
          <p:nvPicPr>
            <p:cNvPr id="1558" name="Picture 7" descr="Picture 7"/>
            <p:cNvPicPr>
              <a:picLocks noChangeAspect="1"/>
            </p:cNvPicPr>
            <p:nvPr/>
          </p:nvPicPr>
          <p:blipFill>
            <a:blip r:embed="rId2"/>
            <a:stretch>
              <a:fillRect/>
            </a:stretch>
          </p:blipFill>
          <p:spPr>
            <a:xfrm>
              <a:off x="4600616" y="2761528"/>
              <a:ext cx="1993859" cy="2562947"/>
            </a:xfrm>
            <a:prstGeom prst="rect">
              <a:avLst/>
            </a:prstGeom>
            <a:ln w="12700" cap="flat">
              <a:noFill/>
              <a:miter lim="400000"/>
              <a:headEnd/>
              <a:tailEnd/>
            </a:ln>
            <a:effectLst/>
          </p:spPr>
        </p:pic>
        <p:pic>
          <p:nvPicPr>
            <p:cNvPr id="1559" name="Picture 8" descr="Picture 8"/>
            <p:cNvPicPr>
              <a:picLocks noChangeAspect="1"/>
            </p:cNvPicPr>
            <p:nvPr/>
          </p:nvPicPr>
          <p:blipFill>
            <a:blip r:embed="rId3"/>
            <a:stretch>
              <a:fillRect/>
            </a:stretch>
          </p:blipFill>
          <p:spPr>
            <a:xfrm>
              <a:off x="0" y="2761528"/>
              <a:ext cx="1993859" cy="2562947"/>
            </a:xfrm>
            <a:prstGeom prst="rect">
              <a:avLst/>
            </a:prstGeom>
            <a:ln w="12700" cap="flat">
              <a:noFill/>
              <a:miter lim="400000"/>
              <a:headEnd/>
              <a:tailEnd/>
            </a:ln>
            <a:effectLst/>
          </p:spPr>
        </p:pic>
        <p:pic>
          <p:nvPicPr>
            <p:cNvPr id="1560" name="Picture 9" descr="Picture 9"/>
            <p:cNvPicPr>
              <a:picLocks noChangeAspect="1"/>
            </p:cNvPicPr>
            <p:nvPr/>
          </p:nvPicPr>
          <p:blipFill>
            <a:blip r:embed="rId4"/>
            <a:stretch>
              <a:fillRect/>
            </a:stretch>
          </p:blipFill>
          <p:spPr>
            <a:xfrm>
              <a:off x="2288670" y="2761528"/>
              <a:ext cx="1993860" cy="2562947"/>
            </a:xfrm>
            <a:prstGeom prst="rect">
              <a:avLst/>
            </a:prstGeom>
            <a:ln w="12700" cap="flat">
              <a:noFill/>
              <a:miter lim="400000"/>
              <a:headEnd/>
              <a:tailEnd/>
            </a:ln>
            <a:effectLst/>
          </p:spPr>
        </p:pic>
        <p:pic>
          <p:nvPicPr>
            <p:cNvPr id="1561" name="Picture 10" descr="Picture 10"/>
            <p:cNvPicPr>
              <a:picLocks noChangeAspect="1"/>
            </p:cNvPicPr>
            <p:nvPr/>
          </p:nvPicPr>
          <p:blipFill>
            <a:blip r:embed="rId5"/>
            <a:stretch>
              <a:fillRect/>
            </a:stretch>
          </p:blipFill>
          <p:spPr>
            <a:xfrm>
              <a:off x="0" y="-1"/>
              <a:ext cx="1900761" cy="2561397"/>
            </a:xfrm>
            <a:prstGeom prst="rect">
              <a:avLst/>
            </a:prstGeom>
            <a:ln w="12700" cap="flat">
              <a:noFill/>
              <a:miter lim="400000"/>
              <a:headEnd/>
              <a:tailEnd/>
            </a:ln>
            <a:effectLst/>
          </p:spPr>
        </p:pic>
        <p:pic>
          <p:nvPicPr>
            <p:cNvPr id="1562" name="Picture 11" descr="Picture 11"/>
            <p:cNvPicPr>
              <a:picLocks noChangeAspect="1"/>
            </p:cNvPicPr>
            <p:nvPr/>
          </p:nvPicPr>
          <p:blipFill>
            <a:blip r:embed="rId6"/>
            <a:stretch>
              <a:fillRect/>
            </a:stretch>
          </p:blipFill>
          <p:spPr>
            <a:xfrm>
              <a:off x="2321255" y="-1"/>
              <a:ext cx="1910071" cy="2561397"/>
            </a:xfrm>
            <a:prstGeom prst="rect">
              <a:avLst/>
            </a:prstGeom>
            <a:ln w="12700" cap="flat">
              <a:noFill/>
              <a:miter lim="400000"/>
              <a:headEnd/>
              <a:tailEnd/>
            </a:ln>
            <a:effectLst/>
          </p:spPr>
        </p:pic>
      </p:grpSp>
    </p:spTree>
    <p:extLst>
      <p:ext uri="{BB962C8B-B14F-4D97-AF65-F5344CB8AC3E}">
        <p14:creationId xmlns:p14="http://schemas.microsoft.com/office/powerpoint/2010/main" val="810807508"/>
      </p:ext>
    </p:extLst>
  </p:cSld>
  <p:clrMapOvr>
    <a:masterClrMapping/>
  </p:clrMapOvr>
  <p:transition spd="med"/>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73" name="Group 27"/>
          <p:cNvGrpSpPr/>
          <p:nvPr/>
        </p:nvGrpSpPr>
        <p:grpSpPr>
          <a:xfrm>
            <a:off x="333375" y="914399"/>
            <a:ext cx="8458201" cy="5337176"/>
            <a:chOff x="0" y="0"/>
            <a:chExt cx="8458200" cy="5337174"/>
          </a:xfrm>
        </p:grpSpPr>
        <p:grpSp>
          <p:nvGrpSpPr>
            <p:cNvPr id="1568" name="Group 19"/>
            <p:cNvGrpSpPr/>
            <p:nvPr/>
          </p:nvGrpSpPr>
          <p:grpSpPr>
            <a:xfrm>
              <a:off x="0" y="0"/>
              <a:ext cx="8458201" cy="2219325"/>
              <a:chOff x="0" y="0"/>
              <a:chExt cx="8458200" cy="2219325"/>
            </a:xfrm>
          </p:grpSpPr>
          <p:pic>
            <p:nvPicPr>
              <p:cNvPr id="1565" name="Picture 20" descr="Picture 20"/>
              <p:cNvPicPr>
                <a:picLocks noChangeAspect="1"/>
              </p:cNvPicPr>
              <p:nvPr/>
            </p:nvPicPr>
            <p:blipFill>
              <a:blip r:embed="rId2"/>
              <a:stretch>
                <a:fillRect/>
              </a:stretch>
            </p:blipFill>
            <p:spPr>
              <a:xfrm>
                <a:off x="5721723" y="0"/>
                <a:ext cx="2736478" cy="2219325"/>
              </a:xfrm>
              <a:prstGeom prst="rect">
                <a:avLst/>
              </a:prstGeom>
              <a:ln w="12700" cap="flat">
                <a:noFill/>
                <a:miter lim="400000"/>
                <a:headEnd/>
                <a:tailEnd/>
              </a:ln>
              <a:effectLst/>
            </p:spPr>
          </p:pic>
          <p:pic>
            <p:nvPicPr>
              <p:cNvPr id="1566" name="Picture 21" descr="Picture 21"/>
              <p:cNvPicPr>
                <a:picLocks noChangeAspect="1"/>
              </p:cNvPicPr>
              <p:nvPr/>
            </p:nvPicPr>
            <p:blipFill>
              <a:blip r:embed="rId3"/>
              <a:stretch>
                <a:fillRect/>
              </a:stretch>
            </p:blipFill>
            <p:spPr>
              <a:xfrm>
                <a:off x="2860861" y="0"/>
                <a:ext cx="2736478" cy="2219325"/>
              </a:xfrm>
              <a:prstGeom prst="rect">
                <a:avLst/>
              </a:prstGeom>
              <a:ln w="12700" cap="flat">
                <a:noFill/>
                <a:miter lim="400000"/>
                <a:headEnd/>
                <a:tailEnd/>
              </a:ln>
              <a:effectLst/>
            </p:spPr>
          </p:pic>
          <p:pic>
            <p:nvPicPr>
              <p:cNvPr id="1567" name="Picture 22" descr="Picture 22"/>
              <p:cNvPicPr>
                <a:picLocks noChangeAspect="1"/>
              </p:cNvPicPr>
              <p:nvPr/>
            </p:nvPicPr>
            <p:blipFill>
              <a:blip r:embed="rId4"/>
              <a:stretch>
                <a:fillRect/>
              </a:stretch>
            </p:blipFill>
            <p:spPr>
              <a:xfrm>
                <a:off x="-1" y="0"/>
                <a:ext cx="2736478" cy="2219325"/>
              </a:xfrm>
              <a:prstGeom prst="rect">
                <a:avLst/>
              </a:prstGeom>
              <a:ln w="12700" cap="flat">
                <a:noFill/>
                <a:miter lim="400000"/>
                <a:headEnd/>
                <a:tailEnd/>
              </a:ln>
              <a:effectLst/>
            </p:spPr>
          </p:pic>
        </p:grpSp>
        <p:grpSp>
          <p:nvGrpSpPr>
            <p:cNvPr id="1572" name="Group 23"/>
            <p:cNvGrpSpPr/>
            <p:nvPr/>
          </p:nvGrpSpPr>
          <p:grpSpPr>
            <a:xfrm>
              <a:off x="1284287" y="2362200"/>
              <a:ext cx="6016626" cy="2974975"/>
              <a:chOff x="0" y="0"/>
              <a:chExt cx="6016624" cy="2974974"/>
            </a:xfrm>
          </p:grpSpPr>
          <p:pic>
            <p:nvPicPr>
              <p:cNvPr id="1569" name="Picture 24" descr="Picture 24"/>
              <p:cNvPicPr>
                <a:picLocks noChangeAspect="1"/>
              </p:cNvPicPr>
              <p:nvPr/>
            </p:nvPicPr>
            <p:blipFill>
              <a:blip r:embed="rId5"/>
              <a:stretch>
                <a:fillRect/>
              </a:stretch>
            </p:blipFill>
            <p:spPr>
              <a:xfrm>
                <a:off x="4045789" y="0"/>
                <a:ext cx="1970836" cy="2974975"/>
              </a:xfrm>
              <a:prstGeom prst="rect">
                <a:avLst/>
              </a:prstGeom>
              <a:ln w="12700" cap="flat">
                <a:noFill/>
                <a:miter lim="400000"/>
                <a:headEnd/>
                <a:tailEnd/>
              </a:ln>
              <a:effectLst/>
            </p:spPr>
          </p:pic>
          <p:pic>
            <p:nvPicPr>
              <p:cNvPr id="1570" name="Picture 25" descr="Picture 25"/>
              <p:cNvPicPr>
                <a:picLocks noChangeAspect="1"/>
              </p:cNvPicPr>
              <p:nvPr/>
            </p:nvPicPr>
            <p:blipFill>
              <a:blip r:embed="rId6"/>
              <a:stretch>
                <a:fillRect/>
              </a:stretch>
            </p:blipFill>
            <p:spPr>
              <a:xfrm>
                <a:off x="2022894" y="0"/>
                <a:ext cx="1970837" cy="2974975"/>
              </a:xfrm>
              <a:prstGeom prst="rect">
                <a:avLst/>
              </a:prstGeom>
              <a:ln w="12700" cap="flat">
                <a:noFill/>
                <a:miter lim="400000"/>
                <a:headEnd/>
                <a:tailEnd/>
              </a:ln>
              <a:effectLst/>
            </p:spPr>
          </p:pic>
          <p:pic>
            <p:nvPicPr>
              <p:cNvPr id="1571" name="Picture 26" descr="Picture 26"/>
              <p:cNvPicPr>
                <a:picLocks noChangeAspect="1"/>
              </p:cNvPicPr>
              <p:nvPr/>
            </p:nvPicPr>
            <p:blipFill>
              <a:blip r:embed="rId7"/>
              <a:stretch>
                <a:fillRect/>
              </a:stretch>
            </p:blipFill>
            <p:spPr>
              <a:xfrm>
                <a:off x="0" y="0"/>
                <a:ext cx="1970836" cy="2974975"/>
              </a:xfrm>
              <a:prstGeom prst="rect">
                <a:avLst/>
              </a:prstGeom>
              <a:ln w="12700" cap="flat">
                <a:noFill/>
                <a:miter lim="400000"/>
                <a:headEnd/>
                <a:tailEnd/>
              </a:ln>
              <a:effectLst/>
            </p:spPr>
          </p:pic>
        </p:grpSp>
      </p:grpSp>
    </p:spTree>
    <p:extLst>
      <p:ext uri="{BB962C8B-B14F-4D97-AF65-F5344CB8AC3E}">
        <p14:creationId xmlns:p14="http://schemas.microsoft.com/office/powerpoint/2010/main" val="2330851494"/>
      </p:ext>
    </p:extLst>
  </p:cSld>
  <p:clrMapOvr>
    <a:masterClrMapping/>
  </p:clrMapOvr>
  <p:transition spd="med"/>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83" name="Group 10"/>
          <p:cNvGrpSpPr/>
          <p:nvPr/>
        </p:nvGrpSpPr>
        <p:grpSpPr>
          <a:xfrm>
            <a:off x="1676400" y="914400"/>
            <a:ext cx="5826126" cy="5362575"/>
            <a:chOff x="0" y="0"/>
            <a:chExt cx="5826125" cy="5362575"/>
          </a:xfrm>
        </p:grpSpPr>
        <p:grpSp>
          <p:nvGrpSpPr>
            <p:cNvPr id="1578" name="Group 2"/>
            <p:cNvGrpSpPr/>
            <p:nvPr/>
          </p:nvGrpSpPr>
          <p:grpSpPr>
            <a:xfrm>
              <a:off x="0" y="0"/>
              <a:ext cx="5826125" cy="2571750"/>
              <a:chOff x="0" y="0"/>
              <a:chExt cx="5826124" cy="2571750"/>
            </a:xfrm>
          </p:grpSpPr>
          <p:pic>
            <p:nvPicPr>
              <p:cNvPr id="1575" name="Picture 3" descr="Picture 3"/>
              <p:cNvPicPr>
                <a:picLocks noChangeAspect="1"/>
              </p:cNvPicPr>
              <p:nvPr/>
            </p:nvPicPr>
            <p:blipFill>
              <a:blip r:embed="rId2"/>
              <a:stretch>
                <a:fillRect/>
              </a:stretch>
            </p:blipFill>
            <p:spPr>
              <a:xfrm>
                <a:off x="3908367" y="0"/>
                <a:ext cx="1917758" cy="2571750"/>
              </a:xfrm>
              <a:prstGeom prst="rect">
                <a:avLst/>
              </a:prstGeom>
              <a:ln w="12700" cap="flat">
                <a:noFill/>
                <a:miter lim="400000"/>
                <a:headEnd/>
                <a:tailEnd/>
              </a:ln>
              <a:effectLst/>
            </p:spPr>
          </p:pic>
          <p:pic>
            <p:nvPicPr>
              <p:cNvPr id="1576" name="Picture 4" descr="Picture 4"/>
              <p:cNvPicPr>
                <a:picLocks noChangeAspect="1"/>
              </p:cNvPicPr>
              <p:nvPr/>
            </p:nvPicPr>
            <p:blipFill>
              <a:blip r:embed="rId3"/>
              <a:stretch>
                <a:fillRect/>
              </a:stretch>
            </p:blipFill>
            <p:spPr>
              <a:xfrm>
                <a:off x="1954183" y="0"/>
                <a:ext cx="1915616" cy="2571750"/>
              </a:xfrm>
              <a:prstGeom prst="rect">
                <a:avLst/>
              </a:prstGeom>
              <a:ln w="12700" cap="flat">
                <a:noFill/>
                <a:miter lim="400000"/>
                <a:headEnd/>
                <a:tailEnd/>
              </a:ln>
              <a:effectLst/>
            </p:spPr>
          </p:pic>
          <p:pic>
            <p:nvPicPr>
              <p:cNvPr id="1577" name="Picture 5" descr="Picture 5"/>
              <p:cNvPicPr>
                <a:picLocks noChangeAspect="1"/>
              </p:cNvPicPr>
              <p:nvPr/>
            </p:nvPicPr>
            <p:blipFill>
              <a:blip r:embed="rId4"/>
              <a:stretch>
                <a:fillRect/>
              </a:stretch>
            </p:blipFill>
            <p:spPr>
              <a:xfrm>
                <a:off x="0" y="0"/>
                <a:ext cx="1917758" cy="2571750"/>
              </a:xfrm>
              <a:prstGeom prst="rect">
                <a:avLst/>
              </a:prstGeom>
              <a:ln w="12700" cap="flat">
                <a:noFill/>
                <a:miter lim="400000"/>
                <a:headEnd/>
                <a:tailEnd/>
              </a:ln>
              <a:effectLst/>
            </p:spPr>
          </p:pic>
        </p:grpSp>
        <p:grpSp>
          <p:nvGrpSpPr>
            <p:cNvPr id="1582" name="Group 6"/>
            <p:cNvGrpSpPr/>
            <p:nvPr/>
          </p:nvGrpSpPr>
          <p:grpSpPr>
            <a:xfrm>
              <a:off x="0" y="2724150"/>
              <a:ext cx="5826126" cy="2638425"/>
              <a:chOff x="0" y="0"/>
              <a:chExt cx="5826124" cy="2638425"/>
            </a:xfrm>
          </p:grpSpPr>
          <p:pic>
            <p:nvPicPr>
              <p:cNvPr id="1579" name="Picture 7" descr="Picture 7"/>
              <p:cNvPicPr>
                <a:picLocks noChangeAspect="1"/>
              </p:cNvPicPr>
              <p:nvPr/>
            </p:nvPicPr>
            <p:blipFill>
              <a:blip r:embed="rId5"/>
              <a:stretch>
                <a:fillRect/>
              </a:stretch>
            </p:blipFill>
            <p:spPr>
              <a:xfrm>
                <a:off x="3870342" y="0"/>
                <a:ext cx="1955783" cy="2638425"/>
              </a:xfrm>
              <a:prstGeom prst="rect">
                <a:avLst/>
              </a:prstGeom>
              <a:ln w="12700" cap="flat">
                <a:noFill/>
                <a:miter lim="400000"/>
                <a:headEnd/>
                <a:tailEnd/>
              </a:ln>
              <a:effectLst/>
            </p:spPr>
          </p:pic>
          <p:pic>
            <p:nvPicPr>
              <p:cNvPr id="1580" name="Picture 8" descr="Picture 8"/>
              <p:cNvPicPr>
                <a:picLocks noChangeAspect="1"/>
              </p:cNvPicPr>
              <p:nvPr/>
            </p:nvPicPr>
            <p:blipFill>
              <a:blip r:embed="rId6"/>
              <a:stretch>
                <a:fillRect/>
              </a:stretch>
            </p:blipFill>
            <p:spPr>
              <a:xfrm>
                <a:off x="1978683" y="0"/>
                <a:ext cx="1871049" cy="2638425"/>
              </a:xfrm>
              <a:prstGeom prst="rect">
                <a:avLst/>
              </a:prstGeom>
              <a:ln w="12700" cap="flat">
                <a:noFill/>
                <a:miter lim="400000"/>
                <a:headEnd/>
                <a:tailEnd/>
              </a:ln>
              <a:effectLst/>
            </p:spPr>
          </p:pic>
          <p:pic>
            <p:nvPicPr>
              <p:cNvPr id="1581" name="Picture 9" descr="Picture 9"/>
              <p:cNvPicPr>
                <a:picLocks noChangeAspect="1"/>
              </p:cNvPicPr>
              <p:nvPr/>
            </p:nvPicPr>
            <p:blipFill>
              <a:blip r:embed="rId7"/>
              <a:stretch>
                <a:fillRect/>
              </a:stretch>
            </p:blipFill>
            <p:spPr>
              <a:xfrm>
                <a:off x="0" y="0"/>
                <a:ext cx="1955783" cy="2638425"/>
              </a:xfrm>
              <a:prstGeom prst="rect">
                <a:avLst/>
              </a:prstGeom>
              <a:ln w="12700" cap="flat">
                <a:noFill/>
                <a:miter lim="400000"/>
                <a:headEnd/>
                <a:tailEnd/>
              </a:ln>
              <a:effectLst/>
            </p:spPr>
          </p:pic>
        </p:grpSp>
      </p:grpSp>
    </p:spTree>
    <p:extLst>
      <p:ext uri="{BB962C8B-B14F-4D97-AF65-F5344CB8AC3E}">
        <p14:creationId xmlns:p14="http://schemas.microsoft.com/office/powerpoint/2010/main" val="1656272553"/>
      </p:ext>
    </p:extLst>
  </p:cSld>
  <p:clrMapOvr>
    <a:masterClrMapping/>
  </p:clrMapOvr>
  <p:transition spd="med"/>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5" name="Rectangle 2"/>
          <p:cNvSpPr txBox="1">
            <a:spLocks noGrp="1"/>
          </p:cNvSpPr>
          <p:nvPr>
            <p:ph type="title"/>
          </p:nvPr>
        </p:nvSpPr>
        <p:spPr>
          <a:xfrm>
            <a:off x="685800" y="381000"/>
            <a:ext cx="7772400" cy="1143000"/>
          </a:xfrm>
          <a:prstGeom prst="rect">
            <a:avLst/>
          </a:prstGeom>
        </p:spPr>
        <p:txBody>
          <a:bodyPr/>
          <a:lstStyle/>
          <a:p>
            <a:r>
              <a:t>Conclusion</a:t>
            </a:r>
          </a:p>
        </p:txBody>
      </p:sp>
      <p:sp>
        <p:nvSpPr>
          <p:cNvPr id="1586" name="Text Box 3"/>
          <p:cNvSpPr txBox="1"/>
          <p:nvPr/>
        </p:nvSpPr>
        <p:spPr>
          <a:xfrm>
            <a:off x="457200" y="1828800"/>
            <a:ext cx="8382000" cy="1717040"/>
          </a:xfrm>
          <a:prstGeom prst="rect">
            <a:avLst/>
          </a:prstGeom>
          <a:ln w="12700">
            <a:miter lim="400000"/>
          </a:ln>
        </p:spPr>
        <p:txBody>
          <a:bodyPr lIns="45719" rIns="45719">
            <a:spAutoFit/>
          </a:bodyPr>
          <a:lstStyle/>
          <a:p>
            <a:pPr marL="457200" indent="-457200">
              <a:defRPr sz="2800"/>
            </a:pPr>
            <a:r>
              <a:t>Generate photo-realistic expression details</a:t>
            </a:r>
          </a:p>
          <a:p>
            <a:pPr marL="457200" indent="-457200">
              <a:defRPr sz="2800"/>
            </a:pPr>
            <a:endParaRPr/>
          </a:p>
          <a:p>
            <a:pPr marL="457200" indent="-457200">
              <a:defRPr sz="2800"/>
            </a:pPr>
            <a:r>
              <a:t>Enhance existing expression-mapping techniques:</a:t>
            </a:r>
          </a:p>
          <a:p>
            <a:pPr marL="914400" lvl="1" indent="-457200">
              <a:buSzPct val="100000"/>
              <a:buChar char="•"/>
              <a:defRPr sz="2800"/>
            </a:pPr>
            <a:r>
              <a:t>Difference vector + ERI = </a:t>
            </a:r>
            <a:r>
              <a:rPr>
                <a:effectLst>
                  <a:outerShdw blurRad="38100" dist="38100" dir="2700000" rotWithShape="0">
                    <a:srgbClr val="000000"/>
                  </a:outerShdw>
                </a:effectLst>
              </a:rPr>
              <a:t>Convincing F.E.</a:t>
            </a:r>
          </a:p>
        </p:txBody>
      </p:sp>
    </p:spTree>
    <p:extLst>
      <p:ext uri="{BB962C8B-B14F-4D97-AF65-F5344CB8AC3E}">
        <p14:creationId xmlns:p14="http://schemas.microsoft.com/office/powerpoint/2010/main" val="1556991543"/>
      </p:ext>
    </p:extLst>
  </p:cSld>
  <p:clrMapOvr>
    <a:masterClrMapping/>
  </p:clrMapOvr>
  <p:transition spd="med"/>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8" name="标题 1"/>
          <p:cNvSpPr txBox="1">
            <a:spLocks noGrp="1"/>
          </p:cNvSpPr>
          <p:nvPr>
            <p:ph type="title"/>
          </p:nvPr>
        </p:nvSpPr>
        <p:spPr>
          <a:prstGeom prst="rect">
            <a:avLst/>
          </a:prstGeom>
        </p:spPr>
        <p:txBody>
          <a:bodyPr/>
          <a:lstStyle/>
          <a:p>
            <a:endParaRPr/>
          </a:p>
        </p:txBody>
      </p:sp>
      <p:pic>
        <p:nvPicPr>
          <p:cNvPr id="1589" name="Picture 2" descr="Picture 2"/>
          <p:cNvPicPr>
            <a:picLocks noChangeAspect="1"/>
          </p:cNvPicPr>
          <p:nvPr/>
        </p:nvPicPr>
        <p:blipFill>
          <a:blip r:embed="rId2"/>
          <a:stretch>
            <a:fillRect/>
          </a:stretch>
        </p:blipFill>
        <p:spPr>
          <a:xfrm>
            <a:off x="1115616" y="4869160"/>
            <a:ext cx="1320171" cy="1320171"/>
          </a:xfrm>
          <a:prstGeom prst="rect">
            <a:avLst/>
          </a:prstGeom>
          <a:ln w="12700">
            <a:miter lim="400000"/>
            <a:headEnd/>
            <a:tailEnd/>
          </a:ln>
        </p:spPr>
      </p:pic>
      <p:pic>
        <p:nvPicPr>
          <p:cNvPr id="1590" name="Picture 3" descr="Picture 3"/>
          <p:cNvPicPr>
            <a:picLocks noChangeAspect="1"/>
          </p:cNvPicPr>
          <p:nvPr/>
        </p:nvPicPr>
        <p:blipFill>
          <a:blip r:embed="rId3"/>
          <a:stretch>
            <a:fillRect/>
          </a:stretch>
        </p:blipFill>
        <p:spPr>
          <a:xfrm>
            <a:off x="2627783" y="4893185"/>
            <a:ext cx="1296146" cy="1296145"/>
          </a:xfrm>
          <a:prstGeom prst="rect">
            <a:avLst/>
          </a:prstGeom>
          <a:ln w="12700">
            <a:miter lim="400000"/>
            <a:headEnd/>
            <a:tailEnd/>
          </a:ln>
        </p:spPr>
      </p:pic>
      <p:pic>
        <p:nvPicPr>
          <p:cNvPr id="1591" name="Picture 4" descr="Picture 4"/>
          <p:cNvPicPr>
            <a:picLocks noChangeAspect="1"/>
          </p:cNvPicPr>
          <p:nvPr/>
        </p:nvPicPr>
        <p:blipFill>
          <a:blip r:embed="rId4"/>
          <a:stretch>
            <a:fillRect/>
          </a:stretch>
        </p:blipFill>
        <p:spPr>
          <a:xfrm>
            <a:off x="4159439" y="4869160"/>
            <a:ext cx="1320171" cy="1320171"/>
          </a:xfrm>
          <a:prstGeom prst="rect">
            <a:avLst/>
          </a:prstGeom>
          <a:ln w="12700">
            <a:miter lim="400000"/>
            <a:headEnd/>
            <a:tailEnd/>
          </a:ln>
        </p:spPr>
      </p:pic>
      <p:pic>
        <p:nvPicPr>
          <p:cNvPr id="1592" name="Picture 5" descr="Picture 5"/>
          <p:cNvPicPr>
            <a:picLocks noChangeAspect="1"/>
          </p:cNvPicPr>
          <p:nvPr/>
        </p:nvPicPr>
        <p:blipFill>
          <a:blip r:embed="rId5"/>
          <a:stretch>
            <a:fillRect/>
          </a:stretch>
        </p:blipFill>
        <p:spPr>
          <a:xfrm>
            <a:off x="5796136" y="4869160"/>
            <a:ext cx="1320171" cy="1320171"/>
          </a:xfrm>
          <a:prstGeom prst="rect">
            <a:avLst/>
          </a:prstGeom>
          <a:ln w="12700">
            <a:miter lim="400000"/>
            <a:headEnd/>
            <a:tailEnd/>
          </a:ln>
        </p:spPr>
      </p:pic>
      <p:pic>
        <p:nvPicPr>
          <p:cNvPr id="1593" name="Picture 6" descr="Picture 6"/>
          <p:cNvPicPr>
            <a:picLocks noChangeAspect="1"/>
          </p:cNvPicPr>
          <p:nvPr/>
        </p:nvPicPr>
        <p:blipFill>
          <a:blip r:embed="rId6"/>
          <a:stretch>
            <a:fillRect/>
          </a:stretch>
        </p:blipFill>
        <p:spPr>
          <a:xfrm>
            <a:off x="4466852" y="332921"/>
            <a:ext cx="1632005" cy="2448008"/>
          </a:xfrm>
          <a:prstGeom prst="rect">
            <a:avLst/>
          </a:prstGeom>
          <a:ln w="12700">
            <a:miter lim="400000"/>
            <a:headEnd/>
            <a:tailEnd/>
          </a:ln>
        </p:spPr>
      </p:pic>
      <p:pic>
        <p:nvPicPr>
          <p:cNvPr id="1594" name="Picture 7" descr="Picture 7"/>
          <p:cNvPicPr>
            <a:picLocks noChangeAspect="1"/>
          </p:cNvPicPr>
          <p:nvPr/>
        </p:nvPicPr>
        <p:blipFill>
          <a:blip r:embed="rId7"/>
          <a:stretch>
            <a:fillRect/>
          </a:stretch>
        </p:blipFill>
        <p:spPr>
          <a:xfrm>
            <a:off x="6456221" y="311115"/>
            <a:ext cx="1598536" cy="2397806"/>
          </a:xfrm>
          <a:prstGeom prst="rect">
            <a:avLst/>
          </a:prstGeom>
          <a:ln w="12700">
            <a:miter lim="400000"/>
            <a:headEnd/>
            <a:tailEnd/>
          </a:ln>
        </p:spPr>
      </p:pic>
      <p:pic>
        <p:nvPicPr>
          <p:cNvPr id="1595" name="Picture 8" descr="Picture 8"/>
          <p:cNvPicPr>
            <a:picLocks noChangeAspect="1"/>
          </p:cNvPicPr>
          <p:nvPr/>
        </p:nvPicPr>
        <p:blipFill>
          <a:blip r:embed="rId8"/>
          <a:stretch>
            <a:fillRect/>
          </a:stretch>
        </p:blipFill>
        <p:spPr>
          <a:xfrm>
            <a:off x="899591" y="2924943"/>
            <a:ext cx="1085851" cy="1276351"/>
          </a:xfrm>
          <a:prstGeom prst="rect">
            <a:avLst/>
          </a:prstGeom>
          <a:ln w="12700">
            <a:miter lim="400000"/>
            <a:headEnd/>
            <a:tailEnd/>
          </a:ln>
        </p:spPr>
      </p:pic>
      <p:pic>
        <p:nvPicPr>
          <p:cNvPr id="1596" name="Picture 9" descr="Picture 9"/>
          <p:cNvPicPr>
            <a:picLocks noChangeAspect="1"/>
          </p:cNvPicPr>
          <p:nvPr/>
        </p:nvPicPr>
        <p:blipFill>
          <a:blip r:embed="rId9"/>
          <a:stretch>
            <a:fillRect/>
          </a:stretch>
        </p:blipFill>
        <p:spPr>
          <a:xfrm>
            <a:off x="2478038" y="2944738"/>
            <a:ext cx="1085851" cy="1276351"/>
          </a:xfrm>
          <a:prstGeom prst="rect">
            <a:avLst/>
          </a:prstGeom>
          <a:ln w="12700">
            <a:miter lim="400000"/>
            <a:headEnd/>
            <a:tailEnd/>
          </a:ln>
        </p:spPr>
      </p:pic>
      <p:pic>
        <p:nvPicPr>
          <p:cNvPr id="1597" name="Picture 10" descr="Picture 10"/>
          <p:cNvPicPr>
            <a:picLocks noChangeAspect="1"/>
          </p:cNvPicPr>
          <p:nvPr/>
        </p:nvPicPr>
        <p:blipFill>
          <a:blip r:embed="rId10"/>
          <a:stretch>
            <a:fillRect/>
          </a:stretch>
        </p:blipFill>
        <p:spPr>
          <a:xfrm>
            <a:off x="3923927" y="2943225"/>
            <a:ext cx="1085851" cy="1276350"/>
          </a:xfrm>
          <a:prstGeom prst="rect">
            <a:avLst/>
          </a:prstGeom>
          <a:ln w="12700">
            <a:miter lim="400000"/>
            <a:headEnd/>
            <a:tailEnd/>
          </a:ln>
        </p:spPr>
      </p:pic>
      <p:pic>
        <p:nvPicPr>
          <p:cNvPr id="1598" name="Picture 11" descr="Picture 11"/>
          <p:cNvPicPr>
            <a:picLocks noChangeAspect="1"/>
          </p:cNvPicPr>
          <p:nvPr/>
        </p:nvPicPr>
        <p:blipFill>
          <a:blip r:embed="rId11"/>
          <a:stretch>
            <a:fillRect/>
          </a:stretch>
        </p:blipFill>
        <p:spPr>
          <a:xfrm>
            <a:off x="5358357" y="2944738"/>
            <a:ext cx="1085851" cy="1276351"/>
          </a:xfrm>
          <a:prstGeom prst="rect">
            <a:avLst/>
          </a:prstGeom>
          <a:ln w="12700">
            <a:miter lim="400000"/>
            <a:headEnd/>
            <a:tailEnd/>
          </a:ln>
        </p:spPr>
      </p:pic>
    </p:spTree>
    <p:extLst>
      <p:ext uri="{BB962C8B-B14F-4D97-AF65-F5344CB8AC3E}">
        <p14:creationId xmlns:p14="http://schemas.microsoft.com/office/powerpoint/2010/main" val="1486629151"/>
      </p:ext>
    </p:extLst>
  </p:cSld>
  <p:clrMapOvr>
    <a:masterClrMapping/>
  </p:clrMapOvr>
  <p:transition spd="med"/>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0" name="标题 1"/>
          <p:cNvSpPr txBox="1">
            <a:spLocks noGrp="1"/>
          </p:cNvSpPr>
          <p:nvPr>
            <p:ph type="title"/>
          </p:nvPr>
        </p:nvSpPr>
        <p:spPr>
          <a:prstGeom prst="rect">
            <a:avLst/>
          </a:prstGeom>
        </p:spPr>
        <p:txBody>
          <a:bodyPr/>
          <a:lstStyle/>
          <a:p>
            <a:r>
              <a:rPr dirty="0"/>
              <a:t>Another </a:t>
            </a:r>
            <a:r>
              <a:rPr lang="en-US" dirty="0"/>
              <a:t>funny</a:t>
            </a:r>
            <a:r>
              <a:rPr dirty="0"/>
              <a:t> stuff</a:t>
            </a:r>
          </a:p>
        </p:txBody>
      </p:sp>
      <p:sp>
        <p:nvSpPr>
          <p:cNvPr id="1601" name="内容占位符 2"/>
          <p:cNvSpPr txBox="1">
            <a:spLocks noGrp="1"/>
          </p:cNvSpPr>
          <p:nvPr>
            <p:ph type="body" idx="1"/>
          </p:nvPr>
        </p:nvSpPr>
        <p:spPr>
          <a:prstGeom prst="rect">
            <a:avLst/>
          </a:prstGeom>
        </p:spPr>
        <p:txBody>
          <a:bodyPr/>
          <a:lstStyle/>
          <a:p>
            <a:r>
              <a:t>A demo morph application.</a:t>
            </a:r>
          </a:p>
        </p:txBody>
      </p:sp>
    </p:spTree>
    <p:extLst>
      <p:ext uri="{BB962C8B-B14F-4D97-AF65-F5344CB8AC3E}">
        <p14:creationId xmlns:p14="http://schemas.microsoft.com/office/powerpoint/2010/main" val="2827222616"/>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 name="Linear histogram transform"/>
          <p:cNvSpPr txBox="1">
            <a:spLocks noGrp="1"/>
          </p:cNvSpPr>
          <p:nvPr>
            <p:ph type="title"/>
          </p:nvPr>
        </p:nvSpPr>
        <p:spPr>
          <a:prstGeom prst="rect">
            <a:avLst/>
          </a:prstGeom>
        </p:spPr>
        <p:txBody>
          <a:bodyPr/>
          <a:lstStyle>
            <a:lvl1pPr>
              <a:defRPr sz="3600"/>
            </a:lvl1pPr>
          </a:lstStyle>
          <a:p>
            <a:r>
              <a:t>Linear histogram transform</a:t>
            </a:r>
          </a:p>
        </p:txBody>
      </p:sp>
      <p:sp>
        <p:nvSpPr>
          <p:cNvPr id="1373" name="Linear grayscale transform—Contrast stretching"/>
          <p:cNvSpPr txBox="1">
            <a:spLocks noGrp="1"/>
          </p:cNvSpPr>
          <p:nvPr>
            <p:ph type="body" sz="quarter" idx="1"/>
          </p:nvPr>
        </p:nvSpPr>
        <p:spPr>
          <a:xfrm>
            <a:off x="457199" y="1600200"/>
            <a:ext cx="8348665" cy="592139"/>
          </a:xfrm>
          <a:prstGeom prst="rect">
            <a:avLst/>
          </a:prstGeom>
        </p:spPr>
        <p:txBody>
          <a:bodyPr/>
          <a:lstStyle>
            <a:lvl1pPr marL="300990" indent="-189230" defTabSz="859790">
              <a:lnSpc>
                <a:spcPct val="90000"/>
              </a:lnSpc>
              <a:buSzTx/>
              <a:buFont typeface="Wingdings 2" panose="05020102010507070707"/>
              <a:buNone/>
              <a:defRPr sz="3010">
                <a:solidFill>
                  <a:srgbClr val="3366CC"/>
                </a:solidFill>
              </a:defRPr>
            </a:lvl1pPr>
          </a:lstStyle>
          <a:p>
            <a:r>
              <a:t>Linear grayscale transform—Contrast stretching</a:t>
            </a:r>
          </a:p>
        </p:txBody>
      </p:sp>
      <p:grpSp>
        <p:nvGrpSpPr>
          <p:cNvPr id="1380" name="成组"/>
          <p:cNvGrpSpPr/>
          <p:nvPr/>
        </p:nvGrpSpPr>
        <p:grpSpPr>
          <a:xfrm>
            <a:off x="395066" y="2204864"/>
            <a:ext cx="8569422" cy="4335388"/>
            <a:chOff x="0" y="0"/>
            <a:chExt cx="8569421" cy="4335387"/>
          </a:xfrm>
        </p:grpSpPr>
        <p:pic>
          <p:nvPicPr>
            <p:cNvPr id="1374" name="image235.jpeg" descr="image235.jpeg"/>
            <p:cNvPicPr>
              <a:picLocks noChangeAspect="1"/>
            </p:cNvPicPr>
            <p:nvPr/>
          </p:nvPicPr>
          <p:blipFill>
            <a:blip r:embed="rId2"/>
            <a:stretch>
              <a:fillRect/>
            </a:stretch>
          </p:blipFill>
          <p:spPr>
            <a:xfrm>
              <a:off x="1058425" y="0"/>
              <a:ext cx="3281545" cy="2312054"/>
            </a:xfrm>
            <a:prstGeom prst="rect">
              <a:avLst/>
            </a:prstGeom>
            <a:ln w="12700" cap="flat">
              <a:noFill/>
              <a:miter lim="400000"/>
              <a:headEnd/>
              <a:tailEnd/>
            </a:ln>
            <a:effectLst/>
          </p:spPr>
        </p:pic>
        <p:pic>
          <p:nvPicPr>
            <p:cNvPr id="1375" name="image236.jpeg" descr="image236.jpeg"/>
            <p:cNvPicPr>
              <a:picLocks noChangeAspect="1"/>
            </p:cNvPicPr>
            <p:nvPr/>
          </p:nvPicPr>
          <p:blipFill>
            <a:blip r:embed="rId3"/>
            <a:stretch>
              <a:fillRect/>
            </a:stretch>
          </p:blipFill>
          <p:spPr>
            <a:xfrm>
              <a:off x="4449071" y="1414"/>
              <a:ext cx="3305632" cy="2313468"/>
            </a:xfrm>
            <a:prstGeom prst="rect">
              <a:avLst/>
            </a:prstGeom>
            <a:ln w="12700" cap="flat">
              <a:noFill/>
              <a:miter lim="400000"/>
              <a:headEnd/>
              <a:tailEnd/>
            </a:ln>
            <a:effectLst/>
          </p:spPr>
        </p:pic>
        <p:pic>
          <p:nvPicPr>
            <p:cNvPr id="1376" name="image237.jpeg" descr="image237.jpeg"/>
            <p:cNvPicPr>
              <a:picLocks noChangeAspect="1"/>
            </p:cNvPicPr>
            <p:nvPr/>
          </p:nvPicPr>
          <p:blipFill>
            <a:blip r:embed="rId4"/>
            <a:stretch>
              <a:fillRect/>
            </a:stretch>
          </p:blipFill>
          <p:spPr>
            <a:xfrm>
              <a:off x="1058425" y="2320537"/>
              <a:ext cx="3268793" cy="1428242"/>
            </a:xfrm>
            <a:prstGeom prst="rect">
              <a:avLst/>
            </a:prstGeom>
            <a:ln w="12700" cap="flat">
              <a:noFill/>
              <a:miter lim="400000"/>
              <a:headEnd/>
              <a:tailEnd/>
            </a:ln>
            <a:effectLst/>
          </p:spPr>
        </p:pic>
        <p:pic>
          <p:nvPicPr>
            <p:cNvPr id="1377" name="image238.jpeg" descr="image238.jpeg"/>
            <p:cNvPicPr>
              <a:picLocks noChangeAspect="1"/>
            </p:cNvPicPr>
            <p:nvPr/>
          </p:nvPicPr>
          <p:blipFill>
            <a:blip r:embed="rId5"/>
            <a:stretch>
              <a:fillRect/>
            </a:stretch>
          </p:blipFill>
          <p:spPr>
            <a:xfrm>
              <a:off x="4449071" y="2299326"/>
              <a:ext cx="3305632" cy="1443797"/>
            </a:xfrm>
            <a:prstGeom prst="rect">
              <a:avLst/>
            </a:prstGeom>
            <a:ln w="12700" cap="flat">
              <a:noFill/>
              <a:miter lim="400000"/>
              <a:headEnd/>
              <a:tailEnd/>
            </a:ln>
            <a:effectLst/>
          </p:spPr>
        </p:pic>
        <p:sp>
          <p:nvSpPr>
            <p:cNvPr id="1378" name="矩形"/>
            <p:cNvSpPr/>
            <p:nvPr/>
          </p:nvSpPr>
          <p:spPr>
            <a:xfrm>
              <a:off x="-1" y="3945096"/>
              <a:ext cx="8569422" cy="390292"/>
            </a:xfrm>
            <a:prstGeom prst="rect">
              <a:avLst/>
            </a:prstGeom>
            <a:solidFill>
              <a:srgbClr val="02FDFF"/>
            </a:solidFill>
            <a:ln w="9525" cap="flat">
              <a:solidFill>
                <a:srgbClr val="FF3300"/>
              </a:solidFill>
              <a:prstDash val="solid"/>
              <a:miter lim="400000"/>
            </a:ln>
            <a:effectLst/>
          </p:spPr>
          <p:txBody>
            <a:bodyPr wrap="square" lIns="45719" tIns="45719" rIns="45719" bIns="45719" numCol="1" anchor="ctr">
              <a:noAutofit/>
            </a:bodyPr>
            <a:lstStyle/>
            <a:p>
              <a:pPr algn="ctr">
                <a:defRPr b="1">
                  <a:latin typeface="+mj-lt"/>
                  <a:ea typeface="+mj-ea"/>
                  <a:cs typeface="+mj-cs"/>
                  <a:sym typeface="Helvetica"/>
                </a:defRPr>
              </a:pPr>
              <a:endParaRPr/>
            </a:p>
          </p:txBody>
        </p:sp>
        <p:sp>
          <p:nvSpPr>
            <p:cNvPr id="1379" name="(a) Original image and its histogram  (b) Contrast stretched image and its histogram"/>
            <p:cNvSpPr/>
            <p:nvPr/>
          </p:nvSpPr>
          <p:spPr>
            <a:xfrm>
              <a:off x="0" y="4155916"/>
              <a:ext cx="8569422"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p:spPr>
          <p:txBody>
            <a:bodyPr wrap="square" lIns="45719" tIns="45719" rIns="45719" bIns="45719" numCol="1" anchor="ctr">
              <a:spAutoFit/>
            </a:bodyPr>
            <a:lstStyle/>
            <a:p>
              <a:pPr algn="ctr">
                <a:defRPr sz="1600" b="1">
                  <a:latin typeface="+mj-lt"/>
                  <a:ea typeface="+mj-ea"/>
                  <a:cs typeface="+mj-cs"/>
                  <a:sym typeface="Helvetica"/>
                </a:defRPr>
              </a:pPr>
              <a:r>
                <a:t>(a) Original image and its histogram  (b) Contrast stretched image and its histogram</a:t>
              </a:r>
            </a:p>
          </p:txBody>
        </p:sp>
      </p:grpSp>
    </p:spTree>
    <p:extLst>
      <p:ext uri="{BB962C8B-B14F-4D97-AF65-F5344CB8AC3E}">
        <p14:creationId xmlns:p14="http://schemas.microsoft.com/office/powerpoint/2010/main" val="2065642712"/>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 name="Linear histogram transform"/>
          <p:cNvSpPr txBox="1">
            <a:spLocks noGrp="1"/>
          </p:cNvSpPr>
          <p:nvPr>
            <p:ph type="title"/>
          </p:nvPr>
        </p:nvSpPr>
        <p:spPr>
          <a:prstGeom prst="rect">
            <a:avLst/>
          </a:prstGeom>
        </p:spPr>
        <p:txBody>
          <a:bodyPr/>
          <a:lstStyle>
            <a:lvl1pPr>
              <a:defRPr sz="3600"/>
            </a:lvl1pPr>
          </a:lstStyle>
          <a:p>
            <a:r>
              <a:t>Linear histogram transform</a:t>
            </a:r>
          </a:p>
        </p:txBody>
      </p:sp>
      <p:sp>
        <p:nvSpPr>
          <p:cNvPr id="1383" name="Linear grayscale transform—Contrast stretching"/>
          <p:cNvSpPr txBox="1">
            <a:spLocks noGrp="1"/>
          </p:cNvSpPr>
          <p:nvPr>
            <p:ph type="body" sz="quarter" idx="1"/>
          </p:nvPr>
        </p:nvSpPr>
        <p:spPr>
          <a:xfrm>
            <a:off x="457199" y="1600200"/>
            <a:ext cx="8348665" cy="592139"/>
          </a:xfrm>
          <a:prstGeom prst="rect">
            <a:avLst/>
          </a:prstGeom>
        </p:spPr>
        <p:txBody>
          <a:bodyPr/>
          <a:lstStyle>
            <a:lvl1pPr marL="300990" indent="-189230" defTabSz="859790">
              <a:lnSpc>
                <a:spcPct val="90000"/>
              </a:lnSpc>
              <a:buSzTx/>
              <a:buFont typeface="Wingdings 2" panose="05020102010507070707"/>
              <a:buNone/>
              <a:defRPr sz="3010">
                <a:solidFill>
                  <a:srgbClr val="3366CC"/>
                </a:solidFill>
              </a:defRPr>
            </a:lvl1pPr>
          </a:lstStyle>
          <a:p>
            <a:r>
              <a:t>Linear grayscale transform—Contrast stretching</a:t>
            </a:r>
          </a:p>
        </p:txBody>
      </p:sp>
      <p:grpSp>
        <p:nvGrpSpPr>
          <p:cNvPr id="1396" name="成组"/>
          <p:cNvGrpSpPr/>
          <p:nvPr/>
        </p:nvGrpSpPr>
        <p:grpSpPr>
          <a:xfrm>
            <a:off x="0" y="2125663"/>
            <a:ext cx="9144000" cy="4491037"/>
            <a:chOff x="0" y="0"/>
            <a:chExt cx="9144000" cy="4491036"/>
          </a:xfrm>
        </p:grpSpPr>
        <p:grpSp>
          <p:nvGrpSpPr>
            <p:cNvPr id="1392" name="成组"/>
            <p:cNvGrpSpPr/>
            <p:nvPr/>
          </p:nvGrpSpPr>
          <p:grpSpPr>
            <a:xfrm>
              <a:off x="1069975" y="0"/>
              <a:ext cx="7223125" cy="3893352"/>
              <a:chOff x="0" y="0"/>
              <a:chExt cx="7223125" cy="3893351"/>
            </a:xfrm>
          </p:grpSpPr>
          <p:pic>
            <p:nvPicPr>
              <p:cNvPr id="1384" name="image248.png" descr="image248.png"/>
              <p:cNvPicPr>
                <a:picLocks noChangeAspect="1"/>
              </p:cNvPicPr>
              <p:nvPr/>
            </p:nvPicPr>
            <p:blipFill>
              <a:blip r:embed="rId2"/>
              <a:stretch>
                <a:fillRect/>
              </a:stretch>
            </p:blipFill>
            <p:spPr>
              <a:xfrm>
                <a:off x="0" y="0"/>
                <a:ext cx="1289050" cy="3669499"/>
              </a:xfrm>
              <a:prstGeom prst="rect">
                <a:avLst/>
              </a:prstGeom>
              <a:ln w="12700" cap="flat">
                <a:noFill/>
                <a:miter lim="400000"/>
                <a:headEnd/>
                <a:tailEnd/>
              </a:ln>
              <a:effectLst/>
            </p:spPr>
          </p:pic>
          <p:pic>
            <p:nvPicPr>
              <p:cNvPr id="1385" name="image249.png" descr="image249.png"/>
              <p:cNvPicPr>
                <a:picLocks noChangeAspect="1"/>
              </p:cNvPicPr>
              <p:nvPr/>
            </p:nvPicPr>
            <p:blipFill>
              <a:blip r:embed="rId3"/>
              <a:stretch>
                <a:fillRect/>
              </a:stretch>
            </p:blipFill>
            <p:spPr>
              <a:xfrm>
                <a:off x="3454400" y="0"/>
                <a:ext cx="3736975" cy="1518968"/>
              </a:xfrm>
              <a:prstGeom prst="rect">
                <a:avLst/>
              </a:prstGeom>
              <a:ln w="12700" cap="flat">
                <a:noFill/>
                <a:miter lim="400000"/>
                <a:headEnd/>
                <a:tailEnd/>
              </a:ln>
              <a:effectLst/>
            </p:spPr>
          </p:pic>
          <p:pic>
            <p:nvPicPr>
              <p:cNvPr id="1386" name="image250.png" descr="image250.png"/>
              <p:cNvPicPr>
                <a:picLocks noChangeAspect="1"/>
              </p:cNvPicPr>
              <p:nvPr/>
            </p:nvPicPr>
            <p:blipFill>
              <a:blip r:embed="rId4"/>
              <a:stretch>
                <a:fillRect/>
              </a:stretch>
            </p:blipFill>
            <p:spPr>
              <a:xfrm>
                <a:off x="1714500" y="0"/>
                <a:ext cx="1290638" cy="3669499"/>
              </a:xfrm>
              <a:prstGeom prst="rect">
                <a:avLst/>
              </a:prstGeom>
              <a:ln w="12700" cap="flat">
                <a:noFill/>
                <a:miter lim="400000"/>
                <a:headEnd/>
                <a:tailEnd/>
              </a:ln>
              <a:effectLst/>
            </p:spPr>
          </p:pic>
          <p:pic>
            <p:nvPicPr>
              <p:cNvPr id="1387" name="image251.png" descr="image251.png"/>
              <p:cNvPicPr>
                <a:picLocks noChangeAspect="1"/>
              </p:cNvPicPr>
              <p:nvPr/>
            </p:nvPicPr>
            <p:blipFill>
              <a:blip r:embed="rId5"/>
              <a:stretch>
                <a:fillRect/>
              </a:stretch>
            </p:blipFill>
            <p:spPr>
              <a:xfrm>
                <a:off x="3486150" y="2032112"/>
                <a:ext cx="3736975" cy="1504349"/>
              </a:xfrm>
              <a:prstGeom prst="rect">
                <a:avLst/>
              </a:prstGeom>
              <a:ln w="12700" cap="flat">
                <a:noFill/>
                <a:miter lim="400000"/>
                <a:headEnd/>
                <a:tailEnd/>
              </a:ln>
              <a:effectLst/>
            </p:spPr>
          </p:pic>
          <p:sp>
            <p:nvSpPr>
              <p:cNvPr id="1388" name="(a)"/>
              <p:cNvSpPr/>
              <p:nvPr/>
            </p:nvSpPr>
            <p:spPr>
              <a:xfrm>
                <a:off x="101599" y="3893351"/>
                <a:ext cx="1036639"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p:spPr>
            <p:txBody>
              <a:bodyPr wrap="square" lIns="45719" tIns="45719" rIns="45719" bIns="45719" numCol="1" anchor="ctr">
                <a:spAutoFit/>
              </a:bodyPr>
              <a:lstStyle>
                <a:lvl1pPr algn="ctr">
                  <a:defRPr sz="2400">
                    <a:latin typeface="Times New Roman" panose="02020603050405020304"/>
                    <a:ea typeface="Times New Roman" panose="02020603050405020304"/>
                    <a:cs typeface="Times New Roman" panose="02020603050405020304"/>
                    <a:sym typeface="Times New Roman" panose="02020603050405020304"/>
                  </a:defRPr>
                </a:lvl1pPr>
              </a:lstStyle>
              <a:p>
                <a:r>
                  <a:t>(a)</a:t>
                </a:r>
              </a:p>
            </p:txBody>
          </p:sp>
          <p:sp>
            <p:nvSpPr>
              <p:cNvPr id="1389" name="(b)"/>
              <p:cNvSpPr/>
              <p:nvPr/>
            </p:nvSpPr>
            <p:spPr>
              <a:xfrm>
                <a:off x="1838325" y="3893351"/>
                <a:ext cx="1038225"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p:spPr>
            <p:txBody>
              <a:bodyPr wrap="square" lIns="45719" tIns="45719" rIns="45719" bIns="45719" numCol="1" anchor="ctr">
                <a:spAutoFit/>
              </a:bodyPr>
              <a:lstStyle>
                <a:lvl1pPr algn="ctr">
                  <a:defRPr sz="2400">
                    <a:latin typeface="Times New Roman" panose="02020603050405020304"/>
                    <a:ea typeface="Times New Roman" panose="02020603050405020304"/>
                    <a:cs typeface="Times New Roman" panose="02020603050405020304"/>
                    <a:sym typeface="Times New Roman" panose="02020603050405020304"/>
                  </a:defRPr>
                </a:lvl1pPr>
              </a:lstStyle>
              <a:p>
                <a:r>
                  <a:t>(b)</a:t>
                </a:r>
              </a:p>
            </p:txBody>
          </p:sp>
          <p:sp>
            <p:nvSpPr>
              <p:cNvPr id="1390" name="(d)"/>
              <p:cNvSpPr/>
              <p:nvPr/>
            </p:nvSpPr>
            <p:spPr>
              <a:xfrm>
                <a:off x="4727575" y="3893351"/>
                <a:ext cx="1038225"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p:spPr>
            <p:txBody>
              <a:bodyPr wrap="square" lIns="45719" tIns="45719" rIns="45719" bIns="45719" numCol="1" anchor="ctr">
                <a:spAutoFit/>
              </a:bodyPr>
              <a:lstStyle>
                <a:lvl1pPr algn="ctr">
                  <a:defRPr sz="2400">
                    <a:latin typeface="Times New Roman" panose="02020603050405020304"/>
                    <a:ea typeface="Times New Roman" panose="02020603050405020304"/>
                    <a:cs typeface="Times New Roman" panose="02020603050405020304"/>
                    <a:sym typeface="Times New Roman" panose="02020603050405020304"/>
                  </a:defRPr>
                </a:lvl1pPr>
              </a:lstStyle>
              <a:p>
                <a:r>
                  <a:t>(d)</a:t>
                </a:r>
              </a:p>
            </p:txBody>
          </p:sp>
          <p:sp>
            <p:nvSpPr>
              <p:cNvPr id="1391" name="(c)"/>
              <p:cNvSpPr/>
              <p:nvPr/>
            </p:nvSpPr>
            <p:spPr>
              <a:xfrm>
                <a:off x="4727575" y="1742821"/>
                <a:ext cx="1038225"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p:spPr>
            <p:txBody>
              <a:bodyPr wrap="square" lIns="45719" tIns="45719" rIns="45719" bIns="45719" numCol="1" anchor="ctr">
                <a:spAutoFit/>
              </a:bodyPr>
              <a:lstStyle>
                <a:lvl1pPr algn="ctr">
                  <a:defRPr sz="2400">
                    <a:latin typeface="Times New Roman" panose="02020603050405020304"/>
                    <a:ea typeface="Times New Roman" panose="02020603050405020304"/>
                    <a:cs typeface="Times New Roman" panose="02020603050405020304"/>
                    <a:sym typeface="Times New Roman" panose="02020603050405020304"/>
                  </a:defRPr>
                </a:lvl1pPr>
              </a:lstStyle>
              <a:p>
                <a:r>
                  <a:t>(c)</a:t>
                </a:r>
              </a:p>
            </p:txBody>
          </p:sp>
        </p:grpSp>
        <p:grpSp>
          <p:nvGrpSpPr>
            <p:cNvPr id="1395" name="成组"/>
            <p:cNvGrpSpPr/>
            <p:nvPr/>
          </p:nvGrpSpPr>
          <p:grpSpPr>
            <a:xfrm>
              <a:off x="0" y="4151312"/>
              <a:ext cx="9144000" cy="339725"/>
              <a:chOff x="0" y="0"/>
              <a:chExt cx="9144000" cy="339724"/>
            </a:xfrm>
          </p:grpSpPr>
          <p:sp>
            <p:nvSpPr>
              <p:cNvPr id="1393" name="矩形"/>
              <p:cNvSpPr/>
              <p:nvPr/>
            </p:nvSpPr>
            <p:spPr>
              <a:xfrm>
                <a:off x="0" y="0"/>
                <a:ext cx="9144000" cy="339725"/>
              </a:xfrm>
              <a:prstGeom prst="rect">
                <a:avLst/>
              </a:prstGeom>
              <a:solidFill>
                <a:srgbClr val="02FDFF"/>
              </a:solidFill>
              <a:ln w="9525" cap="flat">
                <a:solidFill>
                  <a:srgbClr val="FF3300"/>
                </a:solidFill>
                <a:prstDash val="solid"/>
                <a:miter lim="400000"/>
              </a:ln>
              <a:effectLst/>
            </p:spPr>
            <p:txBody>
              <a:bodyPr wrap="square" lIns="45719" tIns="45719" rIns="45719" bIns="45719" numCol="1" anchor="ctr">
                <a:noAutofit/>
              </a:bodyPr>
              <a:lstStyle/>
              <a:p>
                <a:pPr algn="ctr">
                  <a:defRPr>
                    <a:latin typeface="Times New Roman" panose="02020603050405020304"/>
                    <a:ea typeface="Times New Roman" panose="02020603050405020304"/>
                    <a:cs typeface="Times New Roman" panose="02020603050405020304"/>
                    <a:sym typeface="Times New Roman" panose="02020603050405020304"/>
                  </a:defRPr>
                </a:pPr>
                <a:endParaRPr/>
              </a:p>
            </p:txBody>
          </p:sp>
          <p:sp>
            <p:nvSpPr>
              <p:cNvPr id="1394" name="(a)Original image，(b) Contrast stretched image, (c) and (d) are the corresponding histogram"/>
              <p:cNvSpPr/>
              <p:nvPr/>
            </p:nvSpPr>
            <p:spPr>
              <a:xfrm>
                <a:off x="0" y="204470"/>
                <a:ext cx="9144000"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p:spPr>
            <p:txBody>
              <a:bodyPr wrap="square" lIns="45719" tIns="45719" rIns="45719" bIns="45719" numCol="1" anchor="ctr">
                <a:spAutoFit/>
              </a:bodyPr>
              <a:lstStyle/>
              <a:p>
                <a:pPr algn="ctr">
                  <a:defRPr>
                    <a:latin typeface="Times New Roman" panose="02020603050405020304"/>
                    <a:ea typeface="Times New Roman" panose="02020603050405020304"/>
                    <a:cs typeface="Times New Roman" panose="02020603050405020304"/>
                    <a:sym typeface="Times New Roman" panose="02020603050405020304"/>
                  </a:defRPr>
                </a:pPr>
                <a:r>
                  <a:t>(a)Original image</a:t>
                </a:r>
                <a:r>
                  <a:rPr>
                    <a:latin typeface="+mj-lt"/>
                    <a:ea typeface="+mj-ea"/>
                    <a:cs typeface="+mj-cs"/>
                    <a:sym typeface="Helvetica"/>
                  </a:rPr>
                  <a:t>，</a:t>
                </a:r>
                <a:r>
                  <a:t>(b) Contrast stretched image, (c) and (d) are the corresponding histogram</a:t>
                </a:r>
              </a:p>
            </p:txBody>
          </p:sp>
        </p:grpSp>
      </p:grpSp>
    </p:spTree>
    <p:extLst>
      <p:ext uri="{BB962C8B-B14F-4D97-AF65-F5344CB8AC3E}">
        <p14:creationId xmlns:p14="http://schemas.microsoft.com/office/powerpoint/2010/main" val="61978821"/>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8" name="Linear histogram transform"/>
          <p:cNvSpPr txBox="1">
            <a:spLocks noGrp="1"/>
          </p:cNvSpPr>
          <p:nvPr>
            <p:ph type="title"/>
          </p:nvPr>
        </p:nvSpPr>
        <p:spPr>
          <a:prstGeom prst="rect">
            <a:avLst/>
          </a:prstGeom>
        </p:spPr>
        <p:txBody>
          <a:bodyPr/>
          <a:lstStyle>
            <a:lvl1pPr>
              <a:defRPr sz="3600"/>
            </a:lvl1pPr>
          </a:lstStyle>
          <a:p>
            <a:r>
              <a:t>Linear histogram transform</a:t>
            </a:r>
          </a:p>
        </p:txBody>
      </p:sp>
      <p:sp>
        <p:nvSpPr>
          <p:cNvPr id="1399" name="Piecewise linear grayscale transform"/>
          <p:cNvSpPr txBox="1">
            <a:spLocks noGrp="1"/>
          </p:cNvSpPr>
          <p:nvPr>
            <p:ph type="body" sz="quarter" idx="1"/>
          </p:nvPr>
        </p:nvSpPr>
        <p:spPr>
          <a:xfrm>
            <a:off x="457199" y="1600200"/>
            <a:ext cx="8348665" cy="592139"/>
          </a:xfrm>
          <a:prstGeom prst="rect">
            <a:avLst/>
          </a:prstGeom>
        </p:spPr>
        <p:txBody>
          <a:bodyPr/>
          <a:lstStyle>
            <a:lvl1pPr marL="320040" indent="-201295">
              <a:lnSpc>
                <a:spcPct val="90000"/>
              </a:lnSpc>
              <a:buSzTx/>
              <a:buFont typeface="Wingdings 2" panose="05020102010507070707"/>
              <a:buNone/>
              <a:defRPr sz="2900">
                <a:solidFill>
                  <a:srgbClr val="3366CC"/>
                </a:solidFill>
              </a:defRPr>
            </a:lvl1pPr>
          </a:lstStyle>
          <a:p>
            <a:r>
              <a:t>Piecewise linear grayscale transform</a:t>
            </a:r>
          </a:p>
        </p:txBody>
      </p:sp>
      <p:sp>
        <p:nvSpPr>
          <p:cNvPr id="1400" name="Linear grayscale transform by using a piecewise function, which strengthen the region of interest, weaken the region of no-interest."/>
          <p:cNvSpPr txBox="1"/>
          <p:nvPr/>
        </p:nvSpPr>
        <p:spPr>
          <a:xfrm>
            <a:off x="971550" y="2562225"/>
            <a:ext cx="6978551" cy="1205866"/>
          </a:xfrm>
          <a:prstGeom prst="rect">
            <a:avLst/>
          </a:prstGeom>
          <a:solidFill>
            <a:srgbClr val="02FDFF"/>
          </a:solidFill>
          <a:ln>
            <a:solidFill>
              <a:srgbClr val="FF3300"/>
            </a:solidFill>
            <a:miter lim="400000"/>
          </a:ln>
        </p:spPr>
        <p:txBody>
          <a:bodyPr lIns="45719" rIns="45719" anchor="ctr">
            <a:spAutoFit/>
          </a:bodyPr>
          <a:lstStyle>
            <a:lvl1pPr>
              <a:defRPr sz="2400">
                <a:solidFill>
                  <a:srgbClr val="0432FF"/>
                </a:solidFill>
              </a:defRPr>
            </a:lvl1pPr>
          </a:lstStyle>
          <a:p>
            <a:r>
              <a:t>       Linear grayscale transform by using a piecewise function, which strengthen the region of interest, weaken the region of no-interest.</a:t>
            </a:r>
          </a:p>
        </p:txBody>
      </p:sp>
    </p:spTree>
    <p:extLst>
      <p:ext uri="{BB962C8B-B14F-4D97-AF65-F5344CB8AC3E}">
        <p14:creationId xmlns:p14="http://schemas.microsoft.com/office/powerpoint/2010/main" val="711998719"/>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4" name="Linear histogram transform"/>
          <p:cNvSpPr txBox="1">
            <a:spLocks noGrp="1"/>
          </p:cNvSpPr>
          <p:nvPr>
            <p:ph type="title"/>
          </p:nvPr>
        </p:nvSpPr>
        <p:spPr>
          <a:prstGeom prst="rect">
            <a:avLst/>
          </a:prstGeom>
        </p:spPr>
        <p:txBody>
          <a:bodyPr/>
          <a:lstStyle>
            <a:lvl1pPr>
              <a:defRPr sz="3600"/>
            </a:lvl1pPr>
          </a:lstStyle>
          <a:p>
            <a:r>
              <a:t>Linear histogram transform</a:t>
            </a:r>
          </a:p>
        </p:txBody>
      </p:sp>
      <p:sp>
        <p:nvSpPr>
          <p:cNvPr id="1405" name="Piecewise linear grayscale transform"/>
          <p:cNvSpPr txBox="1">
            <a:spLocks noGrp="1"/>
          </p:cNvSpPr>
          <p:nvPr>
            <p:ph type="body" sz="quarter" idx="1"/>
          </p:nvPr>
        </p:nvSpPr>
        <p:spPr>
          <a:xfrm>
            <a:off x="457199" y="1600200"/>
            <a:ext cx="8348665" cy="592139"/>
          </a:xfrm>
          <a:prstGeom prst="rect">
            <a:avLst/>
          </a:prstGeom>
        </p:spPr>
        <p:txBody>
          <a:bodyPr/>
          <a:lstStyle>
            <a:lvl1pPr marL="320040" indent="-201295">
              <a:lnSpc>
                <a:spcPct val="90000"/>
              </a:lnSpc>
              <a:buSzTx/>
              <a:buFont typeface="Wingdings 2" panose="05020102010507070707"/>
              <a:buNone/>
              <a:defRPr>
                <a:solidFill>
                  <a:srgbClr val="3366CC"/>
                </a:solidFill>
              </a:defRPr>
            </a:lvl1pPr>
          </a:lstStyle>
          <a:p>
            <a:r>
              <a:t>Piecewise linear grayscale transform</a:t>
            </a:r>
          </a:p>
        </p:txBody>
      </p:sp>
      <p:grpSp>
        <p:nvGrpSpPr>
          <p:cNvPr id="1435" name="成组"/>
          <p:cNvGrpSpPr/>
          <p:nvPr/>
        </p:nvGrpSpPr>
        <p:grpSpPr>
          <a:xfrm>
            <a:off x="3440434" y="2004715"/>
            <a:ext cx="5380038" cy="4551934"/>
            <a:chOff x="0" y="0"/>
            <a:chExt cx="5380036" cy="4551933"/>
          </a:xfrm>
        </p:grpSpPr>
        <p:sp>
          <p:nvSpPr>
            <p:cNvPr id="1406" name="矩形"/>
            <p:cNvSpPr/>
            <p:nvPr/>
          </p:nvSpPr>
          <p:spPr>
            <a:xfrm>
              <a:off x="587492" y="429505"/>
              <a:ext cx="3807318" cy="3733627"/>
            </a:xfrm>
            <a:prstGeom prst="rect">
              <a:avLst/>
            </a:prstGeom>
            <a:noFill/>
            <a:ln w="9525" cap="flat">
              <a:solidFill>
                <a:srgbClr val="000000"/>
              </a:solidFill>
              <a:prstDash val="solid"/>
              <a:miter lim="400000"/>
            </a:ln>
            <a:effectLst/>
          </p:spPr>
          <p:txBody>
            <a:bodyPr wrap="square" lIns="45719" tIns="45719" rIns="45719" bIns="45719" numCol="1" anchor="ctr">
              <a:noAutofit/>
            </a:bodyPr>
            <a:lstStyle/>
            <a:p>
              <a:endParaRPr/>
            </a:p>
          </p:txBody>
        </p:sp>
        <p:sp>
          <p:nvSpPr>
            <p:cNvPr id="1407" name="线条"/>
            <p:cNvSpPr/>
            <p:nvPr/>
          </p:nvSpPr>
          <p:spPr>
            <a:xfrm>
              <a:off x="576866" y="2285580"/>
              <a:ext cx="116892" cy="9205"/>
            </a:xfrm>
            <a:prstGeom prst="line">
              <a:avLst/>
            </a:prstGeom>
            <a:noFill/>
            <a:ln w="9525" cap="flat">
              <a:solidFill>
                <a:srgbClr val="000000"/>
              </a:solidFill>
              <a:prstDash val="solid"/>
              <a:round/>
            </a:ln>
            <a:effectLst/>
          </p:spPr>
          <p:txBody>
            <a:bodyPr wrap="square" lIns="0" tIns="0" rIns="0" bIns="0" numCol="1" anchor="t">
              <a:noAutofit/>
            </a:bodyPr>
            <a:lstStyle/>
            <a:p>
              <a:pPr defTabSz="457200">
                <a:defRPr sz="1200">
                  <a:latin typeface="+mj-lt"/>
                  <a:ea typeface="+mj-ea"/>
                  <a:cs typeface="+mj-cs"/>
                  <a:sym typeface="Helvetica"/>
                </a:defRPr>
              </a:pPr>
              <a:endParaRPr/>
            </a:p>
          </p:txBody>
        </p:sp>
        <p:sp>
          <p:nvSpPr>
            <p:cNvPr id="1408" name="线条"/>
            <p:cNvSpPr/>
            <p:nvPr/>
          </p:nvSpPr>
          <p:spPr>
            <a:xfrm>
              <a:off x="576866" y="3219754"/>
              <a:ext cx="116892" cy="1"/>
            </a:xfrm>
            <a:prstGeom prst="line">
              <a:avLst/>
            </a:prstGeom>
            <a:noFill/>
            <a:ln w="9525" cap="flat">
              <a:solidFill>
                <a:srgbClr val="000000"/>
              </a:solidFill>
              <a:prstDash val="solid"/>
              <a:round/>
            </a:ln>
            <a:effectLst/>
          </p:spPr>
          <p:txBody>
            <a:bodyPr wrap="square" lIns="0" tIns="0" rIns="0" bIns="0" numCol="1" anchor="t">
              <a:noAutofit/>
            </a:bodyPr>
            <a:lstStyle/>
            <a:p>
              <a:pPr defTabSz="457200">
                <a:defRPr sz="1200">
                  <a:latin typeface="+mj-lt"/>
                  <a:ea typeface="+mj-ea"/>
                  <a:cs typeface="+mj-cs"/>
                  <a:sym typeface="Helvetica"/>
                </a:defRPr>
              </a:pPr>
              <a:endParaRPr/>
            </a:p>
          </p:txBody>
        </p:sp>
        <p:sp>
          <p:nvSpPr>
            <p:cNvPr id="1409" name="线条"/>
            <p:cNvSpPr/>
            <p:nvPr/>
          </p:nvSpPr>
          <p:spPr>
            <a:xfrm>
              <a:off x="576866" y="1351407"/>
              <a:ext cx="116892" cy="10738"/>
            </a:xfrm>
            <a:prstGeom prst="line">
              <a:avLst/>
            </a:prstGeom>
            <a:noFill/>
            <a:ln w="9525" cap="flat">
              <a:solidFill>
                <a:srgbClr val="000000"/>
              </a:solidFill>
              <a:prstDash val="solid"/>
              <a:round/>
            </a:ln>
            <a:effectLst/>
          </p:spPr>
          <p:txBody>
            <a:bodyPr wrap="square" lIns="0" tIns="0" rIns="0" bIns="0" numCol="1" anchor="t">
              <a:noAutofit/>
            </a:bodyPr>
            <a:lstStyle/>
            <a:p>
              <a:pPr defTabSz="457200">
                <a:defRPr sz="1200">
                  <a:latin typeface="+mj-lt"/>
                  <a:ea typeface="+mj-ea"/>
                  <a:cs typeface="+mj-cs"/>
                  <a:sym typeface="Helvetica"/>
                </a:defRPr>
              </a:pPr>
              <a:endParaRPr/>
            </a:p>
          </p:txBody>
        </p:sp>
        <p:sp>
          <p:nvSpPr>
            <p:cNvPr id="1410" name="线条"/>
            <p:cNvSpPr/>
            <p:nvPr/>
          </p:nvSpPr>
          <p:spPr>
            <a:xfrm>
              <a:off x="4256665" y="1351407"/>
              <a:ext cx="116892" cy="10738"/>
            </a:xfrm>
            <a:prstGeom prst="line">
              <a:avLst/>
            </a:prstGeom>
            <a:noFill/>
            <a:ln w="9525" cap="flat">
              <a:solidFill>
                <a:srgbClr val="000000"/>
              </a:solidFill>
              <a:prstDash val="solid"/>
              <a:round/>
            </a:ln>
            <a:effectLst/>
          </p:spPr>
          <p:txBody>
            <a:bodyPr wrap="square" lIns="0" tIns="0" rIns="0" bIns="0" numCol="1" anchor="t">
              <a:noAutofit/>
            </a:bodyPr>
            <a:lstStyle/>
            <a:p>
              <a:pPr defTabSz="457200">
                <a:defRPr sz="1200">
                  <a:latin typeface="+mj-lt"/>
                  <a:ea typeface="+mj-ea"/>
                  <a:cs typeface="+mj-cs"/>
                  <a:sym typeface="Helvetica"/>
                </a:defRPr>
              </a:pPr>
              <a:endParaRPr/>
            </a:p>
          </p:txBody>
        </p:sp>
        <p:sp>
          <p:nvSpPr>
            <p:cNvPr id="1411" name="线条"/>
            <p:cNvSpPr/>
            <p:nvPr/>
          </p:nvSpPr>
          <p:spPr>
            <a:xfrm>
              <a:off x="4267292" y="2285580"/>
              <a:ext cx="116892" cy="9205"/>
            </a:xfrm>
            <a:prstGeom prst="line">
              <a:avLst/>
            </a:prstGeom>
            <a:noFill/>
            <a:ln w="9525" cap="flat">
              <a:solidFill>
                <a:srgbClr val="000000"/>
              </a:solidFill>
              <a:prstDash val="solid"/>
              <a:round/>
            </a:ln>
            <a:effectLst/>
          </p:spPr>
          <p:txBody>
            <a:bodyPr wrap="square" lIns="0" tIns="0" rIns="0" bIns="0" numCol="1" anchor="t">
              <a:noAutofit/>
            </a:bodyPr>
            <a:lstStyle/>
            <a:p>
              <a:pPr defTabSz="457200">
                <a:defRPr sz="1200">
                  <a:latin typeface="+mj-lt"/>
                  <a:ea typeface="+mj-ea"/>
                  <a:cs typeface="+mj-cs"/>
                  <a:sym typeface="Helvetica"/>
                </a:defRPr>
              </a:pPr>
              <a:endParaRPr/>
            </a:p>
          </p:txBody>
        </p:sp>
        <p:sp>
          <p:nvSpPr>
            <p:cNvPr id="1412" name="线条"/>
            <p:cNvSpPr/>
            <p:nvPr/>
          </p:nvSpPr>
          <p:spPr>
            <a:xfrm>
              <a:off x="4267292" y="3219754"/>
              <a:ext cx="116892" cy="9204"/>
            </a:xfrm>
            <a:prstGeom prst="line">
              <a:avLst/>
            </a:prstGeom>
            <a:noFill/>
            <a:ln w="9525" cap="flat">
              <a:solidFill>
                <a:srgbClr val="000000"/>
              </a:solidFill>
              <a:prstDash val="solid"/>
              <a:round/>
            </a:ln>
            <a:effectLst/>
          </p:spPr>
          <p:txBody>
            <a:bodyPr wrap="square" lIns="0" tIns="0" rIns="0" bIns="0" numCol="1" anchor="t">
              <a:noAutofit/>
            </a:bodyPr>
            <a:lstStyle/>
            <a:p>
              <a:pPr defTabSz="457200">
                <a:defRPr sz="1200">
                  <a:latin typeface="+mj-lt"/>
                  <a:ea typeface="+mj-ea"/>
                  <a:cs typeface="+mj-cs"/>
                  <a:sym typeface="Helvetica"/>
                </a:defRPr>
              </a:pPr>
              <a:endParaRPr/>
            </a:p>
          </p:txBody>
        </p:sp>
        <p:sp>
          <p:nvSpPr>
            <p:cNvPr id="1413" name="线条"/>
            <p:cNvSpPr/>
            <p:nvPr/>
          </p:nvSpPr>
          <p:spPr>
            <a:xfrm>
              <a:off x="2480525" y="418767"/>
              <a:ext cx="1" cy="72096"/>
            </a:xfrm>
            <a:prstGeom prst="line">
              <a:avLst/>
            </a:prstGeom>
            <a:noFill/>
            <a:ln w="9525" cap="flat">
              <a:solidFill>
                <a:srgbClr val="000000"/>
              </a:solidFill>
              <a:prstDash val="solid"/>
              <a:round/>
            </a:ln>
            <a:effectLst/>
          </p:spPr>
          <p:txBody>
            <a:bodyPr wrap="square" lIns="0" tIns="0" rIns="0" bIns="0" numCol="1" anchor="t">
              <a:noAutofit/>
            </a:bodyPr>
            <a:lstStyle/>
            <a:p>
              <a:pPr defTabSz="457200">
                <a:defRPr sz="1200">
                  <a:latin typeface="+mj-lt"/>
                  <a:ea typeface="+mj-ea"/>
                  <a:cs typeface="+mj-cs"/>
                  <a:sym typeface="Helvetica"/>
                </a:defRPr>
              </a:pPr>
              <a:endParaRPr/>
            </a:p>
          </p:txBody>
        </p:sp>
        <p:sp>
          <p:nvSpPr>
            <p:cNvPr id="1414" name="线条"/>
            <p:cNvSpPr/>
            <p:nvPr/>
          </p:nvSpPr>
          <p:spPr>
            <a:xfrm>
              <a:off x="3432354" y="450980"/>
              <a:ext cx="1" cy="70562"/>
            </a:xfrm>
            <a:prstGeom prst="line">
              <a:avLst/>
            </a:prstGeom>
            <a:noFill/>
            <a:ln w="9525" cap="flat">
              <a:solidFill>
                <a:srgbClr val="000000"/>
              </a:solidFill>
              <a:prstDash val="solid"/>
              <a:round/>
            </a:ln>
            <a:effectLst/>
          </p:spPr>
          <p:txBody>
            <a:bodyPr wrap="square" lIns="0" tIns="0" rIns="0" bIns="0" numCol="1" anchor="t">
              <a:noAutofit/>
            </a:bodyPr>
            <a:lstStyle/>
            <a:p>
              <a:pPr defTabSz="457200">
                <a:defRPr sz="1200">
                  <a:latin typeface="+mj-lt"/>
                  <a:ea typeface="+mj-ea"/>
                  <a:cs typeface="+mj-cs"/>
                  <a:sym typeface="Helvetica"/>
                </a:defRPr>
              </a:pPr>
              <a:endParaRPr/>
            </a:p>
          </p:txBody>
        </p:sp>
        <p:sp>
          <p:nvSpPr>
            <p:cNvPr id="1415" name="线条"/>
            <p:cNvSpPr/>
            <p:nvPr/>
          </p:nvSpPr>
          <p:spPr>
            <a:xfrm>
              <a:off x="3432354" y="4069561"/>
              <a:ext cx="1" cy="72096"/>
            </a:xfrm>
            <a:prstGeom prst="line">
              <a:avLst/>
            </a:prstGeom>
            <a:noFill/>
            <a:ln w="9525" cap="flat">
              <a:solidFill>
                <a:srgbClr val="000000"/>
              </a:solidFill>
              <a:prstDash val="solid"/>
              <a:round/>
            </a:ln>
            <a:effectLst/>
          </p:spPr>
          <p:txBody>
            <a:bodyPr wrap="square" lIns="0" tIns="0" rIns="0" bIns="0" numCol="1" anchor="t">
              <a:noAutofit/>
            </a:bodyPr>
            <a:lstStyle/>
            <a:p>
              <a:pPr defTabSz="457200">
                <a:defRPr sz="1200">
                  <a:latin typeface="+mj-lt"/>
                  <a:ea typeface="+mj-ea"/>
                  <a:cs typeface="+mj-cs"/>
                  <a:sym typeface="Helvetica"/>
                </a:defRPr>
              </a:pPr>
              <a:endParaRPr/>
            </a:p>
          </p:txBody>
        </p:sp>
        <p:sp>
          <p:nvSpPr>
            <p:cNvPr id="1416" name="线条"/>
            <p:cNvSpPr/>
            <p:nvPr/>
          </p:nvSpPr>
          <p:spPr>
            <a:xfrm>
              <a:off x="2469898" y="4069561"/>
              <a:ext cx="1" cy="72096"/>
            </a:xfrm>
            <a:prstGeom prst="line">
              <a:avLst/>
            </a:prstGeom>
            <a:noFill/>
            <a:ln w="9525" cap="flat">
              <a:solidFill>
                <a:srgbClr val="000000"/>
              </a:solidFill>
              <a:prstDash val="solid"/>
              <a:round/>
            </a:ln>
            <a:effectLst/>
          </p:spPr>
          <p:txBody>
            <a:bodyPr wrap="square" lIns="0" tIns="0" rIns="0" bIns="0" numCol="1" anchor="t">
              <a:noAutofit/>
            </a:bodyPr>
            <a:lstStyle/>
            <a:p>
              <a:pPr defTabSz="457200">
                <a:defRPr sz="1200">
                  <a:latin typeface="+mj-lt"/>
                  <a:ea typeface="+mj-ea"/>
                  <a:cs typeface="+mj-cs"/>
                  <a:sym typeface="Helvetica"/>
                </a:defRPr>
              </a:pPr>
              <a:endParaRPr/>
            </a:p>
          </p:txBody>
        </p:sp>
        <p:sp>
          <p:nvSpPr>
            <p:cNvPr id="1417" name="线条"/>
            <p:cNvSpPr/>
            <p:nvPr/>
          </p:nvSpPr>
          <p:spPr>
            <a:xfrm>
              <a:off x="1528695" y="4069561"/>
              <a:ext cx="1" cy="72096"/>
            </a:xfrm>
            <a:prstGeom prst="line">
              <a:avLst/>
            </a:prstGeom>
            <a:noFill/>
            <a:ln w="9525" cap="flat">
              <a:solidFill>
                <a:srgbClr val="000000"/>
              </a:solidFill>
              <a:prstDash val="solid"/>
              <a:round/>
            </a:ln>
            <a:effectLst/>
          </p:spPr>
          <p:txBody>
            <a:bodyPr wrap="square" lIns="0" tIns="0" rIns="0" bIns="0" numCol="1" anchor="t">
              <a:noAutofit/>
            </a:bodyPr>
            <a:lstStyle/>
            <a:p>
              <a:pPr defTabSz="457200">
                <a:defRPr sz="1200">
                  <a:latin typeface="+mj-lt"/>
                  <a:ea typeface="+mj-ea"/>
                  <a:cs typeface="+mj-cs"/>
                  <a:sym typeface="Helvetica"/>
                </a:defRPr>
              </a:pPr>
              <a:endParaRPr/>
            </a:p>
          </p:txBody>
        </p:sp>
        <p:sp>
          <p:nvSpPr>
            <p:cNvPr id="1418" name="线条"/>
            <p:cNvSpPr/>
            <p:nvPr/>
          </p:nvSpPr>
          <p:spPr>
            <a:xfrm>
              <a:off x="1528695" y="418767"/>
              <a:ext cx="1" cy="72096"/>
            </a:xfrm>
            <a:prstGeom prst="line">
              <a:avLst/>
            </a:prstGeom>
            <a:noFill/>
            <a:ln w="9525" cap="flat">
              <a:solidFill>
                <a:srgbClr val="000000"/>
              </a:solidFill>
              <a:prstDash val="solid"/>
              <a:round/>
            </a:ln>
            <a:effectLst/>
          </p:spPr>
          <p:txBody>
            <a:bodyPr wrap="square" lIns="0" tIns="0" rIns="0" bIns="0" numCol="1" anchor="t">
              <a:noAutofit/>
            </a:bodyPr>
            <a:lstStyle/>
            <a:p>
              <a:pPr defTabSz="457200">
                <a:defRPr sz="1200">
                  <a:latin typeface="+mj-lt"/>
                  <a:ea typeface="+mj-ea"/>
                  <a:cs typeface="+mj-cs"/>
                  <a:sym typeface="Helvetica"/>
                </a:defRPr>
              </a:pPr>
              <a:endParaRPr/>
            </a:p>
          </p:txBody>
        </p:sp>
        <p:sp>
          <p:nvSpPr>
            <p:cNvPr id="1419" name="Mg"/>
            <p:cNvSpPr txBox="1"/>
            <p:nvPr/>
          </p:nvSpPr>
          <p:spPr>
            <a:xfrm>
              <a:off x="0" y="246965"/>
              <a:ext cx="762071" cy="479305"/>
            </a:xfrm>
            <a:prstGeom prst="rect">
              <a:avLst/>
            </a:prstGeom>
            <a:noFill/>
            <a:ln w="12700" cap="flat">
              <a:noFill/>
              <a:miter lim="400000"/>
            </a:ln>
            <a:effectLst/>
          </p:spPr>
          <p:txBody>
            <a:bodyPr wrap="square" lIns="45719" tIns="45719" rIns="45719" bIns="45719" numCol="1" anchor="ctr">
              <a:spAutoFit/>
            </a:bodyPr>
            <a:lstStyle/>
            <a:p>
              <a:pPr algn="just">
                <a:defRPr sz="2400" i="1">
                  <a:solidFill>
                    <a:srgbClr val="292929"/>
                  </a:solidFill>
                  <a:latin typeface="Times New Roman" panose="02020603050405020304"/>
                  <a:ea typeface="Times New Roman" panose="02020603050405020304"/>
                  <a:cs typeface="Times New Roman" panose="02020603050405020304"/>
                  <a:sym typeface="Times New Roman" panose="02020603050405020304"/>
                </a:defRPr>
              </a:pPr>
              <a:r>
                <a:t>M</a:t>
              </a:r>
              <a:r>
                <a:rPr baseline="-25000"/>
                <a:t>g</a:t>
              </a:r>
            </a:p>
          </p:txBody>
        </p:sp>
        <p:sp>
          <p:nvSpPr>
            <p:cNvPr id="1420" name="0"/>
            <p:cNvSpPr txBox="1"/>
            <p:nvPr/>
          </p:nvSpPr>
          <p:spPr>
            <a:xfrm>
              <a:off x="211011" y="4041950"/>
              <a:ext cx="479710" cy="421393"/>
            </a:xfrm>
            <a:prstGeom prst="rect">
              <a:avLst/>
            </a:prstGeom>
            <a:noFill/>
            <a:ln w="12700" cap="flat">
              <a:noFill/>
              <a:miter lim="400000"/>
            </a:ln>
            <a:effectLst/>
          </p:spPr>
          <p:txBody>
            <a:bodyPr wrap="square" lIns="45719" tIns="45719" rIns="45719" bIns="45719" numCol="1" anchor="ctr">
              <a:spAutoFit/>
            </a:bodyPr>
            <a:lstStyle>
              <a:lvl1pPr algn="just">
                <a:defRPr sz="2400">
                  <a:solidFill>
                    <a:srgbClr val="292929"/>
                  </a:solidFill>
                  <a:latin typeface="Times New Roman" panose="02020603050405020304"/>
                  <a:ea typeface="Times New Roman" panose="02020603050405020304"/>
                  <a:cs typeface="Times New Roman" panose="02020603050405020304"/>
                  <a:sym typeface="Times New Roman" panose="02020603050405020304"/>
                </a:defRPr>
              </a:lvl1pPr>
            </a:lstStyle>
            <a:p>
              <a:r>
                <a:t>0</a:t>
              </a:r>
            </a:p>
          </p:txBody>
        </p:sp>
        <p:sp>
          <p:nvSpPr>
            <p:cNvPr id="1421" name="f(x,y)"/>
            <p:cNvSpPr txBox="1"/>
            <p:nvPr/>
          </p:nvSpPr>
          <p:spPr>
            <a:xfrm>
              <a:off x="4581532" y="3842537"/>
              <a:ext cx="798505" cy="421393"/>
            </a:xfrm>
            <a:prstGeom prst="rect">
              <a:avLst/>
            </a:prstGeom>
            <a:noFill/>
            <a:ln w="12700" cap="flat">
              <a:noFill/>
              <a:miter lim="400000"/>
            </a:ln>
            <a:effectLst/>
          </p:spPr>
          <p:txBody>
            <a:bodyPr wrap="square" lIns="45719" tIns="45719" rIns="45719" bIns="45719" numCol="1" anchor="ctr">
              <a:spAutoFit/>
            </a:bodyPr>
            <a:lstStyle/>
            <a:p>
              <a:pPr algn="just">
                <a:defRPr sz="2400" i="1">
                  <a:solidFill>
                    <a:srgbClr val="292929"/>
                  </a:solidFill>
                  <a:latin typeface="Times New Roman" panose="02020603050405020304"/>
                  <a:ea typeface="Times New Roman" panose="02020603050405020304"/>
                  <a:cs typeface="Times New Roman" panose="02020603050405020304"/>
                  <a:sym typeface="Times New Roman" panose="02020603050405020304"/>
                </a:defRPr>
              </a:pPr>
              <a:r>
                <a:t>f</a:t>
              </a:r>
              <a:r>
                <a:rPr i="0"/>
                <a:t>(</a:t>
              </a:r>
              <a:r>
                <a:t>x,y</a:t>
              </a:r>
              <a:r>
                <a:rPr i="0"/>
                <a:t>)</a:t>
              </a:r>
            </a:p>
          </p:txBody>
        </p:sp>
        <p:sp>
          <p:nvSpPr>
            <p:cNvPr id="1422" name="线条"/>
            <p:cNvSpPr/>
            <p:nvPr/>
          </p:nvSpPr>
          <p:spPr>
            <a:xfrm flipV="1">
              <a:off x="576866" y="3692210"/>
              <a:ext cx="1366263" cy="457117"/>
            </a:xfrm>
            <a:prstGeom prst="line">
              <a:avLst/>
            </a:prstGeom>
            <a:noFill/>
            <a:ln w="9525" cap="flat">
              <a:solidFill>
                <a:srgbClr val="000000"/>
              </a:solidFill>
              <a:prstDash val="solid"/>
              <a:round/>
            </a:ln>
            <a:effectLst/>
          </p:spPr>
          <p:txBody>
            <a:bodyPr wrap="square" lIns="0" tIns="0" rIns="0" bIns="0" numCol="1" anchor="t">
              <a:noAutofit/>
            </a:bodyPr>
            <a:lstStyle/>
            <a:p>
              <a:pPr defTabSz="457200">
                <a:defRPr sz="1200">
                  <a:latin typeface="+mj-lt"/>
                  <a:ea typeface="+mj-ea"/>
                  <a:cs typeface="+mj-cs"/>
                  <a:sym typeface="Helvetica"/>
                </a:defRPr>
              </a:pPr>
              <a:endParaRPr/>
            </a:p>
          </p:txBody>
        </p:sp>
        <p:sp>
          <p:nvSpPr>
            <p:cNvPr id="1423" name="线条"/>
            <p:cNvSpPr/>
            <p:nvPr/>
          </p:nvSpPr>
          <p:spPr>
            <a:xfrm flipV="1">
              <a:off x="1943128" y="891223"/>
              <a:ext cx="1141589" cy="2785648"/>
            </a:xfrm>
            <a:prstGeom prst="line">
              <a:avLst/>
            </a:prstGeom>
            <a:noFill/>
            <a:ln w="9525" cap="flat">
              <a:solidFill>
                <a:srgbClr val="000000"/>
              </a:solidFill>
              <a:prstDash val="solid"/>
              <a:round/>
            </a:ln>
            <a:effectLst/>
          </p:spPr>
          <p:txBody>
            <a:bodyPr wrap="square" lIns="0" tIns="0" rIns="0" bIns="0" numCol="1" anchor="t">
              <a:noAutofit/>
            </a:bodyPr>
            <a:lstStyle/>
            <a:p>
              <a:pPr defTabSz="457200">
                <a:defRPr sz="1200">
                  <a:latin typeface="+mj-lt"/>
                  <a:ea typeface="+mj-ea"/>
                  <a:cs typeface="+mj-cs"/>
                  <a:sym typeface="Helvetica"/>
                </a:defRPr>
              </a:pPr>
              <a:endParaRPr/>
            </a:p>
          </p:txBody>
        </p:sp>
        <p:sp>
          <p:nvSpPr>
            <p:cNvPr id="1424" name="线条"/>
            <p:cNvSpPr/>
            <p:nvPr/>
          </p:nvSpPr>
          <p:spPr>
            <a:xfrm flipV="1">
              <a:off x="3071053" y="432573"/>
              <a:ext cx="1294914" cy="443311"/>
            </a:xfrm>
            <a:prstGeom prst="line">
              <a:avLst/>
            </a:prstGeom>
            <a:noFill/>
            <a:ln w="9525" cap="flat">
              <a:solidFill>
                <a:srgbClr val="000000"/>
              </a:solidFill>
              <a:prstDash val="solid"/>
              <a:round/>
            </a:ln>
            <a:effectLst/>
          </p:spPr>
          <p:txBody>
            <a:bodyPr wrap="square" lIns="0" tIns="0" rIns="0" bIns="0" numCol="1" anchor="t">
              <a:noAutofit/>
            </a:bodyPr>
            <a:lstStyle/>
            <a:p>
              <a:pPr defTabSz="457200">
                <a:defRPr sz="1200">
                  <a:latin typeface="+mj-lt"/>
                  <a:ea typeface="+mj-ea"/>
                  <a:cs typeface="+mj-cs"/>
                  <a:sym typeface="Helvetica"/>
                </a:defRPr>
              </a:pPr>
              <a:endParaRPr/>
            </a:p>
          </p:txBody>
        </p:sp>
        <p:sp>
          <p:nvSpPr>
            <p:cNvPr id="1425" name="g(x,y)"/>
            <p:cNvSpPr txBox="1"/>
            <p:nvPr/>
          </p:nvSpPr>
          <p:spPr>
            <a:xfrm>
              <a:off x="289951" y="0"/>
              <a:ext cx="796987" cy="421392"/>
            </a:xfrm>
            <a:prstGeom prst="rect">
              <a:avLst/>
            </a:prstGeom>
            <a:noFill/>
            <a:ln w="12700" cap="flat">
              <a:noFill/>
              <a:miter lim="400000"/>
            </a:ln>
            <a:effectLst/>
          </p:spPr>
          <p:txBody>
            <a:bodyPr wrap="square" lIns="45719" tIns="45719" rIns="45719" bIns="45719" numCol="1" anchor="ctr">
              <a:spAutoFit/>
            </a:bodyPr>
            <a:lstStyle/>
            <a:p>
              <a:pPr algn="just">
                <a:defRPr sz="2400" i="1">
                  <a:solidFill>
                    <a:srgbClr val="292929"/>
                  </a:solidFill>
                  <a:latin typeface="Times New Roman" panose="02020603050405020304"/>
                  <a:ea typeface="Times New Roman" panose="02020603050405020304"/>
                  <a:cs typeface="Times New Roman" panose="02020603050405020304"/>
                  <a:sym typeface="Times New Roman" panose="02020603050405020304"/>
                </a:defRPr>
              </a:pPr>
              <a:r>
                <a:t>g</a:t>
              </a:r>
              <a:r>
                <a:rPr i="0"/>
                <a:t>(</a:t>
              </a:r>
              <a:r>
                <a:t>x,y</a:t>
              </a:r>
              <a:r>
                <a:rPr i="0"/>
                <a:t>)</a:t>
              </a:r>
            </a:p>
          </p:txBody>
        </p:sp>
        <p:sp>
          <p:nvSpPr>
            <p:cNvPr id="1426" name="线条"/>
            <p:cNvSpPr/>
            <p:nvPr/>
          </p:nvSpPr>
          <p:spPr>
            <a:xfrm>
              <a:off x="1923393" y="3698346"/>
              <a:ext cx="1" cy="457117"/>
            </a:xfrm>
            <a:prstGeom prst="line">
              <a:avLst/>
            </a:prstGeom>
            <a:noFill/>
            <a:ln w="9525" cap="flat">
              <a:solidFill>
                <a:srgbClr val="000000"/>
              </a:solidFill>
              <a:prstDash val="dash"/>
              <a:round/>
            </a:ln>
            <a:effectLst/>
          </p:spPr>
          <p:txBody>
            <a:bodyPr wrap="square" lIns="0" tIns="0" rIns="0" bIns="0" numCol="1" anchor="t">
              <a:noAutofit/>
            </a:bodyPr>
            <a:lstStyle/>
            <a:p>
              <a:pPr defTabSz="457200">
                <a:defRPr sz="1200">
                  <a:latin typeface="+mj-lt"/>
                  <a:ea typeface="+mj-ea"/>
                  <a:cs typeface="+mj-cs"/>
                  <a:sym typeface="Helvetica"/>
                </a:defRPr>
              </a:pPr>
              <a:endParaRPr/>
            </a:p>
          </p:txBody>
        </p:sp>
        <p:sp>
          <p:nvSpPr>
            <p:cNvPr id="1427" name="线条"/>
            <p:cNvSpPr/>
            <p:nvPr/>
          </p:nvSpPr>
          <p:spPr>
            <a:xfrm>
              <a:off x="3083198" y="869747"/>
              <a:ext cx="1519" cy="3285715"/>
            </a:xfrm>
            <a:prstGeom prst="line">
              <a:avLst/>
            </a:prstGeom>
            <a:noFill/>
            <a:ln w="9525" cap="flat">
              <a:solidFill>
                <a:srgbClr val="000000"/>
              </a:solidFill>
              <a:prstDash val="dash"/>
              <a:round/>
            </a:ln>
            <a:effectLst/>
          </p:spPr>
          <p:txBody>
            <a:bodyPr wrap="square" lIns="0" tIns="0" rIns="0" bIns="0" numCol="1" anchor="t">
              <a:noAutofit/>
            </a:bodyPr>
            <a:lstStyle/>
            <a:p>
              <a:pPr defTabSz="457200">
                <a:defRPr sz="1200">
                  <a:latin typeface="+mj-lt"/>
                  <a:ea typeface="+mj-ea"/>
                  <a:cs typeface="+mj-cs"/>
                  <a:sym typeface="Helvetica"/>
                </a:defRPr>
              </a:pPr>
              <a:endParaRPr/>
            </a:p>
          </p:txBody>
        </p:sp>
        <p:sp>
          <p:nvSpPr>
            <p:cNvPr id="1428" name="a"/>
            <p:cNvSpPr txBox="1"/>
            <p:nvPr/>
          </p:nvSpPr>
          <p:spPr>
            <a:xfrm>
              <a:off x="1745779" y="4072629"/>
              <a:ext cx="759035" cy="421393"/>
            </a:xfrm>
            <a:prstGeom prst="rect">
              <a:avLst/>
            </a:prstGeom>
            <a:noFill/>
            <a:ln w="12700" cap="flat">
              <a:noFill/>
              <a:miter lim="400000"/>
            </a:ln>
            <a:effectLst/>
          </p:spPr>
          <p:txBody>
            <a:bodyPr wrap="square" lIns="45719" tIns="45719" rIns="45719" bIns="45719" numCol="1" anchor="ctr">
              <a:spAutoFit/>
            </a:bodyPr>
            <a:lstStyle>
              <a:lvl1pPr algn="just">
                <a:defRPr sz="2400" i="1">
                  <a:solidFill>
                    <a:srgbClr val="292929"/>
                  </a:solidFill>
                  <a:latin typeface="Times New Roman" panose="02020603050405020304"/>
                  <a:ea typeface="Times New Roman" panose="02020603050405020304"/>
                  <a:cs typeface="Times New Roman" panose="02020603050405020304"/>
                  <a:sym typeface="Times New Roman" panose="02020603050405020304"/>
                </a:defRPr>
              </a:lvl1pPr>
            </a:lstStyle>
            <a:p>
              <a:r>
                <a:t>a</a:t>
              </a:r>
            </a:p>
          </p:txBody>
        </p:sp>
        <p:sp>
          <p:nvSpPr>
            <p:cNvPr id="1429" name="b"/>
            <p:cNvSpPr txBox="1"/>
            <p:nvPr/>
          </p:nvSpPr>
          <p:spPr>
            <a:xfrm>
              <a:off x="2904066" y="4072629"/>
              <a:ext cx="760553" cy="421393"/>
            </a:xfrm>
            <a:prstGeom prst="rect">
              <a:avLst/>
            </a:prstGeom>
            <a:noFill/>
            <a:ln w="12700" cap="flat">
              <a:noFill/>
              <a:miter lim="400000"/>
            </a:ln>
            <a:effectLst/>
          </p:spPr>
          <p:txBody>
            <a:bodyPr wrap="square" lIns="45719" tIns="45719" rIns="45719" bIns="45719" numCol="1" anchor="ctr">
              <a:spAutoFit/>
            </a:bodyPr>
            <a:lstStyle>
              <a:lvl1pPr algn="just">
                <a:defRPr sz="2400" i="1">
                  <a:solidFill>
                    <a:srgbClr val="292929"/>
                  </a:solidFill>
                  <a:latin typeface="Times New Roman" panose="02020603050405020304"/>
                  <a:ea typeface="Times New Roman" panose="02020603050405020304"/>
                  <a:cs typeface="Times New Roman" panose="02020603050405020304"/>
                  <a:sym typeface="Times New Roman" panose="02020603050405020304"/>
                </a:defRPr>
              </a:lvl1pPr>
            </a:lstStyle>
            <a:p>
              <a:r>
                <a:t>b</a:t>
              </a:r>
            </a:p>
          </p:txBody>
        </p:sp>
        <p:sp>
          <p:nvSpPr>
            <p:cNvPr id="1430" name="线条"/>
            <p:cNvSpPr/>
            <p:nvPr/>
          </p:nvSpPr>
          <p:spPr>
            <a:xfrm flipH="1">
              <a:off x="581420" y="3698345"/>
              <a:ext cx="1341974" cy="1"/>
            </a:xfrm>
            <a:prstGeom prst="line">
              <a:avLst/>
            </a:prstGeom>
            <a:noFill/>
            <a:ln w="9525" cap="flat">
              <a:solidFill>
                <a:srgbClr val="000000"/>
              </a:solidFill>
              <a:prstDash val="dash"/>
              <a:round/>
            </a:ln>
            <a:effectLst/>
          </p:spPr>
          <p:txBody>
            <a:bodyPr wrap="square" lIns="0" tIns="0" rIns="0" bIns="0" numCol="1" anchor="t">
              <a:noAutofit/>
            </a:bodyPr>
            <a:lstStyle/>
            <a:p>
              <a:pPr defTabSz="457200">
                <a:defRPr sz="1200">
                  <a:latin typeface="+mj-lt"/>
                  <a:ea typeface="+mj-ea"/>
                  <a:cs typeface="+mj-cs"/>
                  <a:sym typeface="Helvetica"/>
                </a:defRPr>
              </a:pPr>
              <a:endParaRPr/>
            </a:p>
          </p:txBody>
        </p:sp>
        <p:sp>
          <p:nvSpPr>
            <p:cNvPr id="1431" name="线条"/>
            <p:cNvSpPr/>
            <p:nvPr/>
          </p:nvSpPr>
          <p:spPr>
            <a:xfrm flipH="1" flipV="1">
              <a:off x="581420" y="883553"/>
              <a:ext cx="2501779" cy="1"/>
            </a:xfrm>
            <a:prstGeom prst="line">
              <a:avLst/>
            </a:prstGeom>
            <a:noFill/>
            <a:ln w="9525" cap="flat">
              <a:solidFill>
                <a:srgbClr val="000000"/>
              </a:solidFill>
              <a:prstDash val="dash"/>
              <a:round/>
            </a:ln>
            <a:effectLst/>
          </p:spPr>
          <p:txBody>
            <a:bodyPr wrap="square" lIns="0" tIns="0" rIns="0" bIns="0" numCol="1" anchor="t">
              <a:noAutofit/>
            </a:bodyPr>
            <a:lstStyle/>
            <a:p>
              <a:pPr defTabSz="457200">
                <a:defRPr sz="1200">
                  <a:latin typeface="+mj-lt"/>
                  <a:ea typeface="+mj-ea"/>
                  <a:cs typeface="+mj-cs"/>
                  <a:sym typeface="Helvetica"/>
                </a:defRPr>
              </a:pPr>
              <a:endParaRPr/>
            </a:p>
          </p:txBody>
        </p:sp>
        <p:sp>
          <p:nvSpPr>
            <p:cNvPr id="1432" name="c"/>
            <p:cNvSpPr txBox="1"/>
            <p:nvPr/>
          </p:nvSpPr>
          <p:spPr>
            <a:xfrm>
              <a:off x="204939" y="3459050"/>
              <a:ext cx="760553" cy="421393"/>
            </a:xfrm>
            <a:prstGeom prst="rect">
              <a:avLst/>
            </a:prstGeom>
            <a:noFill/>
            <a:ln w="12700" cap="flat">
              <a:noFill/>
              <a:miter lim="400000"/>
            </a:ln>
            <a:effectLst/>
          </p:spPr>
          <p:txBody>
            <a:bodyPr wrap="square" lIns="45719" tIns="45719" rIns="45719" bIns="45719" numCol="1" anchor="ctr">
              <a:spAutoFit/>
            </a:bodyPr>
            <a:lstStyle>
              <a:lvl1pPr algn="just">
                <a:defRPr sz="2400" i="1">
                  <a:solidFill>
                    <a:srgbClr val="292929"/>
                  </a:solidFill>
                  <a:latin typeface="Times New Roman" panose="02020603050405020304"/>
                  <a:ea typeface="Times New Roman" panose="02020603050405020304"/>
                  <a:cs typeface="Times New Roman" panose="02020603050405020304"/>
                  <a:sym typeface="Times New Roman" panose="02020603050405020304"/>
                </a:defRPr>
              </a:lvl1pPr>
            </a:lstStyle>
            <a:p>
              <a:r>
                <a:t>c</a:t>
              </a:r>
            </a:p>
          </p:txBody>
        </p:sp>
        <p:sp>
          <p:nvSpPr>
            <p:cNvPr id="1433" name="d"/>
            <p:cNvSpPr txBox="1"/>
            <p:nvPr/>
          </p:nvSpPr>
          <p:spPr>
            <a:xfrm>
              <a:off x="204939" y="616646"/>
              <a:ext cx="760553" cy="421393"/>
            </a:xfrm>
            <a:prstGeom prst="rect">
              <a:avLst/>
            </a:prstGeom>
            <a:noFill/>
            <a:ln w="12700" cap="flat">
              <a:noFill/>
              <a:miter lim="400000"/>
            </a:ln>
            <a:effectLst/>
          </p:spPr>
          <p:txBody>
            <a:bodyPr wrap="square" lIns="45719" tIns="45719" rIns="45719" bIns="45719" numCol="1" anchor="ctr">
              <a:spAutoFit/>
            </a:bodyPr>
            <a:lstStyle>
              <a:lvl1pPr algn="just">
                <a:defRPr sz="2400" i="1">
                  <a:solidFill>
                    <a:srgbClr val="292929"/>
                  </a:solidFill>
                  <a:latin typeface="Times New Roman" panose="02020603050405020304"/>
                  <a:ea typeface="Times New Roman" panose="02020603050405020304"/>
                  <a:cs typeface="Times New Roman" panose="02020603050405020304"/>
                  <a:sym typeface="Times New Roman" panose="02020603050405020304"/>
                </a:defRPr>
              </a:lvl1pPr>
            </a:lstStyle>
            <a:p>
              <a:r>
                <a:t>d</a:t>
              </a:r>
            </a:p>
          </p:txBody>
        </p:sp>
        <p:sp>
          <p:nvSpPr>
            <p:cNvPr id="1434" name="Mf"/>
            <p:cNvSpPr txBox="1"/>
            <p:nvPr/>
          </p:nvSpPr>
          <p:spPr>
            <a:xfrm>
              <a:off x="4077533" y="4072629"/>
              <a:ext cx="760553" cy="479305"/>
            </a:xfrm>
            <a:prstGeom prst="rect">
              <a:avLst/>
            </a:prstGeom>
            <a:noFill/>
            <a:ln w="12700" cap="flat">
              <a:noFill/>
              <a:miter lim="400000"/>
            </a:ln>
            <a:effectLst/>
          </p:spPr>
          <p:txBody>
            <a:bodyPr wrap="square" lIns="45719" tIns="45719" rIns="45719" bIns="45719" numCol="1" anchor="ctr">
              <a:spAutoFit/>
            </a:bodyPr>
            <a:lstStyle/>
            <a:p>
              <a:pPr algn="just">
                <a:defRPr sz="2400" i="1">
                  <a:solidFill>
                    <a:srgbClr val="292929"/>
                  </a:solidFill>
                  <a:latin typeface="Times New Roman" panose="02020603050405020304"/>
                  <a:ea typeface="Times New Roman" panose="02020603050405020304"/>
                  <a:cs typeface="Times New Roman" panose="02020603050405020304"/>
                  <a:sym typeface="Times New Roman" panose="02020603050405020304"/>
                </a:defRPr>
              </a:pPr>
              <a:r>
                <a:t>M</a:t>
              </a:r>
              <a:r>
                <a:rPr baseline="-25000"/>
                <a:t>f</a:t>
              </a:r>
            </a:p>
          </p:txBody>
        </p:sp>
      </p:grpSp>
    </p:spTree>
    <p:extLst>
      <p:ext uri="{BB962C8B-B14F-4D97-AF65-F5344CB8AC3E}">
        <p14:creationId xmlns:p14="http://schemas.microsoft.com/office/powerpoint/2010/main" val="2521051221"/>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7" name="Linear histogram transform"/>
          <p:cNvSpPr txBox="1">
            <a:spLocks noGrp="1"/>
          </p:cNvSpPr>
          <p:nvPr>
            <p:ph type="title"/>
          </p:nvPr>
        </p:nvSpPr>
        <p:spPr>
          <a:prstGeom prst="rect">
            <a:avLst/>
          </a:prstGeom>
        </p:spPr>
        <p:txBody>
          <a:bodyPr/>
          <a:lstStyle>
            <a:lvl1pPr>
              <a:defRPr sz="3600"/>
            </a:lvl1pPr>
          </a:lstStyle>
          <a:p>
            <a:r>
              <a:t>Linear histogram transform</a:t>
            </a:r>
          </a:p>
        </p:txBody>
      </p:sp>
      <p:sp>
        <p:nvSpPr>
          <p:cNvPr id="1438" name="Piecewise linear grayscale transform"/>
          <p:cNvSpPr txBox="1">
            <a:spLocks noGrp="1"/>
          </p:cNvSpPr>
          <p:nvPr>
            <p:ph type="body" sz="quarter" idx="1"/>
          </p:nvPr>
        </p:nvSpPr>
        <p:spPr>
          <a:xfrm>
            <a:off x="457199" y="1600200"/>
            <a:ext cx="8348665" cy="592139"/>
          </a:xfrm>
          <a:prstGeom prst="rect">
            <a:avLst/>
          </a:prstGeom>
        </p:spPr>
        <p:txBody>
          <a:bodyPr/>
          <a:lstStyle>
            <a:lvl1pPr marL="320040" indent="-201295">
              <a:lnSpc>
                <a:spcPct val="90000"/>
              </a:lnSpc>
              <a:buSzTx/>
              <a:buFont typeface="Wingdings 2" panose="05020102010507070707"/>
              <a:buNone/>
              <a:defRPr>
                <a:solidFill>
                  <a:srgbClr val="3366CC"/>
                </a:solidFill>
              </a:defRPr>
            </a:lvl1pPr>
          </a:lstStyle>
          <a:p>
            <a:r>
              <a:t>Piecewise linear grayscale transform</a:t>
            </a:r>
          </a:p>
        </p:txBody>
      </p:sp>
      <p:pic>
        <p:nvPicPr>
          <p:cNvPr id="1439" name="image252.pdf" descr="image252.pdf"/>
          <p:cNvPicPr>
            <a:picLocks noChangeAspect="1"/>
          </p:cNvPicPr>
          <p:nvPr/>
        </p:nvPicPr>
        <p:blipFill>
          <a:blip r:embed="rId2"/>
          <a:stretch>
            <a:fillRect/>
          </a:stretch>
        </p:blipFill>
        <p:spPr>
          <a:xfrm>
            <a:off x="485775" y="2497138"/>
            <a:ext cx="5813425" cy="2303462"/>
          </a:xfrm>
          <a:prstGeom prst="rect">
            <a:avLst/>
          </a:prstGeom>
          <a:ln w="12700">
            <a:miter lim="400000"/>
            <a:headEnd/>
            <a:tailEnd/>
          </a:ln>
        </p:spPr>
      </p:pic>
      <p:grpSp>
        <p:nvGrpSpPr>
          <p:cNvPr id="1442" name="成组"/>
          <p:cNvGrpSpPr/>
          <p:nvPr/>
        </p:nvGrpSpPr>
        <p:grpSpPr>
          <a:xfrm>
            <a:off x="301625" y="4900612"/>
            <a:ext cx="3855543" cy="694632"/>
            <a:chOff x="0" y="0"/>
            <a:chExt cx="3855542" cy="694630"/>
          </a:xfrm>
        </p:grpSpPr>
        <p:sp>
          <p:nvSpPr>
            <p:cNvPr id="1440" name="矩形"/>
            <p:cNvSpPr/>
            <p:nvPr/>
          </p:nvSpPr>
          <p:spPr>
            <a:xfrm>
              <a:off x="0" y="0"/>
              <a:ext cx="3855543" cy="694631"/>
            </a:xfrm>
            <a:prstGeom prst="rect">
              <a:avLst/>
            </a:prstGeom>
            <a:blipFill rotWithShape="1">
              <a:blip r:embed="rId3"/>
              <a:srcRect/>
              <a:stretch>
                <a:fillRect/>
              </a:stretch>
            </a:blipFill>
            <a:ln w="12700" cap="flat">
              <a:noFill/>
              <a:miter lim="400000"/>
            </a:ln>
            <a:effectLst/>
          </p:spPr>
          <p:txBody>
            <a:bodyPr wrap="square" lIns="45719" tIns="45719" rIns="45719" bIns="45719" numCol="1" anchor="ctr">
              <a:noAutofit/>
            </a:bodyPr>
            <a:lstStyle/>
            <a:p>
              <a:endParaRPr/>
            </a:p>
          </p:txBody>
        </p:sp>
        <p:sp>
          <p:nvSpPr>
            <p:cNvPr id="1441" name="矩形"/>
            <p:cNvSpPr txBox="1"/>
            <p:nvPr/>
          </p:nvSpPr>
          <p:spPr>
            <a:xfrm>
              <a:off x="0" y="0"/>
              <a:ext cx="3855543" cy="557974"/>
            </a:xfrm>
            <a:prstGeom prst="rect">
              <a:avLst/>
            </a:prstGeom>
            <a:noFill/>
            <a:ln w="12700" cap="flat">
              <a:noFill/>
              <a:miter lim="400000"/>
            </a:ln>
            <a:effectLst/>
          </p:spPr>
          <p:txBody>
            <a:bodyPr wrap="square" lIns="45719" tIns="45719" rIns="45719" bIns="45719" numCol="1" anchor="ctr">
              <a:noAutofit/>
            </a:bodyPr>
            <a:lstStyle/>
            <a:p>
              <a:r>
                <a:t> </a:t>
              </a:r>
            </a:p>
          </p:txBody>
        </p:sp>
      </p:grpSp>
      <p:grpSp>
        <p:nvGrpSpPr>
          <p:cNvPr id="1472" name="成组"/>
          <p:cNvGrpSpPr/>
          <p:nvPr/>
        </p:nvGrpSpPr>
        <p:grpSpPr>
          <a:xfrm>
            <a:off x="6157912" y="1897063"/>
            <a:ext cx="2986088" cy="2763460"/>
            <a:chOff x="0" y="1967"/>
            <a:chExt cx="2986086" cy="2763458"/>
          </a:xfrm>
        </p:grpSpPr>
        <p:sp>
          <p:nvSpPr>
            <p:cNvPr id="1443" name="矩形"/>
            <p:cNvSpPr/>
            <p:nvPr/>
          </p:nvSpPr>
          <p:spPr>
            <a:xfrm>
              <a:off x="325437" y="327404"/>
              <a:ext cx="2114550" cy="2185988"/>
            </a:xfrm>
            <a:prstGeom prst="rect">
              <a:avLst/>
            </a:prstGeom>
            <a:noFill/>
            <a:ln w="9525" cap="flat">
              <a:solidFill>
                <a:srgbClr val="000000"/>
              </a:solidFill>
              <a:prstDash val="solid"/>
              <a:miter lim="400000"/>
            </a:ln>
            <a:effectLst/>
          </p:spPr>
          <p:txBody>
            <a:bodyPr wrap="square" lIns="45719" tIns="45719" rIns="45719" bIns="45719" numCol="1" anchor="ctr">
              <a:noAutofit/>
            </a:bodyPr>
            <a:lstStyle/>
            <a:p>
              <a:endParaRPr/>
            </a:p>
          </p:txBody>
        </p:sp>
        <p:sp>
          <p:nvSpPr>
            <p:cNvPr id="1444" name="线条"/>
            <p:cNvSpPr/>
            <p:nvPr/>
          </p:nvSpPr>
          <p:spPr>
            <a:xfrm>
              <a:off x="320674" y="1414841"/>
              <a:ext cx="65088" cy="4763"/>
            </a:xfrm>
            <a:prstGeom prst="line">
              <a:avLst/>
            </a:prstGeom>
            <a:noFill/>
            <a:ln w="9525" cap="flat">
              <a:solidFill>
                <a:srgbClr val="000000"/>
              </a:solidFill>
              <a:prstDash val="solid"/>
              <a:round/>
            </a:ln>
            <a:effectLst/>
          </p:spPr>
          <p:txBody>
            <a:bodyPr wrap="square" lIns="0" tIns="0" rIns="0" bIns="0" numCol="1" anchor="t">
              <a:noAutofit/>
            </a:bodyPr>
            <a:lstStyle/>
            <a:p>
              <a:pPr defTabSz="457200">
                <a:defRPr sz="1200">
                  <a:latin typeface="+mj-lt"/>
                  <a:ea typeface="+mj-ea"/>
                  <a:cs typeface="+mj-cs"/>
                  <a:sym typeface="Helvetica"/>
                </a:defRPr>
              </a:pPr>
              <a:endParaRPr/>
            </a:p>
          </p:txBody>
        </p:sp>
        <p:sp>
          <p:nvSpPr>
            <p:cNvPr id="1445" name="线条"/>
            <p:cNvSpPr/>
            <p:nvPr/>
          </p:nvSpPr>
          <p:spPr>
            <a:xfrm>
              <a:off x="320674" y="1960941"/>
              <a:ext cx="65088" cy="1"/>
            </a:xfrm>
            <a:prstGeom prst="line">
              <a:avLst/>
            </a:prstGeom>
            <a:noFill/>
            <a:ln w="9525" cap="flat">
              <a:solidFill>
                <a:srgbClr val="000000"/>
              </a:solidFill>
              <a:prstDash val="solid"/>
              <a:round/>
            </a:ln>
            <a:effectLst/>
          </p:spPr>
          <p:txBody>
            <a:bodyPr wrap="square" lIns="0" tIns="0" rIns="0" bIns="0" numCol="1" anchor="t">
              <a:noAutofit/>
            </a:bodyPr>
            <a:lstStyle/>
            <a:p>
              <a:pPr defTabSz="457200">
                <a:defRPr sz="1200">
                  <a:latin typeface="+mj-lt"/>
                  <a:ea typeface="+mj-ea"/>
                  <a:cs typeface="+mj-cs"/>
                  <a:sym typeface="Helvetica"/>
                </a:defRPr>
              </a:pPr>
              <a:endParaRPr/>
            </a:p>
          </p:txBody>
        </p:sp>
        <p:sp>
          <p:nvSpPr>
            <p:cNvPr id="1446" name="线条"/>
            <p:cNvSpPr/>
            <p:nvPr/>
          </p:nvSpPr>
          <p:spPr>
            <a:xfrm>
              <a:off x="320674" y="867154"/>
              <a:ext cx="65088" cy="6350"/>
            </a:xfrm>
            <a:prstGeom prst="line">
              <a:avLst/>
            </a:prstGeom>
            <a:noFill/>
            <a:ln w="9525" cap="flat">
              <a:solidFill>
                <a:srgbClr val="000000"/>
              </a:solidFill>
              <a:prstDash val="solid"/>
              <a:round/>
            </a:ln>
            <a:effectLst/>
          </p:spPr>
          <p:txBody>
            <a:bodyPr wrap="square" lIns="0" tIns="0" rIns="0" bIns="0" numCol="1" anchor="t">
              <a:noAutofit/>
            </a:bodyPr>
            <a:lstStyle/>
            <a:p>
              <a:pPr defTabSz="457200">
                <a:defRPr sz="1200">
                  <a:latin typeface="+mj-lt"/>
                  <a:ea typeface="+mj-ea"/>
                  <a:cs typeface="+mj-cs"/>
                  <a:sym typeface="Helvetica"/>
                </a:defRPr>
              </a:pPr>
              <a:endParaRPr/>
            </a:p>
          </p:txBody>
        </p:sp>
        <p:sp>
          <p:nvSpPr>
            <p:cNvPr id="1447" name="线条"/>
            <p:cNvSpPr/>
            <p:nvPr/>
          </p:nvSpPr>
          <p:spPr>
            <a:xfrm>
              <a:off x="2362199" y="867154"/>
              <a:ext cx="65088" cy="6350"/>
            </a:xfrm>
            <a:prstGeom prst="line">
              <a:avLst/>
            </a:prstGeom>
            <a:noFill/>
            <a:ln w="9525" cap="flat">
              <a:solidFill>
                <a:srgbClr val="000000"/>
              </a:solidFill>
              <a:prstDash val="solid"/>
              <a:round/>
            </a:ln>
            <a:effectLst/>
          </p:spPr>
          <p:txBody>
            <a:bodyPr wrap="square" lIns="0" tIns="0" rIns="0" bIns="0" numCol="1" anchor="t">
              <a:noAutofit/>
            </a:bodyPr>
            <a:lstStyle/>
            <a:p>
              <a:pPr defTabSz="457200">
                <a:defRPr sz="1200">
                  <a:latin typeface="+mj-lt"/>
                  <a:ea typeface="+mj-ea"/>
                  <a:cs typeface="+mj-cs"/>
                  <a:sym typeface="Helvetica"/>
                </a:defRPr>
              </a:pPr>
              <a:endParaRPr/>
            </a:p>
          </p:txBody>
        </p:sp>
        <p:sp>
          <p:nvSpPr>
            <p:cNvPr id="1448" name="线条"/>
            <p:cNvSpPr/>
            <p:nvPr/>
          </p:nvSpPr>
          <p:spPr>
            <a:xfrm>
              <a:off x="2368549" y="1414841"/>
              <a:ext cx="65088" cy="4763"/>
            </a:xfrm>
            <a:prstGeom prst="line">
              <a:avLst/>
            </a:prstGeom>
            <a:noFill/>
            <a:ln w="9525" cap="flat">
              <a:solidFill>
                <a:srgbClr val="000000"/>
              </a:solidFill>
              <a:prstDash val="solid"/>
              <a:round/>
            </a:ln>
            <a:effectLst/>
          </p:spPr>
          <p:txBody>
            <a:bodyPr wrap="square" lIns="0" tIns="0" rIns="0" bIns="0" numCol="1" anchor="t">
              <a:noAutofit/>
            </a:bodyPr>
            <a:lstStyle/>
            <a:p>
              <a:pPr defTabSz="457200">
                <a:defRPr sz="1200">
                  <a:latin typeface="+mj-lt"/>
                  <a:ea typeface="+mj-ea"/>
                  <a:cs typeface="+mj-cs"/>
                  <a:sym typeface="Helvetica"/>
                </a:defRPr>
              </a:pPr>
              <a:endParaRPr/>
            </a:p>
          </p:txBody>
        </p:sp>
        <p:sp>
          <p:nvSpPr>
            <p:cNvPr id="1449" name="线条"/>
            <p:cNvSpPr/>
            <p:nvPr/>
          </p:nvSpPr>
          <p:spPr>
            <a:xfrm>
              <a:off x="2368549" y="1960941"/>
              <a:ext cx="65088" cy="6350"/>
            </a:xfrm>
            <a:prstGeom prst="line">
              <a:avLst/>
            </a:prstGeom>
            <a:noFill/>
            <a:ln w="9525" cap="flat">
              <a:solidFill>
                <a:srgbClr val="000000"/>
              </a:solidFill>
              <a:prstDash val="solid"/>
              <a:round/>
            </a:ln>
            <a:effectLst/>
          </p:spPr>
          <p:txBody>
            <a:bodyPr wrap="square" lIns="0" tIns="0" rIns="0" bIns="0" numCol="1" anchor="t">
              <a:noAutofit/>
            </a:bodyPr>
            <a:lstStyle/>
            <a:p>
              <a:pPr defTabSz="457200">
                <a:defRPr sz="1200">
                  <a:latin typeface="+mj-lt"/>
                  <a:ea typeface="+mj-ea"/>
                  <a:cs typeface="+mj-cs"/>
                  <a:sym typeface="Helvetica"/>
                </a:defRPr>
              </a:pPr>
              <a:endParaRPr/>
            </a:p>
          </p:txBody>
        </p:sp>
        <p:sp>
          <p:nvSpPr>
            <p:cNvPr id="1450" name="线条"/>
            <p:cNvSpPr/>
            <p:nvPr/>
          </p:nvSpPr>
          <p:spPr>
            <a:xfrm>
              <a:off x="1376362" y="321054"/>
              <a:ext cx="1" cy="41275"/>
            </a:xfrm>
            <a:prstGeom prst="line">
              <a:avLst/>
            </a:prstGeom>
            <a:noFill/>
            <a:ln w="9525" cap="flat">
              <a:solidFill>
                <a:srgbClr val="000000"/>
              </a:solidFill>
              <a:prstDash val="solid"/>
              <a:round/>
            </a:ln>
            <a:effectLst/>
          </p:spPr>
          <p:txBody>
            <a:bodyPr wrap="square" lIns="0" tIns="0" rIns="0" bIns="0" numCol="1" anchor="t">
              <a:noAutofit/>
            </a:bodyPr>
            <a:lstStyle/>
            <a:p>
              <a:pPr defTabSz="457200">
                <a:defRPr sz="1200">
                  <a:latin typeface="+mj-lt"/>
                  <a:ea typeface="+mj-ea"/>
                  <a:cs typeface="+mj-cs"/>
                  <a:sym typeface="Helvetica"/>
                </a:defRPr>
              </a:pPr>
              <a:endParaRPr/>
            </a:p>
          </p:txBody>
        </p:sp>
        <p:sp>
          <p:nvSpPr>
            <p:cNvPr id="1451" name="线条"/>
            <p:cNvSpPr/>
            <p:nvPr/>
          </p:nvSpPr>
          <p:spPr>
            <a:xfrm>
              <a:off x="1904999" y="338516"/>
              <a:ext cx="1" cy="41275"/>
            </a:xfrm>
            <a:prstGeom prst="line">
              <a:avLst/>
            </a:prstGeom>
            <a:noFill/>
            <a:ln w="9525" cap="flat">
              <a:solidFill>
                <a:srgbClr val="000000"/>
              </a:solidFill>
              <a:prstDash val="solid"/>
              <a:round/>
            </a:ln>
            <a:effectLst/>
          </p:spPr>
          <p:txBody>
            <a:bodyPr wrap="square" lIns="0" tIns="0" rIns="0" bIns="0" numCol="1" anchor="t">
              <a:noAutofit/>
            </a:bodyPr>
            <a:lstStyle/>
            <a:p>
              <a:pPr defTabSz="457200">
                <a:defRPr sz="1200">
                  <a:latin typeface="+mj-lt"/>
                  <a:ea typeface="+mj-ea"/>
                  <a:cs typeface="+mj-cs"/>
                  <a:sym typeface="Helvetica"/>
                </a:defRPr>
              </a:pPr>
              <a:endParaRPr/>
            </a:p>
          </p:txBody>
        </p:sp>
        <p:sp>
          <p:nvSpPr>
            <p:cNvPr id="1452" name="线条"/>
            <p:cNvSpPr/>
            <p:nvPr/>
          </p:nvSpPr>
          <p:spPr>
            <a:xfrm>
              <a:off x="1904999" y="2459416"/>
              <a:ext cx="1" cy="42863"/>
            </a:xfrm>
            <a:prstGeom prst="line">
              <a:avLst/>
            </a:prstGeom>
            <a:noFill/>
            <a:ln w="9525" cap="flat">
              <a:solidFill>
                <a:srgbClr val="000000"/>
              </a:solidFill>
              <a:prstDash val="solid"/>
              <a:round/>
            </a:ln>
            <a:effectLst/>
          </p:spPr>
          <p:txBody>
            <a:bodyPr wrap="square" lIns="0" tIns="0" rIns="0" bIns="0" numCol="1" anchor="t">
              <a:noAutofit/>
            </a:bodyPr>
            <a:lstStyle/>
            <a:p>
              <a:pPr defTabSz="457200">
                <a:defRPr sz="1200">
                  <a:latin typeface="+mj-lt"/>
                  <a:ea typeface="+mj-ea"/>
                  <a:cs typeface="+mj-cs"/>
                  <a:sym typeface="Helvetica"/>
                </a:defRPr>
              </a:pPr>
              <a:endParaRPr/>
            </a:p>
          </p:txBody>
        </p:sp>
        <p:sp>
          <p:nvSpPr>
            <p:cNvPr id="1453" name="线条"/>
            <p:cNvSpPr/>
            <p:nvPr/>
          </p:nvSpPr>
          <p:spPr>
            <a:xfrm>
              <a:off x="1371599" y="2459416"/>
              <a:ext cx="1" cy="42863"/>
            </a:xfrm>
            <a:prstGeom prst="line">
              <a:avLst/>
            </a:prstGeom>
            <a:noFill/>
            <a:ln w="9525" cap="flat">
              <a:solidFill>
                <a:srgbClr val="000000"/>
              </a:solidFill>
              <a:prstDash val="solid"/>
              <a:round/>
            </a:ln>
            <a:effectLst/>
          </p:spPr>
          <p:txBody>
            <a:bodyPr wrap="square" lIns="0" tIns="0" rIns="0" bIns="0" numCol="1" anchor="t">
              <a:noAutofit/>
            </a:bodyPr>
            <a:lstStyle/>
            <a:p>
              <a:pPr defTabSz="457200">
                <a:defRPr sz="1200">
                  <a:latin typeface="+mj-lt"/>
                  <a:ea typeface="+mj-ea"/>
                  <a:cs typeface="+mj-cs"/>
                  <a:sym typeface="Helvetica"/>
                </a:defRPr>
              </a:pPr>
              <a:endParaRPr/>
            </a:p>
          </p:txBody>
        </p:sp>
        <p:sp>
          <p:nvSpPr>
            <p:cNvPr id="1454" name="线条"/>
            <p:cNvSpPr/>
            <p:nvPr/>
          </p:nvSpPr>
          <p:spPr>
            <a:xfrm>
              <a:off x="847724" y="2459416"/>
              <a:ext cx="1" cy="42863"/>
            </a:xfrm>
            <a:prstGeom prst="line">
              <a:avLst/>
            </a:prstGeom>
            <a:noFill/>
            <a:ln w="9525" cap="flat">
              <a:solidFill>
                <a:srgbClr val="000000"/>
              </a:solidFill>
              <a:prstDash val="solid"/>
              <a:round/>
            </a:ln>
            <a:effectLst/>
          </p:spPr>
          <p:txBody>
            <a:bodyPr wrap="square" lIns="0" tIns="0" rIns="0" bIns="0" numCol="1" anchor="t">
              <a:noAutofit/>
            </a:bodyPr>
            <a:lstStyle/>
            <a:p>
              <a:pPr defTabSz="457200">
                <a:defRPr sz="1200">
                  <a:latin typeface="+mj-lt"/>
                  <a:ea typeface="+mj-ea"/>
                  <a:cs typeface="+mj-cs"/>
                  <a:sym typeface="Helvetica"/>
                </a:defRPr>
              </a:pPr>
              <a:endParaRPr/>
            </a:p>
          </p:txBody>
        </p:sp>
        <p:sp>
          <p:nvSpPr>
            <p:cNvPr id="1455" name="线条"/>
            <p:cNvSpPr/>
            <p:nvPr/>
          </p:nvSpPr>
          <p:spPr>
            <a:xfrm>
              <a:off x="847724" y="321054"/>
              <a:ext cx="1" cy="41275"/>
            </a:xfrm>
            <a:prstGeom prst="line">
              <a:avLst/>
            </a:prstGeom>
            <a:noFill/>
            <a:ln w="9525" cap="flat">
              <a:solidFill>
                <a:srgbClr val="000000"/>
              </a:solidFill>
              <a:prstDash val="solid"/>
              <a:round/>
            </a:ln>
            <a:effectLst/>
          </p:spPr>
          <p:txBody>
            <a:bodyPr wrap="square" lIns="0" tIns="0" rIns="0" bIns="0" numCol="1" anchor="t">
              <a:noAutofit/>
            </a:bodyPr>
            <a:lstStyle/>
            <a:p>
              <a:pPr defTabSz="457200">
                <a:defRPr sz="1200">
                  <a:latin typeface="+mj-lt"/>
                  <a:ea typeface="+mj-ea"/>
                  <a:cs typeface="+mj-cs"/>
                  <a:sym typeface="Helvetica"/>
                </a:defRPr>
              </a:pPr>
              <a:endParaRPr/>
            </a:p>
          </p:txBody>
        </p:sp>
        <p:sp>
          <p:nvSpPr>
            <p:cNvPr id="1456" name="Mg"/>
            <p:cNvSpPr txBox="1"/>
            <p:nvPr/>
          </p:nvSpPr>
          <p:spPr>
            <a:xfrm>
              <a:off x="0" y="219454"/>
              <a:ext cx="422274" cy="304423"/>
            </a:xfrm>
            <a:prstGeom prst="rect">
              <a:avLst/>
            </a:prstGeom>
            <a:noFill/>
            <a:ln w="12700" cap="flat">
              <a:noFill/>
              <a:miter lim="400000"/>
            </a:ln>
            <a:effectLst/>
          </p:spPr>
          <p:txBody>
            <a:bodyPr wrap="square" lIns="45719" tIns="45719" rIns="45719" bIns="45719" numCol="1" anchor="ctr">
              <a:spAutoFit/>
            </a:bodyPr>
            <a:lstStyle/>
            <a:p>
              <a:pPr algn="just">
                <a:defRPr sz="1200" i="1">
                  <a:solidFill>
                    <a:srgbClr val="292929"/>
                  </a:solidFill>
                  <a:latin typeface="Times New Roman" panose="02020603050405020304"/>
                  <a:ea typeface="Times New Roman" panose="02020603050405020304"/>
                  <a:cs typeface="Times New Roman" panose="02020603050405020304"/>
                  <a:sym typeface="Times New Roman" panose="02020603050405020304"/>
                </a:defRPr>
              </a:pPr>
              <a:r>
                <a:t>M</a:t>
              </a:r>
              <a:r>
                <a:rPr baseline="-25000"/>
                <a:t>g</a:t>
              </a:r>
            </a:p>
          </p:txBody>
        </p:sp>
        <p:sp>
          <p:nvSpPr>
            <p:cNvPr id="1457" name="0"/>
            <p:cNvSpPr txBox="1"/>
            <p:nvPr/>
          </p:nvSpPr>
          <p:spPr>
            <a:xfrm>
              <a:off x="117474" y="2443541"/>
              <a:ext cx="265113" cy="275467"/>
            </a:xfrm>
            <a:prstGeom prst="rect">
              <a:avLst/>
            </a:prstGeom>
            <a:noFill/>
            <a:ln w="12700" cap="flat">
              <a:noFill/>
              <a:miter lim="400000"/>
            </a:ln>
            <a:effectLst/>
          </p:spPr>
          <p:txBody>
            <a:bodyPr wrap="square" lIns="45719" tIns="45719" rIns="45719" bIns="45719" numCol="1" anchor="ctr">
              <a:spAutoFit/>
            </a:bodyPr>
            <a:lstStyle>
              <a:lvl1pPr algn="just">
                <a:defRPr sz="1200">
                  <a:solidFill>
                    <a:srgbClr val="292929"/>
                  </a:solidFill>
                  <a:latin typeface="Times New Roman" panose="02020603050405020304"/>
                  <a:ea typeface="Times New Roman" panose="02020603050405020304"/>
                  <a:cs typeface="Times New Roman" panose="02020603050405020304"/>
                  <a:sym typeface="Times New Roman" panose="02020603050405020304"/>
                </a:defRPr>
              </a:lvl1pPr>
            </a:lstStyle>
            <a:p>
              <a:r>
                <a:t>0</a:t>
              </a:r>
            </a:p>
          </p:txBody>
        </p:sp>
        <p:sp>
          <p:nvSpPr>
            <p:cNvPr id="1458" name="f(x,y)"/>
            <p:cNvSpPr txBox="1"/>
            <p:nvPr/>
          </p:nvSpPr>
          <p:spPr>
            <a:xfrm>
              <a:off x="2455862" y="2267328"/>
              <a:ext cx="530225" cy="275467"/>
            </a:xfrm>
            <a:prstGeom prst="rect">
              <a:avLst/>
            </a:prstGeom>
            <a:noFill/>
            <a:ln w="12700" cap="flat">
              <a:noFill/>
              <a:miter lim="400000"/>
            </a:ln>
            <a:effectLst/>
          </p:spPr>
          <p:txBody>
            <a:bodyPr wrap="square" lIns="45719" tIns="45719" rIns="45719" bIns="45719" numCol="1" anchor="ctr">
              <a:spAutoFit/>
            </a:bodyPr>
            <a:lstStyle/>
            <a:p>
              <a:pPr algn="just">
                <a:defRPr sz="1200" i="1">
                  <a:solidFill>
                    <a:srgbClr val="292929"/>
                  </a:solidFill>
                  <a:latin typeface="Times New Roman" panose="02020603050405020304"/>
                  <a:ea typeface="Times New Roman" panose="02020603050405020304"/>
                  <a:cs typeface="Times New Roman" panose="02020603050405020304"/>
                  <a:sym typeface="Times New Roman" panose="02020603050405020304"/>
                </a:defRPr>
              </a:pPr>
              <a:r>
                <a:t>f</a:t>
              </a:r>
              <a:r>
                <a:rPr i="0"/>
                <a:t>(</a:t>
              </a:r>
              <a:r>
                <a:t>x,y</a:t>
              </a:r>
              <a:r>
                <a:rPr i="0"/>
                <a:t>)</a:t>
              </a:r>
            </a:p>
          </p:txBody>
        </p:sp>
        <p:sp>
          <p:nvSpPr>
            <p:cNvPr id="1459" name="线条"/>
            <p:cNvSpPr/>
            <p:nvPr/>
          </p:nvSpPr>
          <p:spPr>
            <a:xfrm flipV="1">
              <a:off x="320674" y="2238754"/>
              <a:ext cx="757238" cy="266700"/>
            </a:xfrm>
            <a:prstGeom prst="line">
              <a:avLst/>
            </a:prstGeom>
            <a:noFill/>
            <a:ln w="9525" cap="flat">
              <a:solidFill>
                <a:srgbClr val="000000"/>
              </a:solidFill>
              <a:prstDash val="solid"/>
              <a:round/>
            </a:ln>
            <a:effectLst/>
          </p:spPr>
          <p:txBody>
            <a:bodyPr wrap="square" lIns="0" tIns="0" rIns="0" bIns="0" numCol="1" anchor="t">
              <a:noAutofit/>
            </a:bodyPr>
            <a:lstStyle/>
            <a:p>
              <a:pPr defTabSz="457200">
                <a:defRPr sz="1200">
                  <a:latin typeface="+mj-lt"/>
                  <a:ea typeface="+mj-ea"/>
                  <a:cs typeface="+mj-cs"/>
                  <a:sym typeface="Helvetica"/>
                </a:defRPr>
              </a:pPr>
              <a:endParaRPr/>
            </a:p>
          </p:txBody>
        </p:sp>
        <p:sp>
          <p:nvSpPr>
            <p:cNvPr id="1460" name="线条"/>
            <p:cNvSpPr/>
            <p:nvPr/>
          </p:nvSpPr>
          <p:spPr>
            <a:xfrm flipV="1">
              <a:off x="1077912" y="597280"/>
              <a:ext cx="633413" cy="1631950"/>
            </a:xfrm>
            <a:prstGeom prst="line">
              <a:avLst/>
            </a:prstGeom>
            <a:noFill/>
            <a:ln w="9525" cap="flat">
              <a:solidFill>
                <a:srgbClr val="000000"/>
              </a:solidFill>
              <a:prstDash val="solid"/>
              <a:round/>
            </a:ln>
            <a:effectLst/>
          </p:spPr>
          <p:txBody>
            <a:bodyPr wrap="square" lIns="0" tIns="0" rIns="0" bIns="0" numCol="1" anchor="t">
              <a:noAutofit/>
            </a:bodyPr>
            <a:lstStyle/>
            <a:p>
              <a:pPr defTabSz="457200">
                <a:defRPr sz="1200">
                  <a:latin typeface="+mj-lt"/>
                  <a:ea typeface="+mj-ea"/>
                  <a:cs typeface="+mj-cs"/>
                  <a:sym typeface="Helvetica"/>
                </a:defRPr>
              </a:pPr>
              <a:endParaRPr/>
            </a:p>
          </p:txBody>
        </p:sp>
        <p:sp>
          <p:nvSpPr>
            <p:cNvPr id="1461" name="线条"/>
            <p:cNvSpPr/>
            <p:nvPr/>
          </p:nvSpPr>
          <p:spPr>
            <a:xfrm flipV="1">
              <a:off x="1704974" y="328992"/>
              <a:ext cx="717550" cy="258763"/>
            </a:xfrm>
            <a:prstGeom prst="line">
              <a:avLst/>
            </a:prstGeom>
            <a:noFill/>
            <a:ln w="9525" cap="flat">
              <a:solidFill>
                <a:srgbClr val="000000"/>
              </a:solidFill>
              <a:prstDash val="solid"/>
              <a:round/>
            </a:ln>
            <a:effectLst/>
          </p:spPr>
          <p:txBody>
            <a:bodyPr wrap="square" lIns="0" tIns="0" rIns="0" bIns="0" numCol="1" anchor="t">
              <a:noAutofit/>
            </a:bodyPr>
            <a:lstStyle/>
            <a:p>
              <a:pPr defTabSz="457200">
                <a:defRPr sz="1200">
                  <a:latin typeface="+mj-lt"/>
                  <a:ea typeface="+mj-ea"/>
                  <a:cs typeface="+mj-cs"/>
                  <a:sym typeface="Helvetica"/>
                </a:defRPr>
              </a:pPr>
              <a:endParaRPr/>
            </a:p>
          </p:txBody>
        </p:sp>
        <p:sp>
          <p:nvSpPr>
            <p:cNvPr id="1462" name="g(x,y)"/>
            <p:cNvSpPr txBox="1"/>
            <p:nvPr/>
          </p:nvSpPr>
          <p:spPr>
            <a:xfrm>
              <a:off x="174624" y="1967"/>
              <a:ext cx="703263" cy="275466"/>
            </a:xfrm>
            <a:prstGeom prst="rect">
              <a:avLst/>
            </a:prstGeom>
            <a:noFill/>
            <a:ln w="12700" cap="flat">
              <a:noFill/>
              <a:miter lim="400000"/>
            </a:ln>
            <a:effectLst/>
          </p:spPr>
          <p:txBody>
            <a:bodyPr wrap="square" lIns="45719" tIns="45719" rIns="45719" bIns="45719" numCol="1" anchor="ctr">
              <a:spAutoFit/>
            </a:bodyPr>
            <a:lstStyle/>
            <a:p>
              <a:pPr algn="just">
                <a:defRPr sz="1200" i="1">
                  <a:solidFill>
                    <a:srgbClr val="292929"/>
                  </a:solidFill>
                  <a:latin typeface="Times New Roman" panose="02020603050405020304"/>
                  <a:ea typeface="Times New Roman" panose="02020603050405020304"/>
                  <a:cs typeface="Times New Roman" panose="02020603050405020304"/>
                  <a:sym typeface="Times New Roman" panose="02020603050405020304"/>
                </a:defRPr>
              </a:pPr>
              <a:r>
                <a:t>g</a:t>
              </a:r>
              <a:r>
                <a:rPr i="0"/>
                <a:t>(</a:t>
              </a:r>
              <a:r>
                <a:t>x,y</a:t>
              </a:r>
              <a:r>
                <a:rPr i="0"/>
                <a:t>)</a:t>
              </a:r>
            </a:p>
          </p:txBody>
        </p:sp>
        <p:sp>
          <p:nvSpPr>
            <p:cNvPr id="1463" name="线条"/>
            <p:cNvSpPr/>
            <p:nvPr/>
          </p:nvSpPr>
          <p:spPr>
            <a:xfrm>
              <a:off x="1066799" y="2241928"/>
              <a:ext cx="1" cy="268288"/>
            </a:xfrm>
            <a:prstGeom prst="line">
              <a:avLst/>
            </a:prstGeom>
            <a:noFill/>
            <a:ln w="9525" cap="flat">
              <a:solidFill>
                <a:srgbClr val="000000"/>
              </a:solidFill>
              <a:prstDash val="dash"/>
              <a:round/>
            </a:ln>
            <a:effectLst/>
          </p:spPr>
          <p:txBody>
            <a:bodyPr wrap="square" lIns="0" tIns="0" rIns="0" bIns="0" numCol="1" anchor="t">
              <a:noAutofit/>
            </a:bodyPr>
            <a:lstStyle/>
            <a:p>
              <a:pPr defTabSz="457200">
                <a:defRPr sz="1200">
                  <a:latin typeface="+mj-lt"/>
                  <a:ea typeface="+mj-ea"/>
                  <a:cs typeface="+mj-cs"/>
                  <a:sym typeface="Helvetica"/>
                </a:defRPr>
              </a:pPr>
              <a:endParaRPr/>
            </a:p>
          </p:txBody>
        </p:sp>
        <p:sp>
          <p:nvSpPr>
            <p:cNvPr id="1464" name="线条"/>
            <p:cNvSpPr/>
            <p:nvPr/>
          </p:nvSpPr>
          <p:spPr>
            <a:xfrm flipH="1">
              <a:off x="1711324" y="584579"/>
              <a:ext cx="1" cy="1925638"/>
            </a:xfrm>
            <a:prstGeom prst="line">
              <a:avLst/>
            </a:prstGeom>
            <a:noFill/>
            <a:ln w="9525" cap="flat">
              <a:solidFill>
                <a:srgbClr val="000000"/>
              </a:solidFill>
              <a:prstDash val="dash"/>
              <a:round/>
            </a:ln>
            <a:effectLst/>
          </p:spPr>
          <p:txBody>
            <a:bodyPr wrap="square" lIns="0" tIns="0" rIns="0" bIns="0" numCol="1" anchor="t">
              <a:noAutofit/>
            </a:bodyPr>
            <a:lstStyle/>
            <a:p>
              <a:pPr defTabSz="457200">
                <a:defRPr sz="1200">
                  <a:latin typeface="+mj-lt"/>
                  <a:ea typeface="+mj-ea"/>
                  <a:cs typeface="+mj-cs"/>
                  <a:sym typeface="Helvetica"/>
                </a:defRPr>
              </a:pPr>
              <a:endParaRPr/>
            </a:p>
          </p:txBody>
        </p:sp>
        <p:sp>
          <p:nvSpPr>
            <p:cNvPr id="1465" name="a"/>
            <p:cNvSpPr txBox="1"/>
            <p:nvPr/>
          </p:nvSpPr>
          <p:spPr>
            <a:xfrm>
              <a:off x="968374" y="2461003"/>
              <a:ext cx="422275" cy="275467"/>
            </a:xfrm>
            <a:prstGeom prst="rect">
              <a:avLst/>
            </a:prstGeom>
            <a:noFill/>
            <a:ln w="12700" cap="flat">
              <a:noFill/>
              <a:miter lim="400000"/>
            </a:ln>
            <a:effectLst/>
          </p:spPr>
          <p:txBody>
            <a:bodyPr wrap="square" lIns="45719" tIns="45719" rIns="45719" bIns="45719" numCol="1" anchor="ctr">
              <a:spAutoFit/>
            </a:bodyPr>
            <a:lstStyle>
              <a:lvl1pPr algn="just">
                <a:defRPr sz="1200" i="1">
                  <a:solidFill>
                    <a:srgbClr val="292929"/>
                  </a:solidFill>
                  <a:latin typeface="Times New Roman" panose="02020603050405020304"/>
                  <a:ea typeface="Times New Roman" panose="02020603050405020304"/>
                  <a:cs typeface="Times New Roman" panose="02020603050405020304"/>
                  <a:sym typeface="Times New Roman" panose="02020603050405020304"/>
                </a:defRPr>
              </a:lvl1pPr>
            </a:lstStyle>
            <a:p>
              <a:r>
                <a:t>a</a:t>
              </a:r>
            </a:p>
          </p:txBody>
        </p:sp>
        <p:sp>
          <p:nvSpPr>
            <p:cNvPr id="1466" name="b"/>
            <p:cNvSpPr txBox="1"/>
            <p:nvPr/>
          </p:nvSpPr>
          <p:spPr>
            <a:xfrm>
              <a:off x="1611312" y="2461003"/>
              <a:ext cx="422275" cy="275467"/>
            </a:xfrm>
            <a:prstGeom prst="rect">
              <a:avLst/>
            </a:prstGeom>
            <a:noFill/>
            <a:ln w="12700" cap="flat">
              <a:noFill/>
              <a:miter lim="400000"/>
            </a:ln>
            <a:effectLst/>
          </p:spPr>
          <p:txBody>
            <a:bodyPr wrap="square" lIns="45719" tIns="45719" rIns="45719" bIns="45719" numCol="1" anchor="ctr">
              <a:spAutoFit/>
            </a:bodyPr>
            <a:lstStyle>
              <a:lvl1pPr algn="just">
                <a:defRPr sz="1200" i="1">
                  <a:solidFill>
                    <a:srgbClr val="292929"/>
                  </a:solidFill>
                  <a:latin typeface="Times New Roman" panose="02020603050405020304"/>
                  <a:ea typeface="Times New Roman" panose="02020603050405020304"/>
                  <a:cs typeface="Times New Roman" panose="02020603050405020304"/>
                  <a:sym typeface="Times New Roman" panose="02020603050405020304"/>
                </a:defRPr>
              </a:lvl1pPr>
            </a:lstStyle>
            <a:p>
              <a:r>
                <a:t>b</a:t>
              </a:r>
            </a:p>
          </p:txBody>
        </p:sp>
        <p:sp>
          <p:nvSpPr>
            <p:cNvPr id="1467" name="线条"/>
            <p:cNvSpPr/>
            <p:nvPr/>
          </p:nvSpPr>
          <p:spPr>
            <a:xfrm flipH="1">
              <a:off x="322262" y="2241928"/>
              <a:ext cx="744538" cy="1"/>
            </a:xfrm>
            <a:prstGeom prst="line">
              <a:avLst/>
            </a:prstGeom>
            <a:noFill/>
            <a:ln w="9525" cap="flat">
              <a:solidFill>
                <a:srgbClr val="000000"/>
              </a:solidFill>
              <a:prstDash val="dash"/>
              <a:round/>
            </a:ln>
            <a:effectLst/>
          </p:spPr>
          <p:txBody>
            <a:bodyPr wrap="square" lIns="0" tIns="0" rIns="0" bIns="0" numCol="1" anchor="t">
              <a:noAutofit/>
            </a:bodyPr>
            <a:lstStyle/>
            <a:p>
              <a:pPr defTabSz="457200">
                <a:defRPr sz="1200">
                  <a:latin typeface="+mj-lt"/>
                  <a:ea typeface="+mj-ea"/>
                  <a:cs typeface="+mj-cs"/>
                  <a:sym typeface="Helvetica"/>
                </a:defRPr>
              </a:pPr>
              <a:endParaRPr/>
            </a:p>
          </p:txBody>
        </p:sp>
        <p:sp>
          <p:nvSpPr>
            <p:cNvPr id="1468" name="线条"/>
            <p:cNvSpPr/>
            <p:nvPr/>
          </p:nvSpPr>
          <p:spPr>
            <a:xfrm flipH="1" flipV="1">
              <a:off x="322262" y="592516"/>
              <a:ext cx="1389063" cy="1"/>
            </a:xfrm>
            <a:prstGeom prst="line">
              <a:avLst/>
            </a:prstGeom>
            <a:noFill/>
            <a:ln w="9525" cap="flat">
              <a:solidFill>
                <a:srgbClr val="000000"/>
              </a:solidFill>
              <a:prstDash val="dash"/>
              <a:round/>
            </a:ln>
            <a:effectLst/>
          </p:spPr>
          <p:txBody>
            <a:bodyPr wrap="square" lIns="0" tIns="0" rIns="0" bIns="0" numCol="1" anchor="t">
              <a:noAutofit/>
            </a:bodyPr>
            <a:lstStyle/>
            <a:p>
              <a:pPr defTabSz="457200">
                <a:defRPr sz="1200">
                  <a:latin typeface="+mj-lt"/>
                  <a:ea typeface="+mj-ea"/>
                  <a:cs typeface="+mj-cs"/>
                  <a:sym typeface="Helvetica"/>
                </a:defRPr>
              </a:pPr>
              <a:endParaRPr/>
            </a:p>
          </p:txBody>
        </p:sp>
        <p:sp>
          <p:nvSpPr>
            <p:cNvPr id="1469" name="c"/>
            <p:cNvSpPr txBox="1"/>
            <p:nvPr/>
          </p:nvSpPr>
          <p:spPr>
            <a:xfrm>
              <a:off x="114299" y="2102229"/>
              <a:ext cx="422275" cy="275467"/>
            </a:xfrm>
            <a:prstGeom prst="rect">
              <a:avLst/>
            </a:prstGeom>
            <a:noFill/>
            <a:ln w="12700" cap="flat">
              <a:noFill/>
              <a:miter lim="400000"/>
            </a:ln>
            <a:effectLst/>
          </p:spPr>
          <p:txBody>
            <a:bodyPr wrap="square" lIns="45719" tIns="45719" rIns="45719" bIns="45719" numCol="1" anchor="ctr">
              <a:spAutoFit/>
            </a:bodyPr>
            <a:lstStyle>
              <a:lvl1pPr algn="just">
                <a:defRPr sz="1200" i="1">
                  <a:solidFill>
                    <a:srgbClr val="292929"/>
                  </a:solidFill>
                  <a:latin typeface="Times New Roman" panose="02020603050405020304"/>
                  <a:ea typeface="Times New Roman" panose="02020603050405020304"/>
                  <a:cs typeface="Times New Roman" panose="02020603050405020304"/>
                  <a:sym typeface="Times New Roman" panose="02020603050405020304"/>
                </a:defRPr>
              </a:lvl1pPr>
            </a:lstStyle>
            <a:p>
              <a:r>
                <a:t>c</a:t>
              </a:r>
            </a:p>
          </p:txBody>
        </p:sp>
        <p:sp>
          <p:nvSpPr>
            <p:cNvPr id="1470" name="d"/>
            <p:cNvSpPr txBox="1"/>
            <p:nvPr/>
          </p:nvSpPr>
          <p:spPr>
            <a:xfrm>
              <a:off x="114299" y="436941"/>
              <a:ext cx="422275" cy="275467"/>
            </a:xfrm>
            <a:prstGeom prst="rect">
              <a:avLst/>
            </a:prstGeom>
            <a:noFill/>
            <a:ln w="12700" cap="flat">
              <a:noFill/>
              <a:miter lim="400000"/>
            </a:ln>
            <a:effectLst/>
          </p:spPr>
          <p:txBody>
            <a:bodyPr wrap="square" lIns="45719" tIns="45719" rIns="45719" bIns="45719" numCol="1" anchor="ctr">
              <a:spAutoFit/>
            </a:bodyPr>
            <a:lstStyle>
              <a:lvl1pPr algn="just">
                <a:defRPr sz="1200" i="1">
                  <a:solidFill>
                    <a:srgbClr val="292929"/>
                  </a:solidFill>
                  <a:latin typeface="Times New Roman" panose="02020603050405020304"/>
                  <a:ea typeface="Times New Roman" panose="02020603050405020304"/>
                  <a:cs typeface="Times New Roman" panose="02020603050405020304"/>
                  <a:sym typeface="Times New Roman" panose="02020603050405020304"/>
                </a:defRPr>
              </a:lvl1pPr>
            </a:lstStyle>
            <a:p>
              <a:r>
                <a:t>d</a:t>
              </a:r>
            </a:p>
          </p:txBody>
        </p:sp>
        <p:sp>
          <p:nvSpPr>
            <p:cNvPr id="1471" name="Mf"/>
            <p:cNvSpPr txBox="1"/>
            <p:nvPr/>
          </p:nvSpPr>
          <p:spPr>
            <a:xfrm>
              <a:off x="2263774" y="2461003"/>
              <a:ext cx="422275" cy="304423"/>
            </a:xfrm>
            <a:prstGeom prst="rect">
              <a:avLst/>
            </a:prstGeom>
            <a:noFill/>
            <a:ln w="12700" cap="flat">
              <a:noFill/>
              <a:miter lim="400000"/>
            </a:ln>
            <a:effectLst/>
          </p:spPr>
          <p:txBody>
            <a:bodyPr wrap="square" lIns="45719" tIns="45719" rIns="45719" bIns="45719" numCol="1" anchor="ctr">
              <a:spAutoFit/>
            </a:bodyPr>
            <a:lstStyle/>
            <a:p>
              <a:pPr algn="just">
                <a:defRPr sz="1200" i="1">
                  <a:solidFill>
                    <a:srgbClr val="292929"/>
                  </a:solidFill>
                  <a:latin typeface="Times New Roman" panose="02020603050405020304"/>
                  <a:ea typeface="Times New Roman" panose="02020603050405020304"/>
                  <a:cs typeface="Times New Roman" panose="02020603050405020304"/>
                  <a:sym typeface="Times New Roman" panose="02020603050405020304"/>
                </a:defRPr>
              </a:pPr>
              <a:r>
                <a:t>M</a:t>
              </a:r>
              <a:r>
                <a:rPr baseline="-25000"/>
                <a:t>f</a:t>
              </a:r>
            </a:p>
          </p:txBody>
        </p:sp>
      </p:grpSp>
    </p:spTree>
    <p:extLst>
      <p:ext uri="{BB962C8B-B14F-4D97-AF65-F5344CB8AC3E}">
        <p14:creationId xmlns:p14="http://schemas.microsoft.com/office/powerpoint/2010/main" val="182750425"/>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 name="Nonlinear histogram transform"/>
          <p:cNvSpPr txBox="1">
            <a:spLocks noGrp="1"/>
          </p:cNvSpPr>
          <p:nvPr>
            <p:ph type="title"/>
          </p:nvPr>
        </p:nvSpPr>
        <p:spPr>
          <a:prstGeom prst="rect">
            <a:avLst/>
          </a:prstGeom>
        </p:spPr>
        <p:txBody>
          <a:bodyPr/>
          <a:lstStyle>
            <a:lvl1pPr>
              <a:defRPr sz="3600"/>
            </a:lvl1pPr>
          </a:lstStyle>
          <a:p>
            <a:r>
              <a:t>Nonlinear histogram transform</a:t>
            </a:r>
          </a:p>
        </p:txBody>
      </p:sp>
      <p:sp>
        <p:nvSpPr>
          <p:cNvPr id="1475" name="Histogram transform by a nonlinear function…"/>
          <p:cNvSpPr txBox="1"/>
          <p:nvPr/>
        </p:nvSpPr>
        <p:spPr>
          <a:xfrm>
            <a:off x="611559" y="2222500"/>
            <a:ext cx="8136905" cy="1282066"/>
          </a:xfrm>
          <a:prstGeom prst="rect">
            <a:avLst/>
          </a:prstGeom>
          <a:solidFill>
            <a:srgbClr val="02FDFF"/>
          </a:solidFill>
          <a:ln>
            <a:solidFill>
              <a:srgbClr val="FF3300"/>
            </a:solidFill>
            <a:miter lim="400000"/>
          </a:ln>
        </p:spPr>
        <p:txBody>
          <a:bodyPr lIns="45719" rIns="45719" anchor="ctr">
            <a:spAutoFit/>
          </a:bodyPr>
          <a:lstStyle/>
          <a:p>
            <a:pPr marL="457200" lvl="1" indent="0">
              <a:buSzPct val="100000"/>
              <a:buChar char="➢"/>
              <a:defRPr sz="2600">
                <a:solidFill>
                  <a:srgbClr val="0432FF"/>
                </a:solidFill>
              </a:defRPr>
            </a:pPr>
            <a:r>
              <a:t> Histogram transform by a nonlinear function</a:t>
            </a:r>
          </a:p>
          <a:p>
            <a:pPr marL="457200" lvl="1" indent="0">
              <a:buSzPct val="100000"/>
              <a:buChar char="➢"/>
              <a:defRPr sz="2600">
                <a:solidFill>
                  <a:srgbClr val="0432FF"/>
                </a:solidFill>
              </a:defRPr>
            </a:pPr>
            <a:r>
              <a:t> Logarithmic function and Exponential function are two popular nonlinear transform functions.</a:t>
            </a:r>
          </a:p>
        </p:txBody>
      </p:sp>
    </p:spTree>
    <p:extLst>
      <p:ext uri="{BB962C8B-B14F-4D97-AF65-F5344CB8AC3E}">
        <p14:creationId xmlns:p14="http://schemas.microsoft.com/office/powerpoint/2010/main" val="3339250296"/>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7" name="Nonlinear histogram transform"/>
          <p:cNvSpPr txBox="1">
            <a:spLocks noGrp="1"/>
          </p:cNvSpPr>
          <p:nvPr>
            <p:ph type="title"/>
          </p:nvPr>
        </p:nvSpPr>
        <p:spPr>
          <a:prstGeom prst="rect">
            <a:avLst/>
          </a:prstGeom>
        </p:spPr>
        <p:txBody>
          <a:bodyPr/>
          <a:lstStyle>
            <a:lvl1pPr>
              <a:defRPr sz="3600"/>
            </a:lvl1pPr>
          </a:lstStyle>
          <a:p>
            <a:r>
              <a:t>Nonlinear histogram transform</a:t>
            </a:r>
          </a:p>
        </p:txBody>
      </p:sp>
      <p:sp>
        <p:nvSpPr>
          <p:cNvPr id="1478" name="Logarithmic transform"/>
          <p:cNvSpPr txBox="1">
            <a:spLocks noGrp="1"/>
          </p:cNvSpPr>
          <p:nvPr>
            <p:ph type="body" sz="quarter" idx="1"/>
          </p:nvPr>
        </p:nvSpPr>
        <p:spPr>
          <a:xfrm>
            <a:off x="457199" y="1600200"/>
            <a:ext cx="8348665" cy="592139"/>
          </a:xfrm>
          <a:prstGeom prst="rect">
            <a:avLst/>
          </a:prstGeom>
        </p:spPr>
        <p:txBody>
          <a:bodyPr/>
          <a:lstStyle>
            <a:lvl1pPr marL="320040" indent="-201295">
              <a:lnSpc>
                <a:spcPct val="90000"/>
              </a:lnSpc>
              <a:buSzTx/>
              <a:buFont typeface="Wingdings 2" panose="05020102010507070707"/>
              <a:buNone/>
              <a:defRPr>
                <a:solidFill>
                  <a:srgbClr val="3366CC"/>
                </a:solidFill>
              </a:defRPr>
            </a:lvl1pPr>
          </a:lstStyle>
          <a:p>
            <a:r>
              <a:t>Logarithmic transform</a:t>
            </a:r>
          </a:p>
        </p:txBody>
      </p:sp>
      <p:sp>
        <p:nvSpPr>
          <p:cNvPr id="1479" name="Stretch low grayscale region…"/>
          <p:cNvSpPr txBox="1"/>
          <p:nvPr/>
        </p:nvSpPr>
        <p:spPr>
          <a:xfrm>
            <a:off x="1171575" y="2865437"/>
            <a:ext cx="3722688" cy="2821941"/>
          </a:xfrm>
          <a:prstGeom prst="rect">
            <a:avLst/>
          </a:prstGeom>
          <a:ln w="12700">
            <a:miter lim="400000"/>
          </a:ln>
        </p:spPr>
        <p:txBody>
          <a:bodyPr lIns="45719" rIns="45719" anchor="ctr">
            <a:spAutoFit/>
          </a:bodyPr>
          <a:lstStyle/>
          <a:p>
            <a:pPr>
              <a:buSzPct val="100000"/>
              <a:buChar char="➢"/>
              <a:defRPr sz="3600">
                <a:solidFill>
                  <a:srgbClr val="0432FF"/>
                </a:solidFill>
              </a:defRPr>
            </a:pPr>
            <a:r>
              <a:t>Stretch low grayscale region</a:t>
            </a:r>
          </a:p>
          <a:p>
            <a:pPr>
              <a:defRPr sz="3600">
                <a:solidFill>
                  <a:srgbClr val="0432FF"/>
                </a:solidFill>
              </a:defRPr>
            </a:pPr>
            <a:endParaRPr/>
          </a:p>
          <a:p>
            <a:pPr>
              <a:buSzPct val="100000"/>
              <a:buChar char="➢"/>
              <a:defRPr sz="3600">
                <a:solidFill>
                  <a:srgbClr val="0432FF"/>
                </a:solidFill>
              </a:defRPr>
            </a:pPr>
            <a:r>
              <a:t>Compress high grayscale region </a:t>
            </a:r>
          </a:p>
        </p:txBody>
      </p:sp>
      <p:pic>
        <p:nvPicPr>
          <p:cNvPr id="1480" name="image254.tif" descr="image254.tif"/>
          <p:cNvPicPr>
            <a:picLocks noChangeAspect="1"/>
          </p:cNvPicPr>
          <p:nvPr/>
        </p:nvPicPr>
        <p:blipFill>
          <a:blip r:embed="rId2"/>
          <a:stretch>
            <a:fillRect/>
          </a:stretch>
        </p:blipFill>
        <p:spPr>
          <a:xfrm>
            <a:off x="4646612" y="2108200"/>
            <a:ext cx="4497388" cy="3376613"/>
          </a:xfrm>
          <a:prstGeom prst="rect">
            <a:avLst/>
          </a:prstGeom>
          <a:ln w="12700">
            <a:miter lim="400000"/>
            <a:headEnd/>
            <a:tailEnd/>
          </a:ln>
        </p:spPr>
      </p:pic>
    </p:spTree>
    <p:extLst>
      <p:ext uri="{BB962C8B-B14F-4D97-AF65-F5344CB8AC3E}">
        <p14:creationId xmlns:p14="http://schemas.microsoft.com/office/powerpoint/2010/main" val="1590246590"/>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2" name="Nonlinear histogram transform"/>
          <p:cNvSpPr txBox="1">
            <a:spLocks noGrp="1"/>
          </p:cNvSpPr>
          <p:nvPr>
            <p:ph type="title"/>
          </p:nvPr>
        </p:nvSpPr>
        <p:spPr>
          <a:prstGeom prst="rect">
            <a:avLst/>
          </a:prstGeom>
        </p:spPr>
        <p:txBody>
          <a:bodyPr/>
          <a:lstStyle>
            <a:lvl1pPr>
              <a:defRPr sz="3600"/>
            </a:lvl1pPr>
          </a:lstStyle>
          <a:p>
            <a:r>
              <a:t>Nonlinear histogram transform</a:t>
            </a:r>
          </a:p>
        </p:txBody>
      </p:sp>
      <p:sp>
        <p:nvSpPr>
          <p:cNvPr id="1483" name="Logarithmic transform"/>
          <p:cNvSpPr txBox="1">
            <a:spLocks noGrp="1"/>
          </p:cNvSpPr>
          <p:nvPr>
            <p:ph type="body" sz="quarter" idx="1"/>
          </p:nvPr>
        </p:nvSpPr>
        <p:spPr>
          <a:xfrm>
            <a:off x="457199" y="1600200"/>
            <a:ext cx="8348665" cy="592139"/>
          </a:xfrm>
          <a:prstGeom prst="rect">
            <a:avLst/>
          </a:prstGeom>
        </p:spPr>
        <p:txBody>
          <a:bodyPr/>
          <a:lstStyle>
            <a:lvl1pPr marL="320040" indent="-201295">
              <a:lnSpc>
                <a:spcPct val="90000"/>
              </a:lnSpc>
              <a:buSzTx/>
              <a:buFont typeface="Wingdings 2" panose="05020102010507070707"/>
              <a:buNone/>
              <a:defRPr>
                <a:solidFill>
                  <a:srgbClr val="3366CC"/>
                </a:solidFill>
              </a:defRPr>
            </a:lvl1pPr>
          </a:lstStyle>
          <a:p>
            <a:r>
              <a:t>Logarithmic transform</a:t>
            </a:r>
          </a:p>
        </p:txBody>
      </p:sp>
      <p:pic>
        <p:nvPicPr>
          <p:cNvPr id="1484" name="image255.pdf" descr="image255.pdf"/>
          <p:cNvPicPr>
            <a:picLocks noChangeAspect="1"/>
          </p:cNvPicPr>
          <p:nvPr/>
        </p:nvPicPr>
        <p:blipFill>
          <a:blip r:embed="rId2"/>
          <a:stretch>
            <a:fillRect/>
          </a:stretch>
        </p:blipFill>
        <p:spPr>
          <a:xfrm>
            <a:off x="595312" y="2784475"/>
            <a:ext cx="4210051" cy="963613"/>
          </a:xfrm>
          <a:prstGeom prst="rect">
            <a:avLst/>
          </a:prstGeom>
          <a:ln w="12700">
            <a:miter lim="400000"/>
            <a:headEnd/>
            <a:tailEnd/>
          </a:ln>
        </p:spPr>
      </p:pic>
      <p:sp>
        <p:nvSpPr>
          <p:cNvPr id="1485" name="a,b,c are all adjustable"/>
          <p:cNvSpPr txBox="1"/>
          <p:nvPr/>
        </p:nvSpPr>
        <p:spPr>
          <a:xfrm>
            <a:off x="619124" y="4086225"/>
            <a:ext cx="3154076" cy="459741"/>
          </a:xfrm>
          <a:prstGeom prst="rect">
            <a:avLst/>
          </a:prstGeom>
          <a:ln w="12700">
            <a:miter lim="400000"/>
          </a:ln>
        </p:spPr>
        <p:txBody>
          <a:bodyPr wrap="none" lIns="45719" rIns="45719" anchor="ctr">
            <a:spAutoFit/>
          </a:bodyPr>
          <a:lstStyle>
            <a:lvl1pPr>
              <a:defRPr sz="2400" i="1">
                <a:latin typeface="+mj-lt"/>
                <a:ea typeface="+mj-ea"/>
                <a:cs typeface="+mj-cs"/>
                <a:sym typeface="Helvetica"/>
              </a:defRPr>
            </a:lvl1pPr>
          </a:lstStyle>
          <a:p>
            <a:r>
              <a:t>a,b,c are all adjustable</a:t>
            </a:r>
          </a:p>
        </p:txBody>
      </p:sp>
      <p:pic>
        <p:nvPicPr>
          <p:cNvPr id="1486" name="image254.tif" descr="image254.tif"/>
          <p:cNvPicPr>
            <a:picLocks noChangeAspect="1"/>
          </p:cNvPicPr>
          <p:nvPr/>
        </p:nvPicPr>
        <p:blipFill>
          <a:blip r:embed="rId3"/>
          <a:stretch>
            <a:fillRect/>
          </a:stretch>
        </p:blipFill>
        <p:spPr>
          <a:xfrm>
            <a:off x="4646612" y="2108200"/>
            <a:ext cx="4497388" cy="3376613"/>
          </a:xfrm>
          <a:prstGeom prst="rect">
            <a:avLst/>
          </a:prstGeom>
          <a:ln w="12700">
            <a:miter lim="400000"/>
            <a:headEnd/>
            <a:tailEnd/>
          </a:ln>
        </p:spPr>
      </p:pic>
    </p:spTree>
    <p:extLst>
      <p:ext uri="{BB962C8B-B14F-4D97-AF65-F5344CB8AC3E}">
        <p14:creationId xmlns:p14="http://schemas.microsoft.com/office/powerpoint/2010/main" val="4195958603"/>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8" name="Nonlinear histogram transform"/>
          <p:cNvSpPr txBox="1">
            <a:spLocks noGrp="1"/>
          </p:cNvSpPr>
          <p:nvPr>
            <p:ph type="title"/>
          </p:nvPr>
        </p:nvSpPr>
        <p:spPr>
          <a:prstGeom prst="rect">
            <a:avLst/>
          </a:prstGeom>
        </p:spPr>
        <p:txBody>
          <a:bodyPr/>
          <a:lstStyle>
            <a:lvl1pPr>
              <a:defRPr sz="3600"/>
            </a:lvl1pPr>
          </a:lstStyle>
          <a:p>
            <a:r>
              <a:t>Nonlinear histogram transform</a:t>
            </a:r>
          </a:p>
        </p:txBody>
      </p:sp>
      <p:sp>
        <p:nvSpPr>
          <p:cNvPr id="1489" name="2．Exponential transform"/>
          <p:cNvSpPr txBox="1">
            <a:spLocks noGrp="1"/>
          </p:cNvSpPr>
          <p:nvPr>
            <p:ph type="body" sz="quarter" idx="1"/>
          </p:nvPr>
        </p:nvSpPr>
        <p:spPr>
          <a:xfrm>
            <a:off x="457199" y="1600200"/>
            <a:ext cx="8348665" cy="592139"/>
          </a:xfrm>
          <a:prstGeom prst="rect">
            <a:avLst/>
          </a:prstGeom>
        </p:spPr>
        <p:txBody>
          <a:bodyPr/>
          <a:lstStyle/>
          <a:p>
            <a:pPr marL="316865" indent="-199390" defTabSz="905510">
              <a:lnSpc>
                <a:spcPct val="90000"/>
              </a:lnSpc>
              <a:buSzTx/>
              <a:buFont typeface="Wingdings 2" panose="05020102010507070707"/>
              <a:buNone/>
              <a:defRPr sz="3170">
                <a:solidFill>
                  <a:srgbClr val="3366CC"/>
                </a:solidFill>
              </a:defRPr>
            </a:pPr>
            <a:r>
              <a:t>2</a:t>
            </a:r>
            <a:r>
              <a:rPr>
                <a:latin typeface="华文楷体" panose="02010600040101010101" charset="-122"/>
                <a:ea typeface="华文楷体" panose="02010600040101010101" charset="-122"/>
                <a:cs typeface="华文楷体" panose="02010600040101010101" charset="-122"/>
                <a:sym typeface="华文楷体" panose="02010600040101010101" charset="-122"/>
              </a:rPr>
              <a:t>．</a:t>
            </a:r>
            <a:r>
              <a:t>Exponential transform</a:t>
            </a:r>
          </a:p>
        </p:txBody>
      </p:sp>
      <p:sp>
        <p:nvSpPr>
          <p:cNvPr id="1490" name="Stretch high grayscale region…"/>
          <p:cNvSpPr txBox="1"/>
          <p:nvPr/>
        </p:nvSpPr>
        <p:spPr>
          <a:xfrm>
            <a:off x="1127125" y="2863850"/>
            <a:ext cx="3679825" cy="2821941"/>
          </a:xfrm>
          <a:prstGeom prst="rect">
            <a:avLst/>
          </a:prstGeom>
          <a:ln w="12700">
            <a:miter lim="400000"/>
          </a:ln>
        </p:spPr>
        <p:txBody>
          <a:bodyPr lIns="45719" rIns="45719" anchor="ctr">
            <a:spAutoFit/>
          </a:bodyPr>
          <a:lstStyle/>
          <a:p>
            <a:pPr>
              <a:buSzPct val="100000"/>
              <a:buChar char="➢"/>
              <a:defRPr sz="3600">
                <a:solidFill>
                  <a:srgbClr val="0432FF"/>
                </a:solidFill>
              </a:defRPr>
            </a:pPr>
            <a:r>
              <a:t>Stretch high grayscale region</a:t>
            </a:r>
          </a:p>
          <a:p>
            <a:pPr>
              <a:defRPr sz="3600">
                <a:solidFill>
                  <a:srgbClr val="0432FF"/>
                </a:solidFill>
              </a:defRPr>
            </a:pPr>
            <a:endParaRPr/>
          </a:p>
          <a:p>
            <a:pPr>
              <a:buSzPct val="100000"/>
              <a:buChar char="➢"/>
              <a:defRPr sz="3600">
                <a:solidFill>
                  <a:srgbClr val="0432FF"/>
                </a:solidFill>
              </a:defRPr>
            </a:pPr>
            <a:r>
              <a:t>Compress low grayscale region </a:t>
            </a:r>
          </a:p>
        </p:txBody>
      </p:sp>
      <p:pic>
        <p:nvPicPr>
          <p:cNvPr id="1491" name="image256.tif" descr="image256.tif"/>
          <p:cNvPicPr>
            <a:picLocks noChangeAspect="1"/>
          </p:cNvPicPr>
          <p:nvPr/>
        </p:nvPicPr>
        <p:blipFill>
          <a:blip r:embed="rId2"/>
          <a:stretch>
            <a:fillRect/>
          </a:stretch>
        </p:blipFill>
        <p:spPr>
          <a:xfrm>
            <a:off x="4773612" y="2105025"/>
            <a:ext cx="4370388" cy="3279775"/>
          </a:xfrm>
          <a:prstGeom prst="rect">
            <a:avLst/>
          </a:prstGeom>
          <a:ln w="12700">
            <a:miter lim="400000"/>
            <a:headEnd/>
            <a:tailEnd/>
          </a:ln>
        </p:spPr>
      </p:pic>
    </p:spTree>
    <p:extLst>
      <p:ext uri="{BB962C8B-B14F-4D97-AF65-F5344CB8AC3E}">
        <p14:creationId xmlns:p14="http://schemas.microsoft.com/office/powerpoint/2010/main" val="4207044815"/>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9" name="Basic operation (II)"/>
          <p:cNvSpPr txBox="1">
            <a:spLocks noGrp="1"/>
          </p:cNvSpPr>
          <p:nvPr>
            <p:ph type="title"/>
          </p:nvPr>
        </p:nvSpPr>
        <p:spPr>
          <a:xfrm>
            <a:off x="685800" y="3355847"/>
            <a:ext cx="8077200" cy="1673352"/>
          </a:xfrm>
          <a:prstGeom prst="rect">
            <a:avLst/>
          </a:prstGeom>
        </p:spPr>
        <p:txBody>
          <a:bodyPr/>
          <a:lstStyle/>
          <a:p>
            <a:pPr>
              <a:defRPr sz="3200"/>
            </a:pPr>
            <a:r>
              <a:t>Basic operation (II) </a:t>
            </a:r>
            <a:br/>
            <a:endParaRPr/>
          </a:p>
        </p:txBody>
      </p:sp>
      <p:pic>
        <p:nvPicPr>
          <p:cNvPr id="580" name="image3.png" descr="image3.png"/>
          <p:cNvPicPr>
            <a:picLocks noChangeAspect="1"/>
          </p:cNvPicPr>
          <p:nvPr/>
        </p:nvPicPr>
        <p:blipFill>
          <a:blip r:embed="rId2"/>
          <a:stretch>
            <a:fillRect/>
          </a:stretch>
        </p:blipFill>
        <p:spPr>
          <a:xfrm>
            <a:off x="467543" y="476672"/>
            <a:ext cx="1030614" cy="1093985"/>
          </a:xfrm>
          <a:prstGeom prst="rect">
            <a:avLst/>
          </a:prstGeom>
          <a:ln w="12700">
            <a:miter lim="400000"/>
            <a:headEnd/>
            <a:tailEnd/>
          </a:ln>
        </p:spPr>
      </p:pic>
      <p:sp>
        <p:nvSpPr>
          <p:cNvPr id="581" name="Mingli Song…"/>
          <p:cNvSpPr txBox="1"/>
          <p:nvPr/>
        </p:nvSpPr>
        <p:spPr>
          <a:xfrm>
            <a:off x="539551" y="5611215"/>
            <a:ext cx="8077201" cy="1117601"/>
          </a:xfrm>
          <a:prstGeom prst="rect">
            <a:avLst/>
          </a:prstGeom>
          <a:ln w="12700">
            <a:miter lim="400000"/>
          </a:ln>
        </p:spPr>
        <p:txBody>
          <a:bodyPr lIns="0" tIns="0" rIns="0" bIns="0" anchor="b">
            <a:normAutofit/>
          </a:bodyPr>
          <a:lstStyle/>
          <a:p>
            <a:pPr>
              <a:defRPr>
                <a:solidFill>
                  <a:srgbClr val="FFFFFF"/>
                </a:solidFill>
              </a:defRPr>
            </a:pPr>
            <a:r>
              <a:t>Mingli Song</a:t>
            </a:r>
            <a:endParaRPr sz="2000"/>
          </a:p>
          <a:p>
            <a:pPr>
              <a:defRPr>
                <a:solidFill>
                  <a:srgbClr val="FFFFFF"/>
                </a:solidFill>
              </a:defRPr>
            </a:pPr>
            <a:r>
              <a:t>College of Computer Science, Zhejiang University</a:t>
            </a:r>
            <a:endParaRPr sz="2000"/>
          </a:p>
          <a:p>
            <a:pPr>
              <a:defRPr>
                <a:solidFill>
                  <a:srgbClr val="FFFFFF"/>
                </a:solidFill>
              </a:defRPr>
            </a:pPr>
            <a:r>
              <a:t>brooksong@zju.edu.cn</a:t>
            </a:r>
            <a:endParaRPr sz="2000"/>
          </a:p>
          <a:p>
            <a:pPr>
              <a:defRPr>
                <a:solidFill>
                  <a:srgbClr val="FFFFFF"/>
                </a:solidFill>
              </a:defRPr>
            </a:pPr>
            <a:r>
              <a:t>http://person.zju.edu.cn/msong</a:t>
            </a:r>
          </a:p>
        </p:txBody>
      </p:sp>
      <p:sp>
        <p:nvSpPr>
          <p:cNvPr id="582" name="正文"/>
          <p:cNvSpPr txBox="1">
            <a:spLocks noGrp="1"/>
          </p:cNvSpPr>
          <p:nvPr>
            <p:ph type="body" sz="quarter" idx="1"/>
          </p:nvPr>
        </p:nvSpPr>
        <p:spPr>
          <a:prstGeom prst="rect">
            <a:avLst/>
          </a:prstGeom>
        </p:spPr>
        <p:txBody>
          <a:bodyPr/>
          <a:lstStyle/>
          <a:p>
            <a:endParaRP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3" name="Nonlinear histogram transform"/>
          <p:cNvSpPr txBox="1">
            <a:spLocks noGrp="1"/>
          </p:cNvSpPr>
          <p:nvPr>
            <p:ph type="title"/>
          </p:nvPr>
        </p:nvSpPr>
        <p:spPr>
          <a:prstGeom prst="rect">
            <a:avLst/>
          </a:prstGeom>
        </p:spPr>
        <p:txBody>
          <a:bodyPr/>
          <a:lstStyle>
            <a:lvl1pPr>
              <a:defRPr sz="3600"/>
            </a:lvl1pPr>
          </a:lstStyle>
          <a:p>
            <a:r>
              <a:t>Nonlinear histogram transform</a:t>
            </a:r>
          </a:p>
        </p:txBody>
      </p:sp>
      <p:sp>
        <p:nvSpPr>
          <p:cNvPr id="1494" name="Exponential transform"/>
          <p:cNvSpPr txBox="1">
            <a:spLocks noGrp="1"/>
          </p:cNvSpPr>
          <p:nvPr>
            <p:ph type="body" sz="quarter" idx="1"/>
          </p:nvPr>
        </p:nvSpPr>
        <p:spPr>
          <a:xfrm>
            <a:off x="457199" y="1600200"/>
            <a:ext cx="8348665" cy="592139"/>
          </a:xfrm>
          <a:prstGeom prst="rect">
            <a:avLst/>
          </a:prstGeom>
        </p:spPr>
        <p:txBody>
          <a:bodyPr/>
          <a:lstStyle>
            <a:lvl1pPr marL="320040" indent="-201295">
              <a:lnSpc>
                <a:spcPct val="90000"/>
              </a:lnSpc>
              <a:buSzTx/>
              <a:buFont typeface="Wingdings 2" panose="05020102010507070707"/>
              <a:buNone/>
              <a:defRPr>
                <a:solidFill>
                  <a:srgbClr val="3366CC"/>
                </a:solidFill>
              </a:defRPr>
            </a:lvl1pPr>
          </a:lstStyle>
          <a:p>
            <a:r>
              <a:t>Exponential transform</a:t>
            </a:r>
          </a:p>
        </p:txBody>
      </p:sp>
      <p:sp>
        <p:nvSpPr>
          <p:cNvPr id="1495" name="a,b,c are all adjustable"/>
          <p:cNvSpPr txBox="1"/>
          <p:nvPr/>
        </p:nvSpPr>
        <p:spPr>
          <a:xfrm>
            <a:off x="704850" y="3956050"/>
            <a:ext cx="3238758" cy="459741"/>
          </a:xfrm>
          <a:prstGeom prst="rect">
            <a:avLst/>
          </a:prstGeom>
          <a:ln w="12700">
            <a:miter lim="400000"/>
          </a:ln>
        </p:spPr>
        <p:txBody>
          <a:bodyPr wrap="none" lIns="45719" rIns="45719" anchor="ctr">
            <a:spAutoFit/>
          </a:bodyPr>
          <a:lstStyle/>
          <a:p>
            <a:pPr>
              <a:defRPr sz="2400" i="1">
                <a:latin typeface="+mj-lt"/>
                <a:ea typeface="+mj-ea"/>
                <a:cs typeface="+mj-cs"/>
                <a:sym typeface="Helvetica"/>
              </a:defRPr>
            </a:pPr>
            <a:r>
              <a:t>a,b,c are all adjustable</a:t>
            </a:r>
            <a:r>
              <a:rPr i="0">
                <a:latin typeface="+mn-lt"/>
                <a:ea typeface="+mn-ea"/>
                <a:cs typeface="+mn-cs"/>
                <a:sym typeface="Corbel" panose="020B0503020204020204"/>
              </a:rPr>
              <a:t> </a:t>
            </a:r>
          </a:p>
        </p:txBody>
      </p:sp>
      <p:pic>
        <p:nvPicPr>
          <p:cNvPr id="1496" name="image257.pdf" descr="image257.pdf"/>
          <p:cNvPicPr>
            <a:picLocks noChangeAspect="1"/>
          </p:cNvPicPr>
          <p:nvPr/>
        </p:nvPicPr>
        <p:blipFill>
          <a:blip r:embed="rId2"/>
          <a:stretch>
            <a:fillRect/>
          </a:stretch>
        </p:blipFill>
        <p:spPr>
          <a:xfrm>
            <a:off x="899591" y="2996977"/>
            <a:ext cx="3551958" cy="592209"/>
          </a:xfrm>
          <a:prstGeom prst="rect">
            <a:avLst/>
          </a:prstGeom>
          <a:ln w="12700">
            <a:miter lim="400000"/>
            <a:headEnd/>
            <a:tailEnd/>
          </a:ln>
        </p:spPr>
      </p:pic>
      <p:pic>
        <p:nvPicPr>
          <p:cNvPr id="1497" name="image256.tif" descr="image256.tif"/>
          <p:cNvPicPr>
            <a:picLocks noChangeAspect="1"/>
          </p:cNvPicPr>
          <p:nvPr/>
        </p:nvPicPr>
        <p:blipFill>
          <a:blip r:embed="rId3"/>
          <a:stretch>
            <a:fillRect/>
          </a:stretch>
        </p:blipFill>
        <p:spPr>
          <a:xfrm>
            <a:off x="4773612" y="2105025"/>
            <a:ext cx="4370388" cy="3279775"/>
          </a:xfrm>
          <a:prstGeom prst="rect">
            <a:avLst/>
          </a:prstGeom>
          <a:ln w="12700">
            <a:miter lim="400000"/>
            <a:headEnd/>
            <a:tailEnd/>
          </a:ln>
        </p:spPr>
      </p:pic>
    </p:spTree>
    <p:extLst>
      <p:ext uri="{BB962C8B-B14F-4D97-AF65-F5344CB8AC3E}">
        <p14:creationId xmlns:p14="http://schemas.microsoft.com/office/powerpoint/2010/main" val="2234444600"/>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9" name="Nonlinear histogram transform"/>
          <p:cNvSpPr txBox="1">
            <a:spLocks noGrp="1"/>
          </p:cNvSpPr>
          <p:nvPr>
            <p:ph type="title"/>
          </p:nvPr>
        </p:nvSpPr>
        <p:spPr>
          <a:prstGeom prst="rect">
            <a:avLst/>
          </a:prstGeom>
        </p:spPr>
        <p:txBody>
          <a:bodyPr/>
          <a:lstStyle>
            <a:lvl1pPr>
              <a:defRPr sz="3600"/>
            </a:lvl1pPr>
          </a:lstStyle>
          <a:p>
            <a:r>
              <a:t>Nonlinear histogram transform</a:t>
            </a:r>
          </a:p>
        </p:txBody>
      </p:sp>
      <p:graphicFrame>
        <p:nvGraphicFramePr>
          <p:cNvPr id="1500" name="表格"/>
          <p:cNvGraphicFramePr/>
          <p:nvPr/>
        </p:nvGraphicFramePr>
        <p:xfrm>
          <a:off x="889000" y="4764087"/>
          <a:ext cx="903288" cy="1036638"/>
        </p:xfrm>
        <a:graphic>
          <a:graphicData uri="http://schemas.openxmlformats.org/drawingml/2006/table">
            <a:tbl>
              <a:tblPr/>
              <a:tblGrid>
                <a:gridCol w="431800">
                  <a:extLst>
                    <a:ext uri="{9D8B030D-6E8A-4147-A177-3AD203B41FA5}">
                      <a16:colId xmlns="" xmlns:a16="http://schemas.microsoft.com/office/drawing/2014/main" val="20000"/>
                    </a:ext>
                  </a:extLst>
                </a:gridCol>
                <a:gridCol w="471488">
                  <a:extLst>
                    <a:ext uri="{9D8B030D-6E8A-4147-A177-3AD203B41FA5}">
                      <a16:colId xmlns="" xmlns:a16="http://schemas.microsoft.com/office/drawing/2014/main" val="20001"/>
                    </a:ext>
                  </a:extLst>
                </a:gridCol>
              </a:tblGrid>
              <a:tr h="518319">
                <a:tc>
                  <a:txBody>
                    <a:bodyPr/>
                    <a:lstStyle/>
                    <a:p>
                      <a:pPr algn="l">
                        <a:spcBef>
                          <a:spcPts val="600"/>
                        </a:spcBef>
                        <a:defRPr sz="1800"/>
                      </a:pPr>
                      <a:r>
                        <a:rPr sz="2800">
                          <a:solidFill>
                            <a:srgbClr val="5F5F5F"/>
                          </a:solidFill>
                          <a:latin typeface="Arial" panose="020B0604020202020204"/>
                          <a:ea typeface="Arial" panose="020B0604020202020204"/>
                          <a:cs typeface="Arial" panose="020B0604020202020204"/>
                          <a:sym typeface="Arial" panose="020B0604020202020204"/>
                        </a:rPr>
                        <a:t>A</a:t>
                      </a:r>
                    </a:p>
                  </a:txBody>
                  <a:tcPr marL="45720" marR="45720" horzOverflow="overflow">
                    <a:lnL w="28575">
                      <a:solidFill>
                        <a:srgbClr val="000000"/>
                      </a:solidFill>
                    </a:lnL>
                    <a:lnR w="12700">
                      <a:solidFill>
                        <a:srgbClr val="000000"/>
                      </a:solidFill>
                    </a:lnR>
                    <a:lnT w="28575">
                      <a:solidFill>
                        <a:srgbClr val="000000"/>
                      </a:solidFill>
                    </a:lnT>
                    <a:lnB w="12700">
                      <a:solidFill>
                        <a:srgbClr val="000000"/>
                      </a:solidFill>
                    </a:lnB>
                    <a:noFill/>
                  </a:tcPr>
                </a:tc>
                <a:tc>
                  <a:txBody>
                    <a:bodyPr/>
                    <a:lstStyle/>
                    <a:p>
                      <a:pPr algn="l">
                        <a:spcBef>
                          <a:spcPts val="600"/>
                        </a:spcBef>
                        <a:defRPr sz="1800"/>
                      </a:pPr>
                      <a:r>
                        <a:rPr sz="2800">
                          <a:solidFill>
                            <a:srgbClr val="5F5F5F"/>
                          </a:solidFill>
                          <a:latin typeface="Arial" panose="020B0604020202020204"/>
                          <a:ea typeface="Arial" panose="020B0604020202020204"/>
                          <a:cs typeface="Arial" panose="020B0604020202020204"/>
                          <a:sym typeface="Arial" panose="020B0604020202020204"/>
                        </a:rPr>
                        <a:t>B</a:t>
                      </a:r>
                    </a:p>
                  </a:txBody>
                  <a:tcPr marL="45720" marR="45720" horzOverflow="overflow">
                    <a:lnL w="12700">
                      <a:solidFill>
                        <a:srgbClr val="000000"/>
                      </a:solidFill>
                    </a:lnL>
                    <a:lnR w="28575">
                      <a:solidFill>
                        <a:srgbClr val="000000"/>
                      </a:solidFill>
                    </a:lnR>
                    <a:lnT w="28575">
                      <a:solidFill>
                        <a:srgbClr val="000000"/>
                      </a:solidFill>
                    </a:lnT>
                    <a:lnB w="12700">
                      <a:solidFill>
                        <a:srgbClr val="000000"/>
                      </a:solidFill>
                    </a:lnB>
                    <a:noFill/>
                  </a:tcPr>
                </a:tc>
                <a:extLst>
                  <a:ext uri="{0D108BD9-81ED-4DB2-BD59-A6C34878D82A}">
                    <a16:rowId xmlns="" xmlns:a16="http://schemas.microsoft.com/office/drawing/2014/main" val="10000"/>
                  </a:ext>
                </a:extLst>
              </a:tr>
              <a:tr h="518319">
                <a:tc>
                  <a:txBody>
                    <a:bodyPr/>
                    <a:lstStyle/>
                    <a:p>
                      <a:pPr algn="l">
                        <a:spcBef>
                          <a:spcPts val="400"/>
                        </a:spcBef>
                        <a:defRPr sz="2800">
                          <a:solidFill>
                            <a:srgbClr val="5F5F5F"/>
                          </a:solidFill>
                          <a:latin typeface="Arial" panose="020B0604020202020204"/>
                          <a:ea typeface="Arial" panose="020B0604020202020204"/>
                          <a:cs typeface="Arial" panose="020B0604020202020204"/>
                          <a:sym typeface="Arial" panose="020B0604020202020204"/>
                        </a:defRPr>
                      </a:pPr>
                      <a:endParaRPr/>
                    </a:p>
                  </a:txBody>
                  <a:tcPr marL="45720" marR="45720" horzOverflow="overflow">
                    <a:lnL w="28575">
                      <a:solidFill>
                        <a:srgbClr val="000000"/>
                      </a:solidFill>
                    </a:lnL>
                    <a:lnR w="12700">
                      <a:solidFill>
                        <a:srgbClr val="000000"/>
                      </a:solidFill>
                    </a:lnR>
                    <a:lnT w="12700">
                      <a:solidFill>
                        <a:srgbClr val="000000"/>
                      </a:solidFill>
                    </a:lnT>
                    <a:lnB w="28575">
                      <a:solidFill>
                        <a:srgbClr val="000000"/>
                      </a:solidFill>
                    </a:lnB>
                    <a:noFill/>
                  </a:tcPr>
                </a:tc>
                <a:tc>
                  <a:txBody>
                    <a:bodyPr/>
                    <a:lstStyle/>
                    <a:p>
                      <a:pPr algn="l">
                        <a:spcBef>
                          <a:spcPts val="600"/>
                        </a:spcBef>
                        <a:defRPr sz="1800"/>
                      </a:pPr>
                      <a:r>
                        <a:rPr sz="2800">
                          <a:solidFill>
                            <a:srgbClr val="5F5F5F"/>
                          </a:solidFill>
                          <a:latin typeface="Arial" panose="020B0604020202020204"/>
                          <a:ea typeface="Arial" panose="020B0604020202020204"/>
                          <a:cs typeface="Arial" panose="020B0604020202020204"/>
                          <a:sym typeface="Arial" panose="020B0604020202020204"/>
                        </a:rPr>
                        <a:t>C </a:t>
                      </a:r>
                    </a:p>
                  </a:txBody>
                  <a:tcPr marL="45720" marR="45720" horzOverflow="overflow">
                    <a:lnL w="12700">
                      <a:solidFill>
                        <a:srgbClr val="000000"/>
                      </a:solidFill>
                    </a:lnL>
                    <a:lnR w="28575">
                      <a:solidFill>
                        <a:srgbClr val="000000"/>
                      </a:solidFill>
                    </a:lnR>
                    <a:lnT w="12700">
                      <a:solidFill>
                        <a:srgbClr val="000000"/>
                      </a:solidFill>
                    </a:lnT>
                    <a:lnB w="28575">
                      <a:solidFill>
                        <a:srgbClr val="000000"/>
                      </a:solidFill>
                    </a:lnB>
                    <a:noFill/>
                  </a:tcPr>
                </a:tc>
                <a:extLst>
                  <a:ext uri="{0D108BD9-81ED-4DB2-BD59-A6C34878D82A}">
                    <a16:rowId xmlns="" xmlns:a16="http://schemas.microsoft.com/office/drawing/2014/main" val="10001"/>
                  </a:ext>
                </a:extLst>
              </a:tr>
            </a:tbl>
          </a:graphicData>
        </a:graphic>
      </p:graphicFrame>
      <p:grpSp>
        <p:nvGrpSpPr>
          <p:cNvPr id="1508" name="成组"/>
          <p:cNvGrpSpPr/>
          <p:nvPr/>
        </p:nvGrpSpPr>
        <p:grpSpPr>
          <a:xfrm>
            <a:off x="557212" y="2355849"/>
            <a:ext cx="8204201" cy="3644267"/>
            <a:chOff x="0" y="0"/>
            <a:chExt cx="8204200" cy="3644265"/>
          </a:xfrm>
        </p:grpSpPr>
        <p:pic>
          <p:nvPicPr>
            <p:cNvPr id="1501" name="image229.png" descr="image229.png"/>
            <p:cNvPicPr>
              <a:picLocks noChangeAspect="1"/>
            </p:cNvPicPr>
            <p:nvPr/>
          </p:nvPicPr>
          <p:blipFill>
            <a:blip r:embed="rId2"/>
            <a:stretch>
              <a:fillRect/>
            </a:stretch>
          </p:blipFill>
          <p:spPr>
            <a:xfrm>
              <a:off x="0" y="31750"/>
              <a:ext cx="2130425" cy="1590676"/>
            </a:xfrm>
            <a:prstGeom prst="rect">
              <a:avLst/>
            </a:prstGeom>
            <a:ln w="12700" cap="flat">
              <a:noFill/>
              <a:miter lim="400000"/>
              <a:headEnd/>
              <a:tailEnd/>
            </a:ln>
            <a:effectLst/>
          </p:spPr>
        </p:pic>
        <p:pic>
          <p:nvPicPr>
            <p:cNvPr id="1502" name="image230.png" descr="image230.png"/>
            <p:cNvPicPr>
              <a:picLocks noChangeAspect="1"/>
            </p:cNvPicPr>
            <p:nvPr/>
          </p:nvPicPr>
          <p:blipFill>
            <a:blip r:embed="rId3"/>
            <a:stretch>
              <a:fillRect/>
            </a:stretch>
          </p:blipFill>
          <p:spPr>
            <a:xfrm>
              <a:off x="2327275" y="30162"/>
              <a:ext cx="1619250" cy="1619251"/>
            </a:xfrm>
            <a:prstGeom prst="rect">
              <a:avLst/>
            </a:prstGeom>
            <a:ln w="12700" cap="flat">
              <a:noFill/>
              <a:miter lim="400000"/>
              <a:headEnd/>
              <a:tailEnd/>
            </a:ln>
            <a:effectLst/>
          </p:spPr>
        </p:pic>
        <p:pic>
          <p:nvPicPr>
            <p:cNvPr id="1503" name="image231.png" descr="image231.png"/>
            <p:cNvPicPr>
              <a:picLocks noChangeAspect="1"/>
            </p:cNvPicPr>
            <p:nvPr/>
          </p:nvPicPr>
          <p:blipFill>
            <a:blip r:embed="rId4"/>
            <a:stretch>
              <a:fillRect/>
            </a:stretch>
          </p:blipFill>
          <p:spPr>
            <a:xfrm>
              <a:off x="4257675" y="0"/>
              <a:ext cx="2136775" cy="1600201"/>
            </a:xfrm>
            <a:prstGeom prst="rect">
              <a:avLst/>
            </a:prstGeom>
            <a:ln w="12700" cap="flat">
              <a:noFill/>
              <a:miter lim="400000"/>
              <a:headEnd/>
              <a:tailEnd/>
            </a:ln>
            <a:effectLst/>
          </p:spPr>
        </p:pic>
        <p:pic>
          <p:nvPicPr>
            <p:cNvPr id="1504" name="image232.png" descr="image232.png"/>
            <p:cNvPicPr>
              <a:picLocks noChangeAspect="1"/>
            </p:cNvPicPr>
            <p:nvPr/>
          </p:nvPicPr>
          <p:blipFill>
            <a:blip r:embed="rId5"/>
            <a:stretch>
              <a:fillRect/>
            </a:stretch>
          </p:blipFill>
          <p:spPr>
            <a:xfrm>
              <a:off x="6572250" y="3175"/>
              <a:ext cx="1631950" cy="1647826"/>
            </a:xfrm>
            <a:prstGeom prst="rect">
              <a:avLst/>
            </a:prstGeom>
            <a:ln w="12700" cap="flat">
              <a:noFill/>
              <a:miter lim="400000"/>
              <a:headEnd/>
              <a:tailEnd/>
            </a:ln>
            <a:effectLst/>
          </p:spPr>
        </p:pic>
        <p:pic>
          <p:nvPicPr>
            <p:cNvPr id="1505" name="image233.png" descr="image233.png"/>
            <p:cNvPicPr>
              <a:picLocks noChangeAspect="1"/>
            </p:cNvPicPr>
            <p:nvPr/>
          </p:nvPicPr>
          <p:blipFill>
            <a:blip r:embed="rId6"/>
            <a:stretch>
              <a:fillRect/>
            </a:stretch>
          </p:blipFill>
          <p:spPr>
            <a:xfrm>
              <a:off x="4257675" y="1951037"/>
              <a:ext cx="2146300" cy="1600201"/>
            </a:xfrm>
            <a:prstGeom prst="rect">
              <a:avLst/>
            </a:prstGeom>
            <a:ln w="12700" cap="flat">
              <a:noFill/>
              <a:miter lim="400000"/>
              <a:headEnd/>
              <a:tailEnd/>
            </a:ln>
            <a:effectLst/>
          </p:spPr>
        </p:pic>
        <p:pic>
          <p:nvPicPr>
            <p:cNvPr id="1506" name="image234.png" descr="image234.png"/>
            <p:cNvPicPr>
              <a:picLocks noChangeAspect="1"/>
            </p:cNvPicPr>
            <p:nvPr/>
          </p:nvPicPr>
          <p:blipFill>
            <a:blip r:embed="rId7"/>
            <a:stretch>
              <a:fillRect/>
            </a:stretch>
          </p:blipFill>
          <p:spPr>
            <a:xfrm>
              <a:off x="6575425" y="1971675"/>
              <a:ext cx="1619250" cy="1627188"/>
            </a:xfrm>
            <a:prstGeom prst="rect">
              <a:avLst/>
            </a:prstGeom>
            <a:ln w="12700" cap="flat">
              <a:noFill/>
              <a:miter lim="400000"/>
              <a:headEnd/>
              <a:tailEnd/>
            </a:ln>
            <a:effectLst/>
          </p:spPr>
        </p:pic>
        <p:sp>
          <p:nvSpPr>
            <p:cNvPr id="1507" name="A：original image…"/>
            <p:cNvSpPr txBox="1"/>
            <p:nvPr/>
          </p:nvSpPr>
          <p:spPr>
            <a:xfrm>
              <a:off x="1512887" y="2295525"/>
              <a:ext cx="2594482" cy="1348741"/>
            </a:xfrm>
            <a:prstGeom prst="rect">
              <a:avLst/>
            </a:prstGeom>
            <a:noFill/>
            <a:ln w="12700" cap="flat">
              <a:noFill/>
              <a:miter lim="400000"/>
            </a:ln>
            <a:effectLst/>
          </p:spPr>
          <p:txBody>
            <a:bodyPr wrap="none" lIns="45719" tIns="45719" rIns="45719" bIns="45719" numCol="1" anchor="ctr">
              <a:spAutoFit/>
            </a:bodyPr>
            <a:lstStyle/>
            <a:p>
              <a:pPr>
                <a:defRPr sz="2400"/>
              </a:pPr>
              <a:r>
                <a:t>A</a:t>
              </a:r>
              <a:r>
                <a:rPr>
                  <a:latin typeface="+mj-lt"/>
                  <a:ea typeface="+mj-ea"/>
                  <a:cs typeface="+mj-cs"/>
                  <a:sym typeface="Helvetica"/>
                </a:rPr>
                <a:t>：</a:t>
              </a:r>
              <a:r>
                <a:t>original image</a:t>
              </a:r>
            </a:p>
            <a:p>
              <a:pPr>
                <a:defRPr sz="2400"/>
              </a:pPr>
              <a:r>
                <a:t>B</a:t>
              </a:r>
              <a:r>
                <a:rPr>
                  <a:latin typeface="+mj-lt"/>
                  <a:ea typeface="+mj-ea"/>
                  <a:cs typeface="+mj-cs"/>
                  <a:sym typeface="Helvetica"/>
                </a:rPr>
                <a:t>：</a:t>
              </a:r>
              <a:r>
                <a:t>Logarithmic </a:t>
              </a:r>
            </a:p>
            <a:p>
              <a:pPr>
                <a:defRPr sz="2400"/>
              </a:pPr>
              <a:r>
                <a:t>C</a:t>
              </a:r>
              <a:r>
                <a:rPr>
                  <a:latin typeface="+mj-lt"/>
                  <a:ea typeface="+mj-ea"/>
                  <a:cs typeface="+mj-cs"/>
                  <a:sym typeface="Helvetica"/>
                </a:rPr>
                <a:t>：</a:t>
              </a:r>
              <a:r>
                <a:t>Exponential</a:t>
              </a:r>
            </a:p>
          </p:txBody>
        </p:sp>
      </p:grpSp>
      <p:sp>
        <p:nvSpPr>
          <p:cNvPr id="1509" name="Logarithmic transform and exponential transform"/>
          <p:cNvSpPr txBox="1">
            <a:spLocks noGrp="1"/>
          </p:cNvSpPr>
          <p:nvPr>
            <p:ph type="body" sz="quarter" idx="1"/>
          </p:nvPr>
        </p:nvSpPr>
        <p:spPr>
          <a:xfrm>
            <a:off x="457199" y="1600200"/>
            <a:ext cx="8348665" cy="592139"/>
          </a:xfrm>
          <a:prstGeom prst="rect">
            <a:avLst/>
          </a:prstGeom>
        </p:spPr>
        <p:txBody>
          <a:bodyPr/>
          <a:lstStyle>
            <a:lvl1pPr marL="320040" indent="-201295">
              <a:buSzTx/>
              <a:buFont typeface="Wingdings 2" panose="05020102010507070707"/>
              <a:buNone/>
              <a:defRPr sz="2800">
                <a:solidFill>
                  <a:srgbClr val="3366CC"/>
                </a:solidFill>
              </a:defRPr>
            </a:lvl1pPr>
          </a:lstStyle>
          <a:p>
            <a:r>
              <a:t>Logarithmic transform and exponential transform</a:t>
            </a:r>
          </a:p>
        </p:txBody>
      </p:sp>
    </p:spTree>
    <p:extLst>
      <p:ext uri="{BB962C8B-B14F-4D97-AF65-F5344CB8AC3E}">
        <p14:creationId xmlns:p14="http://schemas.microsoft.com/office/powerpoint/2010/main" val="3956562180"/>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1" name="Assignment-3"/>
          <p:cNvSpPr txBox="1">
            <a:spLocks noGrp="1"/>
          </p:cNvSpPr>
          <p:nvPr>
            <p:ph type="title"/>
          </p:nvPr>
        </p:nvSpPr>
        <p:spPr>
          <a:prstGeom prst="rect">
            <a:avLst/>
          </a:prstGeom>
        </p:spPr>
        <p:txBody>
          <a:bodyPr/>
          <a:lstStyle>
            <a:lvl1pPr>
              <a:defRPr sz="3600"/>
            </a:lvl1pPr>
          </a:lstStyle>
          <a:p>
            <a:r>
              <a:t>Assignment-3</a:t>
            </a:r>
          </a:p>
        </p:txBody>
      </p:sp>
      <p:sp>
        <p:nvSpPr>
          <p:cNvPr id="1512" name="1. Image logarithmic operation for visibility enhancement…"/>
          <p:cNvSpPr txBox="1"/>
          <p:nvPr/>
        </p:nvSpPr>
        <p:spPr>
          <a:xfrm>
            <a:off x="467543" y="2204864"/>
            <a:ext cx="7858126" cy="1818641"/>
          </a:xfrm>
          <a:prstGeom prst="rect">
            <a:avLst/>
          </a:prstGeom>
          <a:ln w="12700">
            <a:miter lim="400000"/>
          </a:ln>
        </p:spPr>
        <p:txBody>
          <a:bodyPr lIns="45719" rIns="45719" anchor="ctr">
            <a:spAutoFit/>
          </a:bodyPr>
          <a:lstStyle/>
          <a:p>
            <a:pPr>
              <a:defRPr sz="2800"/>
            </a:pPr>
            <a:endParaRPr/>
          </a:p>
          <a:p>
            <a:pPr>
              <a:defRPr sz="2800"/>
            </a:pPr>
            <a:r>
              <a:t>1. Image logarithmic operation for visibility enhancement</a:t>
            </a:r>
            <a:endParaRPr>
              <a:latin typeface="Arial" panose="020B0604020202020204"/>
              <a:ea typeface="Arial" panose="020B0604020202020204"/>
              <a:cs typeface="Arial" panose="020B0604020202020204"/>
              <a:sym typeface="Arial" panose="020B0604020202020204"/>
            </a:endParaRPr>
          </a:p>
          <a:p>
            <a:pPr>
              <a:defRPr sz="2800"/>
            </a:pPr>
            <a:r>
              <a:t>2. Histogram equalization</a:t>
            </a:r>
          </a:p>
        </p:txBody>
      </p:sp>
    </p:spTree>
    <p:extLst>
      <p:ext uri="{BB962C8B-B14F-4D97-AF65-F5344CB8AC3E}">
        <p14:creationId xmlns:p14="http://schemas.microsoft.com/office/powerpoint/2010/main" val="4273821832"/>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9" name="Basic operation (II)"/>
          <p:cNvSpPr txBox="1">
            <a:spLocks noGrp="1"/>
          </p:cNvSpPr>
          <p:nvPr>
            <p:ph type="title"/>
          </p:nvPr>
        </p:nvSpPr>
        <p:spPr>
          <a:xfrm>
            <a:off x="685800" y="3355847"/>
            <a:ext cx="8077200" cy="1673352"/>
          </a:xfrm>
          <a:prstGeom prst="rect">
            <a:avLst/>
          </a:prstGeom>
        </p:spPr>
        <p:txBody>
          <a:bodyPr/>
          <a:lstStyle/>
          <a:p>
            <a:pPr>
              <a:defRPr sz="3200"/>
            </a:pPr>
            <a:r>
              <a:rPr dirty="0"/>
              <a:t>Basic operation (II</a:t>
            </a:r>
            <a:r>
              <a:rPr lang="en-US" dirty="0"/>
              <a:t>I</a:t>
            </a:r>
            <a:r>
              <a:rPr dirty="0"/>
              <a:t>) </a:t>
            </a:r>
            <a:br>
              <a:rPr dirty="0"/>
            </a:br>
            <a:endParaRPr dirty="0"/>
          </a:p>
        </p:txBody>
      </p:sp>
      <p:pic>
        <p:nvPicPr>
          <p:cNvPr id="580" name="image3.png" descr="image3.png"/>
          <p:cNvPicPr>
            <a:picLocks noChangeAspect="1"/>
          </p:cNvPicPr>
          <p:nvPr/>
        </p:nvPicPr>
        <p:blipFill>
          <a:blip r:embed="rId2"/>
          <a:stretch>
            <a:fillRect/>
          </a:stretch>
        </p:blipFill>
        <p:spPr>
          <a:xfrm>
            <a:off x="467543" y="476672"/>
            <a:ext cx="1030614" cy="1093985"/>
          </a:xfrm>
          <a:prstGeom prst="rect">
            <a:avLst/>
          </a:prstGeom>
          <a:ln w="12700">
            <a:miter lim="400000"/>
            <a:headEnd/>
            <a:tailEnd/>
          </a:ln>
        </p:spPr>
      </p:pic>
      <p:sp>
        <p:nvSpPr>
          <p:cNvPr id="581" name="Mingli Song…"/>
          <p:cNvSpPr txBox="1"/>
          <p:nvPr/>
        </p:nvSpPr>
        <p:spPr>
          <a:xfrm>
            <a:off x="539551" y="5611215"/>
            <a:ext cx="8077201" cy="1117601"/>
          </a:xfrm>
          <a:prstGeom prst="rect">
            <a:avLst/>
          </a:prstGeom>
          <a:ln w="12700">
            <a:miter lim="400000"/>
          </a:ln>
        </p:spPr>
        <p:txBody>
          <a:bodyPr lIns="0" tIns="0" rIns="0" bIns="0" anchor="b">
            <a:normAutofit/>
          </a:bodyPr>
          <a:lstStyle/>
          <a:p>
            <a:pPr>
              <a:defRPr>
                <a:solidFill>
                  <a:srgbClr val="FFFFFF"/>
                </a:solidFill>
              </a:defRPr>
            </a:pPr>
            <a:r>
              <a:t>Mingli Song</a:t>
            </a:r>
            <a:endParaRPr sz="2000"/>
          </a:p>
          <a:p>
            <a:pPr>
              <a:defRPr>
                <a:solidFill>
                  <a:srgbClr val="FFFFFF"/>
                </a:solidFill>
              </a:defRPr>
            </a:pPr>
            <a:r>
              <a:t>College of Computer Science, Zhejiang University</a:t>
            </a:r>
            <a:endParaRPr sz="2000"/>
          </a:p>
          <a:p>
            <a:pPr>
              <a:defRPr>
                <a:solidFill>
                  <a:srgbClr val="FFFFFF"/>
                </a:solidFill>
              </a:defRPr>
            </a:pPr>
            <a:r>
              <a:t>brooksong@zju.edu.cn</a:t>
            </a:r>
            <a:endParaRPr sz="2000"/>
          </a:p>
          <a:p>
            <a:pPr>
              <a:defRPr>
                <a:solidFill>
                  <a:srgbClr val="FFFFFF"/>
                </a:solidFill>
              </a:defRPr>
            </a:pPr>
            <a:r>
              <a:t>http://person.zju.edu.cn/msong</a:t>
            </a:r>
          </a:p>
        </p:txBody>
      </p:sp>
      <p:sp>
        <p:nvSpPr>
          <p:cNvPr id="582" name="正文"/>
          <p:cNvSpPr txBox="1">
            <a:spLocks noGrp="1"/>
          </p:cNvSpPr>
          <p:nvPr>
            <p:ph type="body" sz="quarter" idx="1"/>
          </p:nvPr>
        </p:nvSpPr>
        <p:spPr>
          <a:prstGeom prst="rect">
            <a:avLst/>
          </a:prstGeom>
        </p:spPr>
        <p:txBody>
          <a:bodyPr/>
          <a:lstStyle/>
          <a:p>
            <a:endParaRPr/>
          </a:p>
        </p:txBody>
      </p:sp>
    </p:spTree>
    <p:extLst>
      <p:ext uri="{BB962C8B-B14F-4D97-AF65-F5344CB8AC3E}">
        <p14:creationId xmlns:p14="http://schemas.microsoft.com/office/powerpoint/2010/main" val="790939383"/>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6" name="Geometric transform"/>
          <p:cNvSpPr txBox="1">
            <a:spLocks noGrp="1"/>
          </p:cNvSpPr>
          <p:nvPr>
            <p:ph type="title"/>
          </p:nvPr>
        </p:nvSpPr>
        <p:spPr>
          <a:prstGeom prst="rect">
            <a:avLst/>
          </a:prstGeom>
        </p:spPr>
        <p:txBody>
          <a:bodyPr/>
          <a:lstStyle>
            <a:lvl1pPr>
              <a:defRPr sz="3600"/>
            </a:lvl1pPr>
          </a:lstStyle>
          <a:p>
            <a:r>
              <a:t>Geometric transform</a:t>
            </a:r>
          </a:p>
        </p:txBody>
      </p:sp>
      <p:sp>
        <p:nvSpPr>
          <p:cNvPr id="647" name="1    Simple geometric transform…"/>
          <p:cNvSpPr txBox="1">
            <a:spLocks noGrp="1"/>
          </p:cNvSpPr>
          <p:nvPr>
            <p:ph type="body" idx="1"/>
          </p:nvPr>
        </p:nvSpPr>
        <p:spPr>
          <a:prstGeom prst="rect">
            <a:avLst/>
          </a:prstGeom>
        </p:spPr>
        <p:txBody>
          <a:bodyPr/>
          <a:lstStyle/>
          <a:p>
            <a:pPr marL="320040" indent="-201295">
              <a:buSzTx/>
              <a:buFont typeface="Wingdings 2" panose="05020102010507070707"/>
              <a:buNone/>
              <a:defRPr>
                <a:solidFill>
                  <a:srgbClr val="0326CC"/>
                </a:solidFill>
              </a:defRPr>
            </a:pPr>
            <a:r>
              <a:t>1    Simple geometric transform</a:t>
            </a:r>
          </a:p>
          <a:p>
            <a:pPr marL="0" indent="118745">
              <a:buSzTx/>
              <a:buFont typeface="Wingdings 2" panose="05020102010507070707"/>
              <a:buNone/>
              <a:defRPr>
                <a:solidFill>
                  <a:srgbClr val="0326CC"/>
                </a:solidFill>
              </a:defRPr>
            </a:pPr>
            <a:r>
              <a:t>2    Interpolation</a:t>
            </a:r>
          </a:p>
          <a:p>
            <a:pPr marL="0" indent="118745">
              <a:buSzTx/>
              <a:buFont typeface="Wingdings 2" panose="05020102010507070707"/>
              <a:buNone/>
              <a:defRPr>
                <a:solidFill>
                  <a:srgbClr val="0326CC"/>
                </a:solidFill>
              </a:defRPr>
            </a:pPr>
            <a:r>
              <a:t>3    Warp and morph</a:t>
            </a:r>
          </a:p>
          <a:p>
            <a:pPr marL="320040" indent="-201295">
              <a:buSzTx/>
              <a:buFont typeface="Wingdings 2" panose="05020102010507070707"/>
              <a:buNone/>
              <a:defRPr>
                <a:solidFill>
                  <a:srgbClr val="0326CC"/>
                </a:solidFill>
              </a:defRPr>
            </a:pPr>
            <a:r>
              <a:t>4    Application</a:t>
            </a:r>
          </a:p>
        </p:txBody>
      </p:sp>
    </p:spTree>
    <p:extLst>
      <p:ext uri="{BB962C8B-B14F-4D97-AF65-F5344CB8AC3E}">
        <p14:creationId xmlns:p14="http://schemas.microsoft.com/office/powerpoint/2010/main" val="101793763"/>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4" name="Geometric transformation"/>
          <p:cNvSpPr txBox="1">
            <a:spLocks noGrp="1"/>
          </p:cNvSpPr>
          <p:nvPr>
            <p:ph type="title"/>
          </p:nvPr>
        </p:nvSpPr>
        <p:spPr>
          <a:prstGeom prst="rect">
            <a:avLst/>
          </a:prstGeom>
        </p:spPr>
        <p:txBody>
          <a:bodyPr/>
          <a:lstStyle>
            <a:lvl1pPr>
              <a:defRPr sz="3600"/>
            </a:lvl1pPr>
          </a:lstStyle>
          <a:p>
            <a:r>
              <a:t>Geometric transformation</a:t>
            </a:r>
          </a:p>
        </p:txBody>
      </p:sp>
      <p:sp>
        <p:nvSpPr>
          <p:cNvPr id="655" name="Concept"/>
          <p:cNvSpPr txBox="1">
            <a:spLocks noGrp="1"/>
          </p:cNvSpPr>
          <p:nvPr>
            <p:ph type="body" sz="quarter" idx="1"/>
          </p:nvPr>
        </p:nvSpPr>
        <p:spPr>
          <a:xfrm>
            <a:off x="457199" y="1600200"/>
            <a:ext cx="8348665" cy="592139"/>
          </a:xfrm>
          <a:prstGeom prst="rect">
            <a:avLst/>
          </a:prstGeom>
        </p:spPr>
        <p:txBody>
          <a:bodyPr/>
          <a:lstStyle>
            <a:lvl1pPr marL="320040" indent="-201295">
              <a:lnSpc>
                <a:spcPct val="90000"/>
              </a:lnSpc>
              <a:buSzTx/>
              <a:buFont typeface="Wingdings 2" panose="05020102010507070707"/>
              <a:buNone/>
              <a:defRPr>
                <a:solidFill>
                  <a:srgbClr val="3366CC"/>
                </a:solidFill>
              </a:defRPr>
            </a:lvl1pPr>
          </a:lstStyle>
          <a:p>
            <a:r>
              <a:t>Concept</a:t>
            </a:r>
          </a:p>
        </p:txBody>
      </p:sp>
      <p:sp>
        <p:nvSpPr>
          <p:cNvPr id="656" name="Produce a new image by changing the location of pixel through transformation.…"/>
          <p:cNvSpPr txBox="1"/>
          <p:nvPr/>
        </p:nvSpPr>
        <p:spPr>
          <a:xfrm>
            <a:off x="395535" y="3092767"/>
            <a:ext cx="8208914" cy="1570991"/>
          </a:xfrm>
          <a:prstGeom prst="rect">
            <a:avLst/>
          </a:prstGeom>
          <a:gradFill>
            <a:gsLst>
              <a:gs pos="0">
                <a:srgbClr val="AEF7AF"/>
              </a:gs>
              <a:gs pos="35000">
                <a:srgbClr val="C6F8C7"/>
              </a:gs>
              <a:gs pos="100000">
                <a:srgbClr val="E8FDE8"/>
              </a:gs>
            </a:gsLst>
            <a:lin ang="16200000"/>
          </a:gradFill>
          <a:ln w="6350" cap="rnd">
            <a:solidFill>
              <a:srgbClr val="67B569"/>
            </a:solidFill>
          </a:ln>
          <a:effectLst>
            <a:outerShdw blurRad="50800" dist="25000" dir="5400000" rotWithShape="0">
              <a:srgbClr val="000000">
                <a:alpha val="38000"/>
              </a:srgbClr>
            </a:outerShdw>
          </a:effectLst>
        </p:spPr>
        <p:txBody>
          <a:bodyPr lIns="45719" rIns="45719" anchor="ctr">
            <a:spAutoFit/>
          </a:bodyPr>
          <a:lstStyle/>
          <a:p>
            <a:pPr>
              <a:buSzPct val="100000"/>
              <a:buChar char="➢"/>
              <a:defRPr sz="2400">
                <a:solidFill>
                  <a:srgbClr val="0432FF"/>
                </a:solidFill>
              </a:defRPr>
            </a:pPr>
            <a:r>
              <a:t>Produce a new image by changing the location of pixel through transformation. </a:t>
            </a:r>
          </a:p>
          <a:p>
            <a:pPr>
              <a:buSzPct val="100000"/>
              <a:buChar char="➢"/>
              <a:defRPr sz="2400">
                <a:solidFill>
                  <a:srgbClr val="0432FF"/>
                </a:solidFill>
              </a:defRPr>
            </a:pPr>
            <a:r>
              <a:t>Does NOT change pixel value, but change the pixel location.</a:t>
            </a:r>
          </a:p>
        </p:txBody>
      </p:sp>
    </p:spTree>
    <p:extLst>
      <p:ext uri="{BB962C8B-B14F-4D97-AF65-F5344CB8AC3E}">
        <p14:creationId xmlns:p14="http://schemas.microsoft.com/office/powerpoint/2010/main" val="1028608769"/>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0" name="Geometric transformation"/>
          <p:cNvSpPr txBox="1">
            <a:spLocks noGrp="1"/>
          </p:cNvSpPr>
          <p:nvPr>
            <p:ph type="title"/>
          </p:nvPr>
        </p:nvSpPr>
        <p:spPr>
          <a:prstGeom prst="rect">
            <a:avLst/>
          </a:prstGeom>
        </p:spPr>
        <p:txBody>
          <a:bodyPr/>
          <a:lstStyle>
            <a:lvl1pPr>
              <a:defRPr sz="3600"/>
            </a:lvl1pPr>
          </a:lstStyle>
          <a:p>
            <a:r>
              <a:t>Geometric transformation</a:t>
            </a:r>
          </a:p>
        </p:txBody>
      </p:sp>
      <p:sp>
        <p:nvSpPr>
          <p:cNvPr id="661" name="Examples"/>
          <p:cNvSpPr txBox="1">
            <a:spLocks noGrp="1"/>
          </p:cNvSpPr>
          <p:nvPr>
            <p:ph type="body" sz="quarter" idx="1"/>
          </p:nvPr>
        </p:nvSpPr>
        <p:spPr>
          <a:xfrm>
            <a:off x="457199" y="1612900"/>
            <a:ext cx="8348665" cy="592139"/>
          </a:xfrm>
          <a:prstGeom prst="rect">
            <a:avLst/>
          </a:prstGeom>
        </p:spPr>
        <p:txBody>
          <a:bodyPr/>
          <a:lstStyle>
            <a:lvl1pPr marL="320040" indent="-201295">
              <a:lnSpc>
                <a:spcPct val="90000"/>
              </a:lnSpc>
              <a:buSzTx/>
              <a:buFont typeface="Wingdings 2" panose="05020102010507070707"/>
              <a:buNone/>
              <a:defRPr>
                <a:solidFill>
                  <a:srgbClr val="3366CC"/>
                </a:solidFill>
              </a:defRPr>
            </a:lvl1pPr>
          </a:lstStyle>
          <a:p>
            <a:r>
              <a:t>Examples</a:t>
            </a:r>
          </a:p>
        </p:txBody>
      </p:sp>
      <p:grpSp>
        <p:nvGrpSpPr>
          <p:cNvPr id="671" name="成组"/>
          <p:cNvGrpSpPr/>
          <p:nvPr/>
        </p:nvGrpSpPr>
        <p:grpSpPr>
          <a:xfrm>
            <a:off x="107950" y="2301874"/>
            <a:ext cx="8504239" cy="4262439"/>
            <a:chOff x="0" y="0"/>
            <a:chExt cx="8504238" cy="4262437"/>
          </a:xfrm>
        </p:grpSpPr>
        <p:grpSp>
          <p:nvGrpSpPr>
            <p:cNvPr id="668" name="成组"/>
            <p:cNvGrpSpPr/>
            <p:nvPr/>
          </p:nvGrpSpPr>
          <p:grpSpPr>
            <a:xfrm>
              <a:off x="2298700" y="-1"/>
              <a:ext cx="6205539" cy="4262439"/>
              <a:chOff x="0" y="0"/>
              <a:chExt cx="6205538" cy="4262437"/>
            </a:xfrm>
          </p:grpSpPr>
          <p:pic>
            <p:nvPicPr>
              <p:cNvPr id="662" name="image3.jpeg" descr="image3.jpeg"/>
              <p:cNvPicPr>
                <a:picLocks noChangeAspect="1"/>
              </p:cNvPicPr>
              <p:nvPr/>
            </p:nvPicPr>
            <p:blipFill>
              <a:blip r:embed="rId2"/>
              <a:stretch>
                <a:fillRect/>
              </a:stretch>
            </p:blipFill>
            <p:spPr>
              <a:xfrm>
                <a:off x="0" y="14287"/>
                <a:ext cx="1851026" cy="2100264"/>
              </a:xfrm>
              <a:prstGeom prst="rect">
                <a:avLst/>
              </a:prstGeom>
              <a:ln w="12700" cap="flat">
                <a:noFill/>
                <a:miter lim="400000"/>
                <a:headEnd/>
                <a:tailEnd/>
              </a:ln>
              <a:effectLst/>
            </p:spPr>
          </p:pic>
          <p:pic>
            <p:nvPicPr>
              <p:cNvPr id="663" name="image4.jpeg" descr="image4.jpeg"/>
              <p:cNvPicPr>
                <a:picLocks noChangeAspect="1"/>
              </p:cNvPicPr>
              <p:nvPr/>
            </p:nvPicPr>
            <p:blipFill>
              <a:blip r:embed="rId3"/>
              <a:stretch>
                <a:fillRect/>
              </a:stretch>
            </p:blipFill>
            <p:spPr>
              <a:xfrm>
                <a:off x="26987" y="2178050"/>
                <a:ext cx="1830389" cy="2071688"/>
              </a:xfrm>
              <a:prstGeom prst="rect">
                <a:avLst/>
              </a:prstGeom>
              <a:ln w="12700" cap="flat">
                <a:noFill/>
                <a:miter lim="400000"/>
                <a:headEnd/>
                <a:tailEnd/>
              </a:ln>
              <a:effectLst/>
            </p:spPr>
          </p:pic>
          <p:pic>
            <p:nvPicPr>
              <p:cNvPr id="664" name="image5.jpeg" descr="image5.jpeg"/>
              <p:cNvPicPr>
                <a:picLocks noChangeAspect="1"/>
              </p:cNvPicPr>
              <p:nvPr/>
            </p:nvPicPr>
            <p:blipFill>
              <a:blip r:embed="rId4"/>
              <a:stretch>
                <a:fillRect/>
              </a:stretch>
            </p:blipFill>
            <p:spPr>
              <a:xfrm>
                <a:off x="2090737" y="-1"/>
                <a:ext cx="1716089" cy="2092327"/>
              </a:xfrm>
              <a:prstGeom prst="rect">
                <a:avLst/>
              </a:prstGeom>
              <a:ln w="12700" cap="flat">
                <a:noFill/>
                <a:miter lim="400000"/>
                <a:headEnd/>
                <a:tailEnd/>
              </a:ln>
              <a:effectLst/>
            </p:spPr>
          </p:pic>
          <p:pic>
            <p:nvPicPr>
              <p:cNvPr id="665" name="image6.jpeg" descr="image6.jpeg"/>
              <p:cNvPicPr>
                <a:picLocks noChangeAspect="1"/>
              </p:cNvPicPr>
              <p:nvPr/>
            </p:nvPicPr>
            <p:blipFill>
              <a:blip r:embed="rId5"/>
              <a:stretch>
                <a:fillRect/>
              </a:stretch>
            </p:blipFill>
            <p:spPr>
              <a:xfrm>
                <a:off x="2101850" y="2178050"/>
                <a:ext cx="1703388" cy="2071688"/>
              </a:xfrm>
              <a:prstGeom prst="rect">
                <a:avLst/>
              </a:prstGeom>
              <a:ln w="12700" cap="flat">
                <a:noFill/>
                <a:miter lim="400000"/>
                <a:headEnd/>
                <a:tailEnd/>
              </a:ln>
              <a:effectLst/>
            </p:spPr>
          </p:pic>
          <p:pic>
            <p:nvPicPr>
              <p:cNvPr id="666" name="image7.jpeg" descr="image7.jpeg"/>
              <p:cNvPicPr>
                <a:picLocks noChangeAspect="1"/>
              </p:cNvPicPr>
              <p:nvPr/>
            </p:nvPicPr>
            <p:blipFill>
              <a:blip r:embed="rId6"/>
              <a:stretch>
                <a:fillRect/>
              </a:stretch>
            </p:blipFill>
            <p:spPr>
              <a:xfrm>
                <a:off x="4040187" y="17462"/>
                <a:ext cx="2154239" cy="2081213"/>
              </a:xfrm>
              <a:prstGeom prst="rect">
                <a:avLst/>
              </a:prstGeom>
              <a:ln w="12700" cap="flat">
                <a:noFill/>
                <a:miter lim="400000"/>
                <a:headEnd/>
                <a:tailEnd/>
              </a:ln>
              <a:effectLst/>
            </p:spPr>
          </p:pic>
          <p:pic>
            <p:nvPicPr>
              <p:cNvPr id="667" name="image8.jpeg" descr="image8.jpeg"/>
              <p:cNvPicPr>
                <a:picLocks noChangeAspect="1"/>
              </p:cNvPicPr>
              <p:nvPr/>
            </p:nvPicPr>
            <p:blipFill>
              <a:blip r:embed="rId7"/>
              <a:stretch>
                <a:fillRect/>
              </a:stretch>
            </p:blipFill>
            <p:spPr>
              <a:xfrm>
                <a:off x="4060825" y="2178050"/>
                <a:ext cx="2144714" cy="2084388"/>
              </a:xfrm>
              <a:prstGeom prst="rect">
                <a:avLst/>
              </a:prstGeom>
              <a:ln w="12700" cap="flat">
                <a:noFill/>
                <a:miter lim="400000"/>
                <a:headEnd/>
                <a:tailEnd/>
              </a:ln>
              <a:effectLst/>
            </p:spPr>
          </p:pic>
        </p:grpSp>
        <p:sp>
          <p:nvSpPr>
            <p:cNvPr id="669" name="(a)…"/>
            <p:cNvSpPr txBox="1"/>
            <p:nvPr/>
          </p:nvSpPr>
          <p:spPr>
            <a:xfrm>
              <a:off x="95250" y="852487"/>
              <a:ext cx="1698625" cy="802641"/>
            </a:xfrm>
            <a:prstGeom prst="rect">
              <a:avLst/>
            </a:prstGeom>
            <a:noFill/>
            <a:ln w="12700" cap="flat">
              <a:noFill/>
              <a:miter lim="400000"/>
            </a:ln>
            <a:effectLst/>
          </p:spPr>
          <p:txBody>
            <a:bodyPr wrap="square" lIns="45719" tIns="45719" rIns="45719" bIns="45719" numCol="1" anchor="ctr">
              <a:spAutoFit/>
            </a:bodyPr>
            <a:lstStyle/>
            <a:p>
              <a:pPr algn="ctr">
                <a:defRPr sz="2400"/>
              </a:pPr>
              <a:r>
                <a:t>(a) </a:t>
              </a:r>
            </a:p>
            <a:p>
              <a:pPr algn="ctr">
                <a:defRPr sz="2400"/>
              </a:pPr>
              <a:r>
                <a:t>Original</a:t>
              </a:r>
            </a:p>
          </p:txBody>
        </p:sp>
        <p:sp>
          <p:nvSpPr>
            <p:cNvPr id="670" name="(b)…"/>
            <p:cNvSpPr txBox="1"/>
            <p:nvPr/>
          </p:nvSpPr>
          <p:spPr>
            <a:xfrm>
              <a:off x="0" y="2698750"/>
              <a:ext cx="2138363" cy="1158241"/>
            </a:xfrm>
            <a:prstGeom prst="rect">
              <a:avLst/>
            </a:prstGeom>
            <a:noFill/>
            <a:ln w="12700" cap="flat">
              <a:noFill/>
              <a:miter lim="400000"/>
            </a:ln>
            <a:effectLst/>
          </p:spPr>
          <p:txBody>
            <a:bodyPr wrap="square" lIns="45719" tIns="45719" rIns="45719" bIns="45719" numCol="1" anchor="ctr">
              <a:spAutoFit/>
            </a:bodyPr>
            <a:lstStyle/>
            <a:p>
              <a:pPr algn="ctr">
                <a:defRPr sz="2400"/>
              </a:pPr>
              <a:r>
                <a:t>(b)  </a:t>
              </a:r>
              <a:endParaRPr>
                <a:latin typeface="Arial" panose="020B0604020202020204"/>
                <a:ea typeface="Arial" panose="020B0604020202020204"/>
                <a:cs typeface="Arial" panose="020B0604020202020204"/>
                <a:sym typeface="Arial" panose="020B0604020202020204"/>
              </a:endParaRPr>
            </a:p>
            <a:p>
              <a:pPr algn="ctr">
                <a:defRPr sz="2400"/>
              </a:pPr>
              <a:r>
                <a:t>After geometric transformation</a:t>
              </a:r>
            </a:p>
          </p:txBody>
        </p:sp>
      </p:grpSp>
    </p:spTree>
    <p:extLst>
      <p:ext uri="{BB962C8B-B14F-4D97-AF65-F5344CB8AC3E}">
        <p14:creationId xmlns:p14="http://schemas.microsoft.com/office/powerpoint/2010/main" val="1295585424"/>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3" name="Geometric transformation"/>
          <p:cNvSpPr txBox="1">
            <a:spLocks noGrp="1"/>
          </p:cNvSpPr>
          <p:nvPr>
            <p:ph type="title"/>
          </p:nvPr>
        </p:nvSpPr>
        <p:spPr>
          <a:prstGeom prst="rect">
            <a:avLst/>
          </a:prstGeom>
        </p:spPr>
        <p:txBody>
          <a:bodyPr/>
          <a:lstStyle>
            <a:lvl1pPr>
              <a:defRPr sz="3600"/>
            </a:lvl1pPr>
          </a:lstStyle>
          <a:p>
            <a:r>
              <a:t>Geometric transformation</a:t>
            </a:r>
          </a:p>
        </p:txBody>
      </p:sp>
      <p:sp>
        <p:nvSpPr>
          <p:cNvPr id="674" name="Example"/>
          <p:cNvSpPr txBox="1">
            <a:spLocks noGrp="1"/>
          </p:cNvSpPr>
          <p:nvPr>
            <p:ph type="body" sz="quarter" idx="1"/>
          </p:nvPr>
        </p:nvSpPr>
        <p:spPr>
          <a:xfrm>
            <a:off x="457199" y="1600200"/>
            <a:ext cx="8348665" cy="592139"/>
          </a:xfrm>
          <a:prstGeom prst="rect">
            <a:avLst/>
          </a:prstGeom>
        </p:spPr>
        <p:txBody>
          <a:bodyPr/>
          <a:lstStyle>
            <a:lvl1pPr marL="320040" indent="-201295">
              <a:lnSpc>
                <a:spcPct val="90000"/>
              </a:lnSpc>
              <a:buSzTx/>
              <a:buFont typeface="Wingdings 2" panose="05020102010507070707"/>
              <a:buNone/>
              <a:defRPr>
                <a:solidFill>
                  <a:srgbClr val="3366CC"/>
                </a:solidFill>
              </a:defRPr>
            </a:lvl1pPr>
          </a:lstStyle>
          <a:p>
            <a:r>
              <a:t>Example</a:t>
            </a:r>
          </a:p>
        </p:txBody>
      </p:sp>
      <p:pic>
        <p:nvPicPr>
          <p:cNvPr id="675" name="image9.tif" descr="image9.tif"/>
          <p:cNvPicPr>
            <a:picLocks noChangeAspect="1"/>
          </p:cNvPicPr>
          <p:nvPr/>
        </p:nvPicPr>
        <p:blipFill>
          <a:blip r:embed="rId2"/>
          <a:stretch>
            <a:fillRect/>
          </a:stretch>
        </p:blipFill>
        <p:spPr>
          <a:xfrm>
            <a:off x="2536825" y="2114550"/>
            <a:ext cx="4614863" cy="4203700"/>
          </a:xfrm>
          <a:prstGeom prst="rect">
            <a:avLst/>
          </a:prstGeom>
          <a:ln w="12700">
            <a:miter lim="400000"/>
            <a:headEnd/>
            <a:tailEnd/>
          </a:ln>
        </p:spPr>
      </p:pic>
    </p:spTree>
    <p:extLst>
      <p:ext uri="{BB962C8B-B14F-4D97-AF65-F5344CB8AC3E}">
        <p14:creationId xmlns:p14="http://schemas.microsoft.com/office/powerpoint/2010/main" val="3027228800"/>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7" name="Geometric transformation"/>
          <p:cNvSpPr txBox="1">
            <a:spLocks noGrp="1"/>
          </p:cNvSpPr>
          <p:nvPr>
            <p:ph type="title"/>
          </p:nvPr>
        </p:nvSpPr>
        <p:spPr>
          <a:prstGeom prst="rect">
            <a:avLst/>
          </a:prstGeom>
        </p:spPr>
        <p:txBody>
          <a:bodyPr/>
          <a:lstStyle>
            <a:lvl1pPr>
              <a:defRPr sz="3600">
                <a:solidFill>
                  <a:srgbClr val="FFC000"/>
                </a:solidFill>
              </a:defRPr>
            </a:lvl1pPr>
          </a:lstStyle>
          <a:p>
            <a:r>
              <a:t>Geometric transformation</a:t>
            </a:r>
          </a:p>
        </p:txBody>
      </p:sp>
      <p:sp>
        <p:nvSpPr>
          <p:cNvPr id="678" name="Equation"/>
          <p:cNvSpPr txBox="1">
            <a:spLocks noGrp="1"/>
          </p:cNvSpPr>
          <p:nvPr>
            <p:ph type="body" sz="quarter" idx="1"/>
          </p:nvPr>
        </p:nvSpPr>
        <p:spPr>
          <a:xfrm>
            <a:off x="457199" y="1600200"/>
            <a:ext cx="8348665" cy="592139"/>
          </a:xfrm>
          <a:prstGeom prst="rect">
            <a:avLst/>
          </a:prstGeom>
        </p:spPr>
        <p:txBody>
          <a:bodyPr/>
          <a:lstStyle>
            <a:lvl1pPr marL="320040" indent="-201295">
              <a:lnSpc>
                <a:spcPct val="90000"/>
              </a:lnSpc>
              <a:buSzTx/>
              <a:buFont typeface="Wingdings 2" panose="05020102010507070707"/>
              <a:buNone/>
              <a:defRPr>
                <a:solidFill>
                  <a:srgbClr val="3366CC"/>
                </a:solidFill>
              </a:defRPr>
            </a:lvl1pPr>
          </a:lstStyle>
          <a:p>
            <a:r>
              <a:t>Equation</a:t>
            </a:r>
          </a:p>
        </p:txBody>
      </p:sp>
      <p:pic>
        <p:nvPicPr>
          <p:cNvPr id="679" name="image10.pdf" descr="image10.pdf"/>
          <p:cNvPicPr>
            <a:picLocks noChangeAspect="1"/>
          </p:cNvPicPr>
          <p:nvPr/>
        </p:nvPicPr>
        <p:blipFill>
          <a:blip r:embed="rId3"/>
          <a:stretch>
            <a:fillRect/>
          </a:stretch>
        </p:blipFill>
        <p:spPr>
          <a:xfrm>
            <a:off x="854199" y="2420888"/>
            <a:ext cx="6238081" cy="675041"/>
          </a:xfrm>
          <a:prstGeom prst="rect">
            <a:avLst/>
          </a:prstGeom>
          <a:ln w="12700">
            <a:miter lim="400000"/>
            <a:headEnd/>
            <a:tailEnd/>
          </a:ln>
        </p:spPr>
      </p:pic>
      <p:sp>
        <p:nvSpPr>
          <p:cNvPr id="680" name="f(x,y): input image;…"/>
          <p:cNvSpPr txBox="1"/>
          <p:nvPr/>
        </p:nvSpPr>
        <p:spPr>
          <a:xfrm>
            <a:off x="823912" y="4956175"/>
            <a:ext cx="7177087" cy="1196341"/>
          </a:xfrm>
          <a:prstGeom prst="rect">
            <a:avLst/>
          </a:prstGeom>
          <a:ln w="12700">
            <a:miter lim="400000"/>
          </a:ln>
        </p:spPr>
        <p:txBody>
          <a:bodyPr lIns="45719" rIns="45719" anchor="ctr">
            <a:spAutoFit/>
          </a:bodyPr>
          <a:lstStyle/>
          <a:p>
            <a:pPr>
              <a:defRPr sz="2400" i="1">
                <a:latin typeface="+mj-lt"/>
                <a:ea typeface="+mj-ea"/>
                <a:cs typeface="+mj-cs"/>
                <a:sym typeface="Helvetica"/>
              </a:defRPr>
            </a:pPr>
            <a:r>
              <a:t> </a:t>
            </a:r>
            <a:r>
              <a:rPr i="0">
                <a:latin typeface="+mn-lt"/>
                <a:ea typeface="+mn-ea"/>
                <a:cs typeface="+mn-cs"/>
                <a:sym typeface="Corbel" panose="020B0503020204020204"/>
              </a:rPr>
              <a:t>f(x,y): input image;</a:t>
            </a:r>
            <a:endParaRPr>
              <a:latin typeface="Arial" panose="020B0604020202020204"/>
              <a:ea typeface="Arial" panose="020B0604020202020204"/>
              <a:cs typeface="Arial" panose="020B0604020202020204"/>
              <a:sym typeface="Arial" panose="020B0604020202020204"/>
            </a:endParaRPr>
          </a:p>
          <a:p>
            <a:pPr>
              <a:defRPr sz="2400"/>
            </a:pPr>
            <a:r>
              <a:t> g(x,y): output image;</a:t>
            </a:r>
            <a:endParaRPr>
              <a:latin typeface="Arial" panose="020B0604020202020204"/>
              <a:ea typeface="Arial" panose="020B0604020202020204"/>
              <a:cs typeface="Arial" panose="020B0604020202020204"/>
              <a:sym typeface="Arial" panose="020B0604020202020204"/>
            </a:endParaRPr>
          </a:p>
          <a:p>
            <a:pPr>
              <a:defRPr sz="2400"/>
            </a:pPr>
            <a:r>
              <a:t> a(x,y), b(x,y): describe the spatial transformation  </a:t>
            </a:r>
          </a:p>
        </p:txBody>
      </p:sp>
      <p:pic>
        <p:nvPicPr>
          <p:cNvPr id="681" name="image11.pdf" descr="image11.pdf"/>
          <p:cNvPicPr>
            <a:picLocks noChangeAspect="1"/>
          </p:cNvPicPr>
          <p:nvPr/>
        </p:nvPicPr>
        <p:blipFill>
          <a:blip r:embed="rId4"/>
          <a:stretch>
            <a:fillRect/>
          </a:stretch>
        </p:blipFill>
        <p:spPr>
          <a:xfrm>
            <a:off x="2938463" y="3495675"/>
            <a:ext cx="1559413" cy="941438"/>
          </a:xfrm>
          <a:prstGeom prst="rect">
            <a:avLst/>
          </a:prstGeom>
          <a:ln w="12700">
            <a:miter lim="400000"/>
            <a:headEnd/>
            <a:tailEnd/>
          </a:ln>
        </p:spPr>
      </p:pic>
      <p:sp>
        <p:nvSpPr>
          <p:cNvPr id="682" name="OR"/>
          <p:cNvSpPr txBox="1"/>
          <p:nvPr/>
        </p:nvSpPr>
        <p:spPr>
          <a:xfrm>
            <a:off x="444500" y="3559175"/>
            <a:ext cx="561341" cy="459741"/>
          </a:xfrm>
          <a:prstGeom prst="rect">
            <a:avLst/>
          </a:prstGeom>
          <a:ln w="12700">
            <a:miter lim="400000"/>
          </a:ln>
        </p:spPr>
        <p:txBody>
          <a:bodyPr wrap="none" lIns="45719" rIns="45719" anchor="ctr">
            <a:spAutoFit/>
          </a:bodyPr>
          <a:lstStyle>
            <a:lvl1pPr>
              <a:defRPr sz="2400">
                <a:solidFill>
                  <a:srgbClr val="0326CC"/>
                </a:solidFill>
              </a:defRPr>
            </a:lvl1pPr>
          </a:lstStyle>
          <a:p>
            <a:r>
              <a:t>OR</a:t>
            </a:r>
          </a:p>
        </p:txBody>
      </p:sp>
    </p:spTree>
    <p:extLst>
      <p:ext uri="{BB962C8B-B14F-4D97-AF65-F5344CB8AC3E}">
        <p14:creationId xmlns:p14="http://schemas.microsoft.com/office/powerpoint/2010/main" val="2853996788"/>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 name="Geometric transformation"/>
          <p:cNvSpPr txBox="1">
            <a:spLocks noGrp="1"/>
          </p:cNvSpPr>
          <p:nvPr>
            <p:ph type="title"/>
          </p:nvPr>
        </p:nvSpPr>
        <p:spPr>
          <a:prstGeom prst="rect">
            <a:avLst/>
          </a:prstGeom>
        </p:spPr>
        <p:txBody>
          <a:bodyPr/>
          <a:lstStyle>
            <a:lvl1pPr>
              <a:defRPr sz="3600">
                <a:solidFill>
                  <a:srgbClr val="FFC000"/>
                </a:solidFill>
              </a:defRPr>
            </a:lvl1pPr>
          </a:lstStyle>
          <a:p>
            <a:r>
              <a:t>Geometric transformation</a:t>
            </a:r>
          </a:p>
        </p:txBody>
      </p:sp>
      <p:sp>
        <p:nvSpPr>
          <p:cNvPr id="687" name="Two types:…"/>
          <p:cNvSpPr txBox="1"/>
          <p:nvPr/>
        </p:nvSpPr>
        <p:spPr>
          <a:xfrm>
            <a:off x="323527" y="2484437"/>
            <a:ext cx="8640962" cy="3145791"/>
          </a:xfrm>
          <a:prstGeom prst="rect">
            <a:avLst/>
          </a:prstGeom>
          <a:gradFill>
            <a:gsLst>
              <a:gs pos="0">
                <a:srgbClr val="AEF7AF"/>
              </a:gs>
              <a:gs pos="35000">
                <a:srgbClr val="C6F8C7"/>
              </a:gs>
              <a:gs pos="100000">
                <a:srgbClr val="E8FDE8"/>
              </a:gs>
            </a:gsLst>
            <a:lin ang="16200000"/>
          </a:gradFill>
          <a:ln w="6350" cap="rnd">
            <a:solidFill>
              <a:srgbClr val="67B569"/>
            </a:solidFill>
          </a:ln>
          <a:effectLst>
            <a:outerShdw blurRad="50800" dist="25000" dir="5400000" rotWithShape="0">
              <a:srgbClr val="000000">
                <a:alpha val="38000"/>
              </a:srgbClr>
            </a:outerShdw>
          </a:effectLst>
        </p:spPr>
        <p:txBody>
          <a:bodyPr lIns="45719" rIns="45719" anchor="ctr">
            <a:spAutoFit/>
          </a:bodyPr>
          <a:lstStyle/>
          <a:p>
            <a:pPr>
              <a:defRPr sz="2400">
                <a:solidFill>
                  <a:srgbClr val="0432FF"/>
                </a:solidFill>
              </a:defRPr>
            </a:pPr>
            <a:r>
              <a:t>Two types:</a:t>
            </a:r>
          </a:p>
          <a:p>
            <a:pPr>
              <a:defRPr sz="2400">
                <a:solidFill>
                  <a:srgbClr val="0432FF"/>
                </a:solidFill>
              </a:defRPr>
            </a:pPr>
            <a:r>
              <a:t>  1</a:t>
            </a:r>
            <a:r>
              <a:rPr>
                <a:latin typeface="+mj-lt"/>
                <a:ea typeface="+mj-ea"/>
                <a:cs typeface="+mj-cs"/>
                <a:sym typeface="Helvetica"/>
              </a:rPr>
              <a:t>）</a:t>
            </a:r>
            <a:r>
              <a:rPr>
                <a:solidFill>
                  <a:srgbClr val="C01900"/>
                </a:solidFill>
              </a:rPr>
              <a:t>Simple transformation</a:t>
            </a:r>
            <a:r>
              <a:t>——the procedure of transformation (the pixel location before and after transformation) is known, e.g., translation, mirror, transpose, rotation, scale, shear, etc.</a:t>
            </a:r>
          </a:p>
          <a:p>
            <a:pPr>
              <a:defRPr sz="2400">
                <a:solidFill>
                  <a:srgbClr val="0432FF"/>
                </a:solidFill>
              </a:defRPr>
            </a:pPr>
            <a:r>
              <a:t>  2</a:t>
            </a:r>
            <a:r>
              <a:rPr>
                <a:latin typeface="+mj-lt"/>
                <a:ea typeface="+mj-ea"/>
                <a:cs typeface="+mj-cs"/>
                <a:sym typeface="Helvetica"/>
              </a:rPr>
              <a:t>）</a:t>
            </a:r>
            <a:r>
              <a:rPr>
                <a:solidFill>
                  <a:srgbClr val="C01900"/>
                </a:solidFill>
              </a:rPr>
              <a:t>General transformation</a:t>
            </a:r>
            <a:r>
              <a:t>——the procedure of transformation is complex. It’s difficult to measure the transformation parameters. Usually, general transformation will be employed when people fix the image distortion. </a:t>
            </a:r>
          </a:p>
        </p:txBody>
      </p:sp>
    </p:spTree>
    <p:extLst>
      <p:ext uri="{BB962C8B-B14F-4D97-AF65-F5344CB8AC3E}">
        <p14:creationId xmlns:p14="http://schemas.microsoft.com/office/powerpoint/2010/main" val="3955421231"/>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2" name="Histogram transform"/>
          <p:cNvSpPr txBox="1">
            <a:spLocks noGrp="1"/>
          </p:cNvSpPr>
          <p:nvPr>
            <p:ph type="title"/>
          </p:nvPr>
        </p:nvSpPr>
        <p:spPr>
          <a:xfrm>
            <a:off x="457200" y="332656"/>
            <a:ext cx="8229600" cy="941388"/>
          </a:xfrm>
          <a:prstGeom prst="rect">
            <a:avLst/>
          </a:prstGeom>
        </p:spPr>
        <p:txBody>
          <a:bodyPr/>
          <a:lstStyle>
            <a:lvl1pPr>
              <a:defRPr sz="3600"/>
            </a:lvl1pPr>
          </a:lstStyle>
          <a:p>
            <a:r>
              <a:t>Histogram transform</a:t>
            </a:r>
          </a:p>
        </p:txBody>
      </p:sp>
      <p:sp>
        <p:nvSpPr>
          <p:cNvPr id="1203" name="Histogram transform: 3) Color quantization"/>
          <p:cNvSpPr txBox="1">
            <a:spLocks noGrp="1"/>
          </p:cNvSpPr>
          <p:nvPr>
            <p:ph type="body" sz="quarter" idx="1"/>
          </p:nvPr>
        </p:nvSpPr>
        <p:spPr>
          <a:xfrm>
            <a:off x="457199" y="1600200"/>
            <a:ext cx="8348665" cy="592139"/>
          </a:xfrm>
          <a:prstGeom prst="rect">
            <a:avLst/>
          </a:prstGeom>
        </p:spPr>
        <p:txBody>
          <a:bodyPr/>
          <a:lstStyle>
            <a:lvl1pPr marL="320040" indent="-201295">
              <a:buSzTx/>
              <a:buFont typeface="Wingdings 2" panose="05020102010507070707"/>
              <a:buNone/>
              <a:defRPr sz="2800">
                <a:solidFill>
                  <a:srgbClr val="3366CC"/>
                </a:solidFill>
              </a:defRPr>
            </a:lvl1pPr>
          </a:lstStyle>
          <a:p>
            <a:r>
              <a:t>Histogram transform: 3) Color quantization</a:t>
            </a:r>
          </a:p>
        </p:txBody>
      </p:sp>
      <p:grpSp>
        <p:nvGrpSpPr>
          <p:cNvPr id="1245" name="成组"/>
          <p:cNvGrpSpPr/>
          <p:nvPr/>
        </p:nvGrpSpPr>
        <p:grpSpPr>
          <a:xfrm>
            <a:off x="533400" y="2219325"/>
            <a:ext cx="8180388" cy="3545691"/>
            <a:chOff x="0" y="0"/>
            <a:chExt cx="8180387" cy="3545690"/>
          </a:xfrm>
        </p:grpSpPr>
        <p:sp>
          <p:nvSpPr>
            <p:cNvPr id="1204" name="线条"/>
            <p:cNvSpPr/>
            <p:nvPr/>
          </p:nvSpPr>
          <p:spPr>
            <a:xfrm>
              <a:off x="739775" y="3192462"/>
              <a:ext cx="3060700" cy="1"/>
            </a:xfrm>
            <a:prstGeom prst="line">
              <a:avLst/>
            </a:prstGeom>
            <a:noFill/>
            <a:ln w="3175" cap="flat">
              <a:solidFill>
                <a:srgbClr val="000000"/>
              </a:solidFill>
              <a:prstDash val="solid"/>
              <a:round/>
              <a:tailEnd type="triangle" w="med" len="med"/>
            </a:ln>
            <a:effectLst/>
          </p:spPr>
          <p:txBody>
            <a:bodyPr wrap="square" lIns="0" tIns="0" rIns="0" bIns="0" numCol="1" anchor="t">
              <a:noAutofit/>
            </a:bodyPr>
            <a:lstStyle/>
            <a:p>
              <a:pPr defTabSz="457200">
                <a:defRPr sz="1200">
                  <a:latin typeface="+mj-lt"/>
                  <a:ea typeface="+mj-ea"/>
                  <a:cs typeface="+mj-cs"/>
                  <a:sym typeface="Helvetica"/>
                </a:defRPr>
              </a:pPr>
              <a:endParaRPr/>
            </a:p>
          </p:txBody>
        </p:sp>
        <p:sp>
          <p:nvSpPr>
            <p:cNvPr id="1205" name="线条"/>
            <p:cNvSpPr/>
            <p:nvPr/>
          </p:nvSpPr>
          <p:spPr>
            <a:xfrm flipV="1">
              <a:off x="739775" y="287337"/>
              <a:ext cx="1" cy="2905126"/>
            </a:xfrm>
            <a:prstGeom prst="line">
              <a:avLst/>
            </a:prstGeom>
            <a:noFill/>
            <a:ln w="3175" cap="flat">
              <a:solidFill>
                <a:srgbClr val="000000"/>
              </a:solidFill>
              <a:prstDash val="solid"/>
              <a:round/>
              <a:tailEnd type="triangle" w="med" len="med"/>
            </a:ln>
            <a:effectLst/>
          </p:spPr>
          <p:txBody>
            <a:bodyPr wrap="square" lIns="0" tIns="0" rIns="0" bIns="0" numCol="1" anchor="t">
              <a:noAutofit/>
            </a:bodyPr>
            <a:lstStyle/>
            <a:p>
              <a:pPr defTabSz="457200">
                <a:defRPr sz="1200">
                  <a:latin typeface="+mj-lt"/>
                  <a:ea typeface="+mj-ea"/>
                  <a:cs typeface="+mj-cs"/>
                  <a:sym typeface="Helvetica"/>
                </a:defRPr>
              </a:pPr>
              <a:endParaRPr/>
            </a:p>
          </p:txBody>
        </p:sp>
        <p:sp>
          <p:nvSpPr>
            <p:cNvPr id="1206" name="正方形"/>
            <p:cNvSpPr/>
            <p:nvPr/>
          </p:nvSpPr>
          <p:spPr>
            <a:xfrm>
              <a:off x="739775" y="600074"/>
              <a:ext cx="2590800" cy="2592389"/>
            </a:xfrm>
            <a:prstGeom prst="rect">
              <a:avLst/>
            </a:prstGeom>
            <a:noFill/>
            <a:ln w="3175" cap="flat">
              <a:solidFill>
                <a:srgbClr val="000000"/>
              </a:solidFill>
              <a:prstDash val="dash"/>
              <a:miter lim="400000"/>
            </a:ln>
            <a:effectLst/>
          </p:spPr>
          <p:txBody>
            <a:bodyPr wrap="square" lIns="45719" tIns="45719" rIns="45719" bIns="45719" numCol="1" anchor="ctr">
              <a:noAutofit/>
            </a:bodyPr>
            <a:lstStyle/>
            <a:p>
              <a:endParaRPr/>
            </a:p>
          </p:txBody>
        </p:sp>
        <p:sp>
          <p:nvSpPr>
            <p:cNvPr id="1207" name="线条"/>
            <p:cNvSpPr/>
            <p:nvPr/>
          </p:nvSpPr>
          <p:spPr>
            <a:xfrm flipV="1">
              <a:off x="739775" y="600075"/>
              <a:ext cx="2590800" cy="2592388"/>
            </a:xfrm>
            <a:prstGeom prst="line">
              <a:avLst/>
            </a:prstGeom>
            <a:noFill/>
            <a:ln w="3175" cap="flat">
              <a:solidFill>
                <a:srgbClr val="000000"/>
              </a:solidFill>
              <a:prstDash val="dash"/>
              <a:round/>
            </a:ln>
            <a:effectLst/>
          </p:spPr>
          <p:txBody>
            <a:bodyPr wrap="square" lIns="0" tIns="0" rIns="0" bIns="0" numCol="1" anchor="t">
              <a:noAutofit/>
            </a:bodyPr>
            <a:lstStyle/>
            <a:p>
              <a:pPr defTabSz="457200">
                <a:defRPr sz="1200">
                  <a:latin typeface="+mj-lt"/>
                  <a:ea typeface="+mj-ea"/>
                  <a:cs typeface="+mj-cs"/>
                  <a:sym typeface="Helvetica"/>
                </a:defRPr>
              </a:pPr>
              <a:endParaRPr/>
            </a:p>
          </p:txBody>
        </p:sp>
        <p:sp>
          <p:nvSpPr>
            <p:cNvPr id="1208" name="255"/>
            <p:cNvSpPr txBox="1"/>
            <p:nvPr/>
          </p:nvSpPr>
          <p:spPr>
            <a:xfrm>
              <a:off x="3140075" y="3153559"/>
              <a:ext cx="660401" cy="392132"/>
            </a:xfrm>
            <a:prstGeom prst="rect">
              <a:avLst/>
            </a:prstGeom>
            <a:noFill/>
            <a:ln w="12700" cap="flat">
              <a:noFill/>
              <a:miter lim="400000"/>
            </a:ln>
            <a:effectLst/>
          </p:spPr>
          <p:txBody>
            <a:bodyPr wrap="square" lIns="31089" tIns="31089" rIns="31089" bIns="31089" numCol="1" anchor="ctr">
              <a:spAutoFit/>
            </a:bodyPr>
            <a:lstStyle>
              <a:lvl1pPr algn="ctr">
                <a:defRPr sz="2400">
                  <a:latin typeface="Times New Roman" panose="02020603050405020304"/>
                  <a:ea typeface="Times New Roman" panose="02020603050405020304"/>
                  <a:cs typeface="Times New Roman" panose="02020603050405020304"/>
                  <a:sym typeface="Times New Roman" panose="02020603050405020304"/>
                </a:defRPr>
              </a:lvl1pPr>
            </a:lstStyle>
            <a:p>
              <a:r>
                <a:t>255</a:t>
              </a:r>
            </a:p>
          </p:txBody>
        </p:sp>
        <p:sp>
          <p:nvSpPr>
            <p:cNvPr id="1209" name="48"/>
            <p:cNvSpPr txBox="1"/>
            <p:nvPr/>
          </p:nvSpPr>
          <p:spPr>
            <a:xfrm>
              <a:off x="1131887" y="3153559"/>
              <a:ext cx="503238" cy="392132"/>
            </a:xfrm>
            <a:prstGeom prst="rect">
              <a:avLst/>
            </a:prstGeom>
            <a:noFill/>
            <a:ln w="12700" cap="flat">
              <a:noFill/>
              <a:miter lim="400000"/>
            </a:ln>
            <a:effectLst/>
          </p:spPr>
          <p:txBody>
            <a:bodyPr wrap="square" lIns="31089" tIns="31089" rIns="31089" bIns="31089" numCol="1" anchor="ctr">
              <a:spAutoFit/>
            </a:bodyPr>
            <a:lstStyle>
              <a:lvl1pPr algn="ctr">
                <a:defRPr sz="2400">
                  <a:latin typeface="Times New Roman" panose="02020603050405020304"/>
                  <a:ea typeface="Times New Roman" panose="02020603050405020304"/>
                  <a:cs typeface="Times New Roman" panose="02020603050405020304"/>
                  <a:sym typeface="Times New Roman" panose="02020603050405020304"/>
                </a:defRPr>
              </a:lvl1pPr>
            </a:lstStyle>
            <a:p>
              <a:r>
                <a:t>48</a:t>
              </a:r>
            </a:p>
          </p:txBody>
        </p:sp>
        <p:sp>
          <p:nvSpPr>
            <p:cNvPr id="1210" name="255"/>
            <p:cNvSpPr txBox="1"/>
            <p:nvPr/>
          </p:nvSpPr>
          <p:spPr>
            <a:xfrm>
              <a:off x="0" y="404802"/>
              <a:ext cx="660400" cy="392133"/>
            </a:xfrm>
            <a:prstGeom prst="rect">
              <a:avLst/>
            </a:prstGeom>
            <a:noFill/>
            <a:ln w="12700" cap="flat">
              <a:noFill/>
              <a:miter lim="400000"/>
            </a:ln>
            <a:effectLst/>
          </p:spPr>
          <p:txBody>
            <a:bodyPr wrap="square" lIns="31089" tIns="31089" rIns="31089" bIns="31089" numCol="1" anchor="ctr">
              <a:spAutoFit/>
            </a:bodyPr>
            <a:lstStyle>
              <a:lvl1pPr algn="ctr">
                <a:defRPr sz="2400">
                  <a:latin typeface="Times New Roman" panose="02020603050405020304"/>
                  <a:ea typeface="Times New Roman" panose="02020603050405020304"/>
                  <a:cs typeface="Times New Roman" panose="02020603050405020304"/>
                  <a:sym typeface="Times New Roman" panose="02020603050405020304"/>
                </a:defRPr>
              </a:lvl1pPr>
            </a:lstStyle>
            <a:p>
              <a:r>
                <a:t>255</a:t>
              </a:r>
            </a:p>
          </p:txBody>
        </p:sp>
        <p:sp>
          <p:nvSpPr>
            <p:cNvPr id="1211" name="0"/>
            <p:cNvSpPr txBox="1"/>
            <p:nvPr/>
          </p:nvSpPr>
          <p:spPr>
            <a:xfrm>
              <a:off x="190500" y="2996396"/>
              <a:ext cx="346075" cy="392133"/>
            </a:xfrm>
            <a:prstGeom prst="rect">
              <a:avLst/>
            </a:prstGeom>
            <a:noFill/>
            <a:ln w="12700" cap="flat">
              <a:noFill/>
              <a:miter lim="400000"/>
            </a:ln>
            <a:effectLst/>
          </p:spPr>
          <p:txBody>
            <a:bodyPr wrap="square" lIns="31089" tIns="31089" rIns="31089" bIns="31089" numCol="1" anchor="ctr">
              <a:spAutoFit/>
            </a:bodyPr>
            <a:lstStyle>
              <a:lvl1pPr algn="ctr">
                <a:defRPr sz="2400">
                  <a:latin typeface="Times New Roman" panose="02020603050405020304"/>
                  <a:ea typeface="Times New Roman" panose="02020603050405020304"/>
                  <a:cs typeface="Times New Roman" panose="02020603050405020304"/>
                  <a:sym typeface="Times New Roman" panose="02020603050405020304"/>
                </a:defRPr>
              </a:lvl1pPr>
            </a:lstStyle>
            <a:p>
              <a:r>
                <a:t>0</a:t>
              </a:r>
            </a:p>
          </p:txBody>
        </p:sp>
        <p:sp>
          <p:nvSpPr>
            <p:cNvPr id="1212" name="线条"/>
            <p:cNvSpPr/>
            <p:nvPr/>
          </p:nvSpPr>
          <p:spPr>
            <a:xfrm>
              <a:off x="4900613" y="3192462"/>
              <a:ext cx="3062288" cy="1"/>
            </a:xfrm>
            <a:prstGeom prst="line">
              <a:avLst/>
            </a:prstGeom>
            <a:noFill/>
            <a:ln w="3175" cap="flat">
              <a:solidFill>
                <a:srgbClr val="000000"/>
              </a:solidFill>
              <a:prstDash val="solid"/>
              <a:round/>
              <a:tailEnd type="triangle" w="med" len="med"/>
            </a:ln>
            <a:effectLst/>
          </p:spPr>
          <p:txBody>
            <a:bodyPr wrap="square" lIns="0" tIns="0" rIns="0" bIns="0" numCol="1" anchor="t">
              <a:noAutofit/>
            </a:bodyPr>
            <a:lstStyle/>
            <a:p>
              <a:pPr defTabSz="457200">
                <a:defRPr sz="1200">
                  <a:latin typeface="+mj-lt"/>
                  <a:ea typeface="+mj-ea"/>
                  <a:cs typeface="+mj-cs"/>
                  <a:sym typeface="Helvetica"/>
                </a:defRPr>
              </a:pPr>
              <a:endParaRPr/>
            </a:p>
          </p:txBody>
        </p:sp>
        <p:sp>
          <p:nvSpPr>
            <p:cNvPr id="1213" name="线条"/>
            <p:cNvSpPr/>
            <p:nvPr/>
          </p:nvSpPr>
          <p:spPr>
            <a:xfrm flipV="1">
              <a:off x="4900612" y="287337"/>
              <a:ext cx="1" cy="2905126"/>
            </a:xfrm>
            <a:prstGeom prst="line">
              <a:avLst/>
            </a:prstGeom>
            <a:noFill/>
            <a:ln w="3175" cap="flat">
              <a:solidFill>
                <a:srgbClr val="000000"/>
              </a:solidFill>
              <a:prstDash val="solid"/>
              <a:round/>
              <a:tailEnd type="triangle" w="med" len="med"/>
            </a:ln>
            <a:effectLst/>
          </p:spPr>
          <p:txBody>
            <a:bodyPr wrap="square" lIns="0" tIns="0" rIns="0" bIns="0" numCol="1" anchor="t">
              <a:noAutofit/>
            </a:bodyPr>
            <a:lstStyle/>
            <a:p>
              <a:pPr defTabSz="457200">
                <a:defRPr sz="1200">
                  <a:latin typeface="+mj-lt"/>
                  <a:ea typeface="+mj-ea"/>
                  <a:cs typeface="+mj-cs"/>
                  <a:sym typeface="Helvetica"/>
                </a:defRPr>
              </a:pPr>
              <a:endParaRPr/>
            </a:p>
          </p:txBody>
        </p:sp>
        <p:sp>
          <p:nvSpPr>
            <p:cNvPr id="1214" name="正方形"/>
            <p:cNvSpPr/>
            <p:nvPr/>
          </p:nvSpPr>
          <p:spPr>
            <a:xfrm>
              <a:off x="4900613" y="600074"/>
              <a:ext cx="2592389" cy="2592389"/>
            </a:xfrm>
            <a:prstGeom prst="rect">
              <a:avLst/>
            </a:prstGeom>
            <a:noFill/>
            <a:ln w="3175" cap="flat">
              <a:solidFill>
                <a:srgbClr val="000000"/>
              </a:solidFill>
              <a:prstDash val="dash"/>
              <a:miter lim="400000"/>
            </a:ln>
            <a:effectLst/>
          </p:spPr>
          <p:txBody>
            <a:bodyPr wrap="square" lIns="45719" tIns="45719" rIns="45719" bIns="45719" numCol="1" anchor="ctr">
              <a:noAutofit/>
            </a:bodyPr>
            <a:lstStyle/>
            <a:p>
              <a:endParaRPr/>
            </a:p>
          </p:txBody>
        </p:sp>
        <p:sp>
          <p:nvSpPr>
            <p:cNvPr id="1215" name="线条"/>
            <p:cNvSpPr/>
            <p:nvPr/>
          </p:nvSpPr>
          <p:spPr>
            <a:xfrm flipH="1">
              <a:off x="4900613" y="1150937"/>
              <a:ext cx="706438" cy="1"/>
            </a:xfrm>
            <a:prstGeom prst="line">
              <a:avLst/>
            </a:prstGeom>
            <a:noFill/>
            <a:ln w="3175" cap="flat">
              <a:solidFill>
                <a:srgbClr val="000000"/>
              </a:solidFill>
              <a:prstDash val="dash"/>
              <a:round/>
            </a:ln>
            <a:effectLst/>
          </p:spPr>
          <p:txBody>
            <a:bodyPr wrap="square" lIns="0" tIns="0" rIns="0" bIns="0" numCol="1" anchor="t">
              <a:noAutofit/>
            </a:bodyPr>
            <a:lstStyle/>
            <a:p>
              <a:pPr defTabSz="457200">
                <a:defRPr sz="1200">
                  <a:latin typeface="+mj-lt"/>
                  <a:ea typeface="+mj-ea"/>
                  <a:cs typeface="+mj-cs"/>
                  <a:sym typeface="Helvetica"/>
                </a:defRPr>
              </a:pPr>
              <a:endParaRPr/>
            </a:p>
          </p:txBody>
        </p:sp>
        <p:sp>
          <p:nvSpPr>
            <p:cNvPr id="1216" name="255"/>
            <p:cNvSpPr txBox="1"/>
            <p:nvPr/>
          </p:nvSpPr>
          <p:spPr>
            <a:xfrm>
              <a:off x="7177088" y="3153559"/>
              <a:ext cx="661988" cy="392132"/>
            </a:xfrm>
            <a:prstGeom prst="rect">
              <a:avLst/>
            </a:prstGeom>
            <a:noFill/>
            <a:ln w="12700" cap="flat">
              <a:noFill/>
              <a:miter lim="400000"/>
            </a:ln>
            <a:effectLst/>
          </p:spPr>
          <p:txBody>
            <a:bodyPr wrap="square" lIns="31089" tIns="31089" rIns="31089" bIns="31089" numCol="1" anchor="ctr">
              <a:spAutoFit/>
            </a:bodyPr>
            <a:lstStyle>
              <a:lvl1pPr algn="ctr">
                <a:defRPr sz="2400">
                  <a:latin typeface="Times New Roman" panose="02020603050405020304"/>
                  <a:ea typeface="Times New Roman" panose="02020603050405020304"/>
                  <a:cs typeface="Times New Roman" panose="02020603050405020304"/>
                  <a:sym typeface="Times New Roman" panose="02020603050405020304"/>
                </a:defRPr>
              </a:lvl1pPr>
            </a:lstStyle>
            <a:p>
              <a:r>
                <a:t>255</a:t>
              </a:r>
            </a:p>
          </p:txBody>
        </p:sp>
        <p:sp>
          <p:nvSpPr>
            <p:cNvPr id="1217" name="142"/>
            <p:cNvSpPr txBox="1"/>
            <p:nvPr/>
          </p:nvSpPr>
          <p:spPr>
            <a:xfrm>
              <a:off x="6202363" y="3153559"/>
              <a:ext cx="661988" cy="392132"/>
            </a:xfrm>
            <a:prstGeom prst="rect">
              <a:avLst/>
            </a:prstGeom>
            <a:noFill/>
            <a:ln w="12700" cap="flat">
              <a:noFill/>
              <a:miter lim="400000"/>
            </a:ln>
            <a:effectLst/>
          </p:spPr>
          <p:txBody>
            <a:bodyPr wrap="square" lIns="31089" tIns="31089" rIns="31089" bIns="31089" numCol="1" anchor="ctr">
              <a:spAutoFit/>
            </a:bodyPr>
            <a:lstStyle>
              <a:lvl1pPr algn="ctr">
                <a:defRPr sz="2400">
                  <a:latin typeface="Times New Roman" panose="02020603050405020304"/>
                  <a:ea typeface="Times New Roman" panose="02020603050405020304"/>
                  <a:cs typeface="Times New Roman" panose="02020603050405020304"/>
                  <a:sym typeface="Times New Roman" panose="02020603050405020304"/>
                </a:defRPr>
              </a:lvl1pPr>
            </a:lstStyle>
            <a:p>
              <a:r>
                <a:t>142</a:t>
              </a:r>
            </a:p>
          </p:txBody>
        </p:sp>
        <p:sp>
          <p:nvSpPr>
            <p:cNvPr id="1218" name="255"/>
            <p:cNvSpPr txBox="1"/>
            <p:nvPr/>
          </p:nvSpPr>
          <p:spPr>
            <a:xfrm>
              <a:off x="4162425" y="404802"/>
              <a:ext cx="660401" cy="392133"/>
            </a:xfrm>
            <a:prstGeom prst="rect">
              <a:avLst/>
            </a:prstGeom>
            <a:noFill/>
            <a:ln w="12700" cap="flat">
              <a:noFill/>
              <a:miter lim="400000"/>
            </a:ln>
            <a:effectLst/>
          </p:spPr>
          <p:txBody>
            <a:bodyPr wrap="square" lIns="31089" tIns="31089" rIns="31089" bIns="31089" numCol="1" anchor="ctr">
              <a:spAutoFit/>
            </a:bodyPr>
            <a:lstStyle>
              <a:lvl1pPr algn="ctr">
                <a:defRPr sz="2400">
                  <a:latin typeface="Times New Roman" panose="02020603050405020304"/>
                  <a:ea typeface="Times New Roman" panose="02020603050405020304"/>
                  <a:cs typeface="Times New Roman" panose="02020603050405020304"/>
                  <a:sym typeface="Times New Roman" panose="02020603050405020304"/>
                </a:defRPr>
              </a:lvl1pPr>
            </a:lstStyle>
            <a:p>
              <a:r>
                <a:t>255</a:t>
              </a:r>
            </a:p>
          </p:txBody>
        </p:sp>
        <p:sp>
          <p:nvSpPr>
            <p:cNvPr id="1219" name="214"/>
            <p:cNvSpPr txBox="1"/>
            <p:nvPr/>
          </p:nvSpPr>
          <p:spPr>
            <a:xfrm>
              <a:off x="4194175" y="954077"/>
              <a:ext cx="660401" cy="392133"/>
            </a:xfrm>
            <a:prstGeom prst="rect">
              <a:avLst/>
            </a:prstGeom>
            <a:noFill/>
            <a:ln w="12700" cap="flat">
              <a:noFill/>
              <a:miter lim="400000"/>
            </a:ln>
            <a:effectLst/>
          </p:spPr>
          <p:txBody>
            <a:bodyPr wrap="square" lIns="31089" tIns="31089" rIns="31089" bIns="31089" numCol="1" anchor="ctr">
              <a:spAutoFit/>
            </a:bodyPr>
            <a:lstStyle>
              <a:lvl1pPr algn="ctr">
                <a:defRPr sz="2400">
                  <a:latin typeface="Times New Roman" panose="02020603050405020304"/>
                  <a:ea typeface="Times New Roman" panose="02020603050405020304"/>
                  <a:cs typeface="Times New Roman" panose="02020603050405020304"/>
                  <a:sym typeface="Times New Roman" panose="02020603050405020304"/>
                </a:defRPr>
              </a:lvl1pPr>
            </a:lstStyle>
            <a:p>
              <a:r>
                <a:t>214</a:t>
              </a:r>
            </a:p>
          </p:txBody>
        </p:sp>
        <p:sp>
          <p:nvSpPr>
            <p:cNvPr id="1220" name="线条"/>
            <p:cNvSpPr/>
            <p:nvPr/>
          </p:nvSpPr>
          <p:spPr>
            <a:xfrm>
              <a:off x="739775" y="2958782"/>
              <a:ext cx="628651" cy="1"/>
            </a:xfrm>
            <a:prstGeom prst="line">
              <a:avLst/>
            </a:prstGeom>
            <a:noFill/>
            <a:ln w="3175" cap="flat">
              <a:solidFill>
                <a:srgbClr val="000000"/>
              </a:solidFill>
              <a:prstDash val="solid"/>
              <a:round/>
            </a:ln>
            <a:effectLst/>
          </p:spPr>
          <p:txBody>
            <a:bodyPr wrap="square" lIns="0" tIns="0" rIns="0" bIns="0" numCol="1" anchor="t">
              <a:noAutofit/>
            </a:bodyPr>
            <a:lstStyle/>
            <a:p>
              <a:pPr defTabSz="457200">
                <a:defRPr sz="1200">
                  <a:latin typeface="+mj-lt"/>
                  <a:ea typeface="+mj-ea"/>
                  <a:cs typeface="+mj-cs"/>
                  <a:sym typeface="Helvetica"/>
                </a:defRPr>
              </a:pPr>
              <a:endParaRPr/>
            </a:p>
          </p:txBody>
        </p:sp>
        <p:sp>
          <p:nvSpPr>
            <p:cNvPr id="1221" name="线条"/>
            <p:cNvSpPr/>
            <p:nvPr/>
          </p:nvSpPr>
          <p:spPr>
            <a:xfrm>
              <a:off x="2230437" y="2958782"/>
              <a:ext cx="1100138" cy="1"/>
            </a:xfrm>
            <a:prstGeom prst="line">
              <a:avLst/>
            </a:prstGeom>
            <a:noFill/>
            <a:ln w="3175" cap="flat">
              <a:solidFill>
                <a:srgbClr val="000000"/>
              </a:solidFill>
              <a:prstDash val="solid"/>
              <a:round/>
            </a:ln>
            <a:effectLst/>
          </p:spPr>
          <p:txBody>
            <a:bodyPr wrap="square" lIns="0" tIns="0" rIns="0" bIns="0" numCol="1" anchor="t">
              <a:noAutofit/>
            </a:bodyPr>
            <a:lstStyle/>
            <a:p>
              <a:pPr defTabSz="457200">
                <a:defRPr sz="1200">
                  <a:latin typeface="+mj-lt"/>
                  <a:ea typeface="+mj-ea"/>
                  <a:cs typeface="+mj-cs"/>
                  <a:sym typeface="Helvetica"/>
                </a:defRPr>
              </a:pPr>
              <a:endParaRPr/>
            </a:p>
          </p:txBody>
        </p:sp>
        <p:sp>
          <p:nvSpPr>
            <p:cNvPr id="1222" name="线条"/>
            <p:cNvSpPr/>
            <p:nvPr/>
          </p:nvSpPr>
          <p:spPr>
            <a:xfrm flipH="1">
              <a:off x="1369695" y="1385887"/>
              <a:ext cx="1" cy="1571626"/>
            </a:xfrm>
            <a:prstGeom prst="line">
              <a:avLst/>
            </a:prstGeom>
            <a:noFill/>
            <a:ln w="3175" cap="flat">
              <a:solidFill>
                <a:srgbClr val="000000"/>
              </a:solidFill>
              <a:prstDash val="solid"/>
              <a:round/>
            </a:ln>
            <a:effectLst/>
          </p:spPr>
          <p:txBody>
            <a:bodyPr wrap="square" lIns="0" tIns="0" rIns="0" bIns="0" numCol="1" anchor="t">
              <a:noAutofit/>
            </a:bodyPr>
            <a:lstStyle/>
            <a:p>
              <a:pPr defTabSz="457200">
                <a:defRPr sz="1200">
                  <a:latin typeface="+mj-lt"/>
                  <a:ea typeface="+mj-ea"/>
                  <a:cs typeface="+mj-cs"/>
                  <a:sym typeface="Helvetica"/>
                </a:defRPr>
              </a:pPr>
              <a:endParaRPr/>
            </a:p>
          </p:txBody>
        </p:sp>
        <p:sp>
          <p:nvSpPr>
            <p:cNvPr id="1223" name="134"/>
            <p:cNvSpPr txBox="1"/>
            <p:nvPr/>
          </p:nvSpPr>
          <p:spPr>
            <a:xfrm>
              <a:off x="1917700" y="3153559"/>
              <a:ext cx="660401" cy="392132"/>
            </a:xfrm>
            <a:prstGeom prst="rect">
              <a:avLst/>
            </a:prstGeom>
            <a:noFill/>
            <a:ln w="12700" cap="flat">
              <a:noFill/>
              <a:miter lim="400000"/>
            </a:ln>
            <a:effectLst/>
          </p:spPr>
          <p:txBody>
            <a:bodyPr wrap="square" lIns="31089" tIns="31089" rIns="31089" bIns="31089" numCol="1" anchor="ctr">
              <a:spAutoFit/>
            </a:bodyPr>
            <a:lstStyle>
              <a:lvl1pPr algn="ctr">
                <a:defRPr sz="2400">
                  <a:latin typeface="Times New Roman" panose="02020603050405020304"/>
                  <a:ea typeface="Times New Roman" panose="02020603050405020304"/>
                  <a:cs typeface="Times New Roman" panose="02020603050405020304"/>
                  <a:sym typeface="Times New Roman" panose="02020603050405020304"/>
                </a:defRPr>
              </a:lvl1pPr>
            </a:lstStyle>
            <a:p>
              <a:r>
                <a:t>134</a:t>
              </a:r>
            </a:p>
          </p:txBody>
        </p:sp>
        <p:sp>
          <p:nvSpPr>
            <p:cNvPr id="1224" name="0"/>
            <p:cNvSpPr txBox="1"/>
            <p:nvPr/>
          </p:nvSpPr>
          <p:spPr>
            <a:xfrm>
              <a:off x="4475162" y="2996396"/>
              <a:ext cx="347663" cy="392133"/>
            </a:xfrm>
            <a:prstGeom prst="rect">
              <a:avLst/>
            </a:prstGeom>
            <a:noFill/>
            <a:ln w="12700" cap="flat">
              <a:noFill/>
              <a:miter lim="400000"/>
            </a:ln>
            <a:effectLst/>
          </p:spPr>
          <p:txBody>
            <a:bodyPr wrap="square" lIns="31089" tIns="31089" rIns="31089" bIns="31089" numCol="1" anchor="ctr">
              <a:spAutoFit/>
            </a:bodyPr>
            <a:lstStyle>
              <a:lvl1pPr algn="ctr">
                <a:defRPr sz="2400">
                  <a:latin typeface="Times New Roman" panose="02020603050405020304"/>
                  <a:ea typeface="Times New Roman" panose="02020603050405020304"/>
                  <a:cs typeface="Times New Roman" panose="02020603050405020304"/>
                  <a:sym typeface="Times New Roman" panose="02020603050405020304"/>
                </a:defRPr>
              </a:lvl1pPr>
            </a:lstStyle>
            <a:p>
              <a:r>
                <a:t>0</a:t>
              </a:r>
            </a:p>
          </p:txBody>
        </p:sp>
        <p:sp>
          <p:nvSpPr>
            <p:cNvPr id="1225" name="线条"/>
            <p:cNvSpPr/>
            <p:nvPr/>
          </p:nvSpPr>
          <p:spPr>
            <a:xfrm flipV="1">
              <a:off x="1368425" y="2957512"/>
              <a:ext cx="1" cy="234951"/>
            </a:xfrm>
            <a:prstGeom prst="line">
              <a:avLst/>
            </a:prstGeom>
            <a:noFill/>
            <a:ln w="3175" cap="flat">
              <a:solidFill>
                <a:srgbClr val="000000"/>
              </a:solidFill>
              <a:prstDash val="dash"/>
              <a:round/>
            </a:ln>
            <a:effectLst/>
          </p:spPr>
          <p:txBody>
            <a:bodyPr wrap="square" lIns="0" tIns="0" rIns="0" bIns="0" numCol="1" anchor="t">
              <a:noAutofit/>
            </a:bodyPr>
            <a:lstStyle/>
            <a:p>
              <a:pPr defTabSz="457200">
                <a:defRPr sz="1200">
                  <a:latin typeface="+mj-lt"/>
                  <a:ea typeface="+mj-ea"/>
                  <a:cs typeface="+mj-cs"/>
                  <a:sym typeface="Helvetica"/>
                </a:defRPr>
              </a:pPr>
              <a:endParaRPr/>
            </a:p>
          </p:txBody>
        </p:sp>
        <p:sp>
          <p:nvSpPr>
            <p:cNvPr id="1226" name="线条"/>
            <p:cNvSpPr/>
            <p:nvPr/>
          </p:nvSpPr>
          <p:spPr>
            <a:xfrm>
              <a:off x="2231707" y="2878137"/>
              <a:ext cx="1" cy="314326"/>
            </a:xfrm>
            <a:prstGeom prst="line">
              <a:avLst/>
            </a:prstGeom>
            <a:noFill/>
            <a:ln w="3175" cap="flat">
              <a:solidFill>
                <a:srgbClr val="000000"/>
              </a:solidFill>
              <a:prstDash val="dash"/>
              <a:round/>
            </a:ln>
            <a:effectLst/>
          </p:spPr>
          <p:txBody>
            <a:bodyPr wrap="square" lIns="0" tIns="0" rIns="0" bIns="0" numCol="1" anchor="t">
              <a:noAutofit/>
            </a:bodyPr>
            <a:lstStyle/>
            <a:p>
              <a:pPr defTabSz="457200">
                <a:defRPr sz="1200">
                  <a:latin typeface="+mj-lt"/>
                  <a:ea typeface="+mj-ea"/>
                  <a:cs typeface="+mj-cs"/>
                  <a:sym typeface="Helvetica"/>
                </a:defRPr>
              </a:pPr>
              <a:endParaRPr/>
            </a:p>
          </p:txBody>
        </p:sp>
        <p:sp>
          <p:nvSpPr>
            <p:cNvPr id="1227" name="176"/>
            <p:cNvSpPr txBox="1"/>
            <p:nvPr/>
          </p:nvSpPr>
          <p:spPr>
            <a:xfrm>
              <a:off x="0" y="1189821"/>
              <a:ext cx="660400" cy="392133"/>
            </a:xfrm>
            <a:prstGeom prst="rect">
              <a:avLst/>
            </a:prstGeom>
            <a:noFill/>
            <a:ln w="12700" cap="flat">
              <a:noFill/>
              <a:miter lim="400000"/>
            </a:ln>
            <a:effectLst/>
          </p:spPr>
          <p:txBody>
            <a:bodyPr wrap="square" lIns="31089" tIns="31089" rIns="31089" bIns="31089" numCol="1" anchor="ctr">
              <a:spAutoFit/>
            </a:bodyPr>
            <a:lstStyle>
              <a:lvl1pPr algn="ctr">
                <a:defRPr sz="2400">
                  <a:latin typeface="Times New Roman" panose="02020603050405020304"/>
                  <a:ea typeface="Times New Roman" panose="02020603050405020304"/>
                  <a:cs typeface="Times New Roman" panose="02020603050405020304"/>
                  <a:sym typeface="Times New Roman" panose="02020603050405020304"/>
                </a:defRPr>
              </a:lvl1pPr>
            </a:lstStyle>
            <a:p>
              <a:r>
                <a:t>176</a:t>
              </a:r>
            </a:p>
          </p:txBody>
        </p:sp>
        <p:sp>
          <p:nvSpPr>
            <p:cNvPr id="1228" name="线条"/>
            <p:cNvSpPr/>
            <p:nvPr/>
          </p:nvSpPr>
          <p:spPr>
            <a:xfrm flipV="1">
              <a:off x="6470650" y="1620837"/>
              <a:ext cx="1" cy="1571626"/>
            </a:xfrm>
            <a:prstGeom prst="line">
              <a:avLst/>
            </a:prstGeom>
            <a:noFill/>
            <a:ln w="3175" cap="flat">
              <a:solidFill>
                <a:srgbClr val="000000"/>
              </a:solidFill>
              <a:prstDash val="dash"/>
              <a:round/>
            </a:ln>
            <a:effectLst/>
          </p:spPr>
          <p:txBody>
            <a:bodyPr wrap="square" lIns="0" tIns="0" rIns="0" bIns="0" numCol="1" anchor="t">
              <a:noAutofit/>
            </a:bodyPr>
            <a:lstStyle/>
            <a:p>
              <a:pPr defTabSz="457200">
                <a:defRPr sz="1200">
                  <a:latin typeface="+mj-lt"/>
                  <a:ea typeface="+mj-ea"/>
                  <a:cs typeface="+mj-cs"/>
                  <a:sym typeface="Helvetica"/>
                </a:defRPr>
              </a:pPr>
              <a:endParaRPr/>
            </a:p>
          </p:txBody>
        </p:sp>
        <p:sp>
          <p:nvSpPr>
            <p:cNvPr id="1229" name="线条"/>
            <p:cNvSpPr/>
            <p:nvPr/>
          </p:nvSpPr>
          <p:spPr>
            <a:xfrm flipH="1">
              <a:off x="2231707" y="1385887"/>
              <a:ext cx="1" cy="1571626"/>
            </a:xfrm>
            <a:prstGeom prst="line">
              <a:avLst/>
            </a:prstGeom>
            <a:noFill/>
            <a:ln w="3175" cap="flat">
              <a:solidFill>
                <a:srgbClr val="000000"/>
              </a:solidFill>
              <a:prstDash val="solid"/>
              <a:round/>
            </a:ln>
            <a:effectLst/>
          </p:spPr>
          <p:txBody>
            <a:bodyPr wrap="square" lIns="0" tIns="0" rIns="0" bIns="0" numCol="1" anchor="t">
              <a:noAutofit/>
            </a:bodyPr>
            <a:lstStyle/>
            <a:p>
              <a:pPr defTabSz="457200">
                <a:defRPr sz="1200">
                  <a:latin typeface="+mj-lt"/>
                  <a:ea typeface="+mj-ea"/>
                  <a:cs typeface="+mj-cs"/>
                  <a:sym typeface="Helvetica"/>
                </a:defRPr>
              </a:pPr>
              <a:endParaRPr/>
            </a:p>
          </p:txBody>
        </p:sp>
        <p:sp>
          <p:nvSpPr>
            <p:cNvPr id="1230" name="线条"/>
            <p:cNvSpPr/>
            <p:nvPr/>
          </p:nvSpPr>
          <p:spPr>
            <a:xfrm>
              <a:off x="1368425" y="1387157"/>
              <a:ext cx="862013" cy="1"/>
            </a:xfrm>
            <a:prstGeom prst="line">
              <a:avLst/>
            </a:prstGeom>
            <a:noFill/>
            <a:ln w="3175" cap="flat">
              <a:solidFill>
                <a:srgbClr val="000000"/>
              </a:solidFill>
              <a:prstDash val="solid"/>
              <a:round/>
            </a:ln>
            <a:effectLst/>
          </p:spPr>
          <p:txBody>
            <a:bodyPr wrap="square" lIns="0" tIns="0" rIns="0" bIns="0" numCol="1" anchor="t">
              <a:noAutofit/>
            </a:bodyPr>
            <a:lstStyle/>
            <a:p>
              <a:pPr defTabSz="457200">
                <a:defRPr sz="1200">
                  <a:latin typeface="+mj-lt"/>
                  <a:ea typeface="+mj-ea"/>
                  <a:cs typeface="+mj-cs"/>
                  <a:sym typeface="Helvetica"/>
                </a:defRPr>
              </a:pPr>
              <a:endParaRPr/>
            </a:p>
          </p:txBody>
        </p:sp>
        <p:sp>
          <p:nvSpPr>
            <p:cNvPr id="1231" name="线条"/>
            <p:cNvSpPr/>
            <p:nvPr/>
          </p:nvSpPr>
          <p:spPr>
            <a:xfrm flipH="1">
              <a:off x="739775" y="1385887"/>
              <a:ext cx="628651" cy="1"/>
            </a:xfrm>
            <a:prstGeom prst="line">
              <a:avLst/>
            </a:prstGeom>
            <a:noFill/>
            <a:ln w="9525" cap="flat">
              <a:solidFill>
                <a:srgbClr val="000000"/>
              </a:solidFill>
              <a:prstDash val="dash"/>
              <a:round/>
            </a:ln>
            <a:effectLst/>
          </p:spPr>
          <p:txBody>
            <a:bodyPr wrap="square" lIns="0" tIns="0" rIns="0" bIns="0" numCol="1" anchor="t">
              <a:noAutofit/>
            </a:bodyPr>
            <a:lstStyle/>
            <a:p>
              <a:pPr defTabSz="457200">
                <a:defRPr sz="1200">
                  <a:latin typeface="+mj-lt"/>
                  <a:ea typeface="+mj-ea"/>
                  <a:cs typeface="+mj-cs"/>
                  <a:sym typeface="Helvetica"/>
                </a:defRPr>
              </a:pPr>
              <a:endParaRPr/>
            </a:p>
          </p:txBody>
        </p:sp>
        <p:sp>
          <p:nvSpPr>
            <p:cNvPr id="1232" name="线条"/>
            <p:cNvSpPr/>
            <p:nvPr/>
          </p:nvSpPr>
          <p:spPr>
            <a:xfrm flipV="1">
              <a:off x="4900613" y="600075"/>
              <a:ext cx="2592388" cy="2592388"/>
            </a:xfrm>
            <a:prstGeom prst="line">
              <a:avLst/>
            </a:prstGeom>
            <a:noFill/>
            <a:ln w="3175" cap="flat">
              <a:solidFill>
                <a:srgbClr val="000000"/>
              </a:solidFill>
              <a:prstDash val="dash"/>
              <a:round/>
            </a:ln>
            <a:effectLst/>
          </p:spPr>
          <p:txBody>
            <a:bodyPr wrap="square" lIns="0" tIns="0" rIns="0" bIns="0" numCol="1" anchor="t">
              <a:noAutofit/>
            </a:bodyPr>
            <a:lstStyle/>
            <a:p>
              <a:pPr defTabSz="457200">
                <a:defRPr sz="1200">
                  <a:latin typeface="+mj-lt"/>
                  <a:ea typeface="+mj-ea"/>
                  <a:cs typeface="+mj-cs"/>
                  <a:sym typeface="Helvetica"/>
                </a:defRPr>
              </a:pPr>
              <a:endParaRPr/>
            </a:p>
          </p:txBody>
        </p:sp>
        <p:sp>
          <p:nvSpPr>
            <p:cNvPr id="1233" name="线条"/>
            <p:cNvSpPr/>
            <p:nvPr/>
          </p:nvSpPr>
          <p:spPr>
            <a:xfrm flipV="1">
              <a:off x="4900613" y="2484437"/>
              <a:ext cx="706438" cy="708026"/>
            </a:xfrm>
            <a:prstGeom prst="line">
              <a:avLst/>
            </a:prstGeom>
            <a:noFill/>
            <a:ln w="3175" cap="flat">
              <a:solidFill>
                <a:srgbClr val="000000"/>
              </a:solidFill>
              <a:prstDash val="solid"/>
              <a:round/>
            </a:ln>
            <a:effectLst/>
          </p:spPr>
          <p:txBody>
            <a:bodyPr wrap="square" lIns="0" tIns="0" rIns="0" bIns="0" numCol="1" anchor="t">
              <a:noAutofit/>
            </a:bodyPr>
            <a:lstStyle/>
            <a:p>
              <a:pPr defTabSz="457200">
                <a:defRPr sz="1200">
                  <a:latin typeface="+mj-lt"/>
                  <a:ea typeface="+mj-ea"/>
                  <a:cs typeface="+mj-cs"/>
                  <a:sym typeface="Helvetica"/>
                </a:defRPr>
              </a:pPr>
              <a:endParaRPr/>
            </a:p>
          </p:txBody>
        </p:sp>
        <p:sp>
          <p:nvSpPr>
            <p:cNvPr id="1234" name="线条"/>
            <p:cNvSpPr/>
            <p:nvPr/>
          </p:nvSpPr>
          <p:spPr>
            <a:xfrm flipV="1">
              <a:off x="6470650" y="600075"/>
              <a:ext cx="1022351" cy="1020763"/>
            </a:xfrm>
            <a:prstGeom prst="line">
              <a:avLst/>
            </a:prstGeom>
            <a:noFill/>
            <a:ln w="3175" cap="flat">
              <a:solidFill>
                <a:srgbClr val="000000"/>
              </a:solidFill>
              <a:prstDash val="solid"/>
              <a:round/>
            </a:ln>
            <a:effectLst/>
          </p:spPr>
          <p:txBody>
            <a:bodyPr wrap="square" lIns="0" tIns="0" rIns="0" bIns="0" numCol="1" anchor="t">
              <a:noAutofit/>
            </a:bodyPr>
            <a:lstStyle/>
            <a:p>
              <a:pPr defTabSz="457200">
                <a:defRPr sz="1200">
                  <a:latin typeface="+mj-lt"/>
                  <a:ea typeface="+mj-ea"/>
                  <a:cs typeface="+mj-cs"/>
                  <a:sym typeface="Helvetica"/>
                </a:defRPr>
              </a:pPr>
              <a:endParaRPr/>
            </a:p>
          </p:txBody>
        </p:sp>
        <p:sp>
          <p:nvSpPr>
            <p:cNvPr id="1235" name="线条"/>
            <p:cNvSpPr/>
            <p:nvPr/>
          </p:nvSpPr>
          <p:spPr>
            <a:xfrm>
              <a:off x="5608320" y="1150937"/>
              <a:ext cx="1" cy="1333501"/>
            </a:xfrm>
            <a:prstGeom prst="line">
              <a:avLst/>
            </a:prstGeom>
            <a:noFill/>
            <a:ln w="3175" cap="flat">
              <a:solidFill>
                <a:srgbClr val="000000"/>
              </a:solidFill>
              <a:prstDash val="solid"/>
              <a:round/>
            </a:ln>
            <a:effectLst/>
          </p:spPr>
          <p:txBody>
            <a:bodyPr wrap="square" lIns="0" tIns="0" rIns="0" bIns="0" numCol="1" anchor="t">
              <a:noAutofit/>
            </a:bodyPr>
            <a:lstStyle/>
            <a:p>
              <a:pPr defTabSz="457200">
                <a:defRPr sz="1200">
                  <a:latin typeface="+mj-lt"/>
                  <a:ea typeface="+mj-ea"/>
                  <a:cs typeface="+mj-cs"/>
                  <a:sym typeface="Helvetica"/>
                </a:defRPr>
              </a:pPr>
              <a:endParaRPr/>
            </a:p>
          </p:txBody>
        </p:sp>
        <p:sp>
          <p:nvSpPr>
            <p:cNvPr id="1236" name="线条"/>
            <p:cNvSpPr/>
            <p:nvPr/>
          </p:nvSpPr>
          <p:spPr>
            <a:xfrm>
              <a:off x="6471920" y="1150937"/>
              <a:ext cx="1" cy="469901"/>
            </a:xfrm>
            <a:prstGeom prst="line">
              <a:avLst/>
            </a:prstGeom>
            <a:noFill/>
            <a:ln w="3175" cap="flat">
              <a:solidFill>
                <a:srgbClr val="000000"/>
              </a:solidFill>
              <a:prstDash val="solid"/>
              <a:round/>
            </a:ln>
            <a:effectLst/>
          </p:spPr>
          <p:txBody>
            <a:bodyPr wrap="square" lIns="0" tIns="0" rIns="0" bIns="0" numCol="1" anchor="t">
              <a:noAutofit/>
            </a:bodyPr>
            <a:lstStyle/>
            <a:p>
              <a:pPr defTabSz="457200">
                <a:defRPr sz="1200">
                  <a:latin typeface="+mj-lt"/>
                  <a:ea typeface="+mj-ea"/>
                  <a:cs typeface="+mj-cs"/>
                  <a:sym typeface="Helvetica"/>
                </a:defRPr>
              </a:pPr>
              <a:endParaRPr/>
            </a:p>
          </p:txBody>
        </p:sp>
        <p:sp>
          <p:nvSpPr>
            <p:cNvPr id="1237" name="线条"/>
            <p:cNvSpPr/>
            <p:nvPr/>
          </p:nvSpPr>
          <p:spPr>
            <a:xfrm>
              <a:off x="5607050" y="1152207"/>
              <a:ext cx="863601" cy="1"/>
            </a:xfrm>
            <a:prstGeom prst="line">
              <a:avLst/>
            </a:prstGeom>
            <a:noFill/>
            <a:ln w="3175" cap="flat">
              <a:solidFill>
                <a:srgbClr val="000000"/>
              </a:solidFill>
              <a:prstDash val="solid"/>
              <a:round/>
            </a:ln>
            <a:effectLst/>
          </p:spPr>
          <p:txBody>
            <a:bodyPr wrap="square" lIns="0" tIns="0" rIns="0" bIns="0" numCol="1" anchor="t">
              <a:noAutofit/>
            </a:bodyPr>
            <a:lstStyle/>
            <a:p>
              <a:pPr defTabSz="457200">
                <a:defRPr sz="1200">
                  <a:latin typeface="+mj-lt"/>
                  <a:ea typeface="+mj-ea"/>
                  <a:cs typeface="+mj-cs"/>
                  <a:sym typeface="Helvetica"/>
                </a:defRPr>
              </a:pPr>
              <a:endParaRPr/>
            </a:p>
          </p:txBody>
        </p:sp>
        <p:sp>
          <p:nvSpPr>
            <p:cNvPr id="1238" name="线条"/>
            <p:cNvSpPr/>
            <p:nvPr/>
          </p:nvSpPr>
          <p:spPr>
            <a:xfrm flipV="1">
              <a:off x="5607050" y="2484437"/>
              <a:ext cx="1" cy="708026"/>
            </a:xfrm>
            <a:prstGeom prst="line">
              <a:avLst/>
            </a:prstGeom>
            <a:noFill/>
            <a:ln w="3175" cap="flat">
              <a:solidFill>
                <a:srgbClr val="000000"/>
              </a:solidFill>
              <a:prstDash val="dash"/>
              <a:round/>
            </a:ln>
            <a:effectLst/>
          </p:spPr>
          <p:txBody>
            <a:bodyPr wrap="square" lIns="0" tIns="0" rIns="0" bIns="0" numCol="1" anchor="t">
              <a:noAutofit/>
            </a:bodyPr>
            <a:lstStyle/>
            <a:p>
              <a:pPr defTabSz="457200">
                <a:defRPr sz="1200">
                  <a:latin typeface="+mj-lt"/>
                  <a:ea typeface="+mj-ea"/>
                  <a:cs typeface="+mj-cs"/>
                  <a:sym typeface="Helvetica"/>
                </a:defRPr>
              </a:pPr>
              <a:endParaRPr/>
            </a:p>
          </p:txBody>
        </p:sp>
        <p:sp>
          <p:nvSpPr>
            <p:cNvPr id="1239" name="48"/>
            <p:cNvSpPr txBox="1"/>
            <p:nvPr/>
          </p:nvSpPr>
          <p:spPr>
            <a:xfrm>
              <a:off x="5372100" y="3153559"/>
              <a:ext cx="503238" cy="392132"/>
            </a:xfrm>
            <a:prstGeom prst="rect">
              <a:avLst/>
            </a:prstGeom>
            <a:noFill/>
            <a:ln w="12700" cap="flat">
              <a:noFill/>
              <a:miter lim="400000"/>
            </a:ln>
            <a:effectLst/>
          </p:spPr>
          <p:txBody>
            <a:bodyPr wrap="square" lIns="31089" tIns="31089" rIns="31089" bIns="31089" numCol="1" anchor="ctr">
              <a:spAutoFit/>
            </a:bodyPr>
            <a:lstStyle>
              <a:lvl1pPr algn="ctr">
                <a:defRPr sz="2400">
                  <a:latin typeface="Times New Roman" panose="02020603050405020304"/>
                  <a:ea typeface="Times New Roman" panose="02020603050405020304"/>
                  <a:cs typeface="Times New Roman" panose="02020603050405020304"/>
                  <a:sym typeface="Times New Roman" panose="02020603050405020304"/>
                </a:defRPr>
              </a:lvl1pPr>
            </a:lstStyle>
            <a:p>
              <a:r>
                <a:t>48</a:t>
              </a:r>
            </a:p>
          </p:txBody>
        </p:sp>
        <p:sp>
          <p:nvSpPr>
            <p:cNvPr id="1240" name="r"/>
            <p:cNvSpPr txBox="1"/>
            <p:nvPr/>
          </p:nvSpPr>
          <p:spPr>
            <a:xfrm>
              <a:off x="3622675" y="2643187"/>
              <a:ext cx="503238" cy="421393"/>
            </a:xfrm>
            <a:prstGeom prst="rect">
              <a:avLst/>
            </a:prstGeom>
            <a:noFill/>
            <a:ln w="12700" cap="flat">
              <a:noFill/>
              <a:miter lim="400000"/>
            </a:ln>
            <a:effectLst/>
          </p:spPr>
          <p:txBody>
            <a:bodyPr wrap="square" lIns="45719" tIns="45719" rIns="45719" bIns="45719" numCol="1" anchor="ctr">
              <a:spAutoFit/>
            </a:bodyPr>
            <a:lstStyle>
              <a:lvl1pPr algn="just">
                <a:defRPr sz="2400" i="1">
                  <a:latin typeface="Times New Roman" panose="02020603050405020304"/>
                  <a:ea typeface="Times New Roman" panose="02020603050405020304"/>
                  <a:cs typeface="Times New Roman" panose="02020603050405020304"/>
                  <a:sym typeface="Times New Roman" panose="02020603050405020304"/>
                </a:defRPr>
              </a:lvl1pPr>
            </a:lstStyle>
            <a:p>
              <a:r>
                <a:t>r</a:t>
              </a:r>
            </a:p>
          </p:txBody>
        </p:sp>
        <p:sp>
          <p:nvSpPr>
            <p:cNvPr id="1241" name="r"/>
            <p:cNvSpPr txBox="1"/>
            <p:nvPr/>
          </p:nvSpPr>
          <p:spPr>
            <a:xfrm>
              <a:off x="7677150" y="2671762"/>
              <a:ext cx="503238" cy="421393"/>
            </a:xfrm>
            <a:prstGeom prst="rect">
              <a:avLst/>
            </a:prstGeom>
            <a:noFill/>
            <a:ln w="12700" cap="flat">
              <a:noFill/>
              <a:miter lim="400000"/>
            </a:ln>
            <a:effectLst/>
          </p:spPr>
          <p:txBody>
            <a:bodyPr wrap="square" lIns="45719" tIns="45719" rIns="45719" bIns="45719" numCol="1" anchor="ctr">
              <a:spAutoFit/>
            </a:bodyPr>
            <a:lstStyle>
              <a:lvl1pPr algn="just">
                <a:defRPr sz="2400" i="1">
                  <a:latin typeface="Times New Roman" panose="02020603050405020304"/>
                  <a:ea typeface="Times New Roman" panose="02020603050405020304"/>
                  <a:cs typeface="Times New Roman" panose="02020603050405020304"/>
                  <a:sym typeface="Times New Roman" panose="02020603050405020304"/>
                </a:defRPr>
              </a:lvl1pPr>
            </a:lstStyle>
            <a:p>
              <a:r>
                <a:t>r</a:t>
              </a:r>
            </a:p>
          </p:txBody>
        </p:sp>
        <p:sp>
          <p:nvSpPr>
            <p:cNvPr id="1242" name="s"/>
            <p:cNvSpPr txBox="1"/>
            <p:nvPr/>
          </p:nvSpPr>
          <p:spPr>
            <a:xfrm>
              <a:off x="719137" y="0"/>
              <a:ext cx="503238" cy="421392"/>
            </a:xfrm>
            <a:prstGeom prst="rect">
              <a:avLst/>
            </a:prstGeom>
            <a:noFill/>
            <a:ln w="12700" cap="flat">
              <a:noFill/>
              <a:miter lim="400000"/>
            </a:ln>
            <a:effectLst/>
          </p:spPr>
          <p:txBody>
            <a:bodyPr wrap="square" lIns="45719" tIns="45719" rIns="45719" bIns="45719" numCol="1" anchor="ctr">
              <a:spAutoFit/>
            </a:bodyPr>
            <a:lstStyle>
              <a:lvl1pPr algn="just">
                <a:defRPr sz="2400" i="1">
                  <a:latin typeface="Times New Roman" panose="02020603050405020304"/>
                  <a:ea typeface="Times New Roman" panose="02020603050405020304"/>
                  <a:cs typeface="Times New Roman" panose="02020603050405020304"/>
                  <a:sym typeface="Times New Roman" panose="02020603050405020304"/>
                </a:defRPr>
              </a:lvl1pPr>
            </a:lstStyle>
            <a:p>
              <a:r>
                <a:t>s</a:t>
              </a:r>
            </a:p>
          </p:txBody>
        </p:sp>
        <p:sp>
          <p:nvSpPr>
            <p:cNvPr id="1243" name="s"/>
            <p:cNvSpPr txBox="1"/>
            <p:nvPr/>
          </p:nvSpPr>
          <p:spPr>
            <a:xfrm>
              <a:off x="4860925" y="0"/>
              <a:ext cx="503238" cy="421392"/>
            </a:xfrm>
            <a:prstGeom prst="rect">
              <a:avLst/>
            </a:prstGeom>
            <a:noFill/>
            <a:ln w="12700" cap="flat">
              <a:noFill/>
              <a:miter lim="400000"/>
            </a:ln>
            <a:effectLst/>
          </p:spPr>
          <p:txBody>
            <a:bodyPr wrap="square" lIns="45719" tIns="45719" rIns="45719" bIns="45719" numCol="1" anchor="ctr">
              <a:spAutoFit/>
            </a:bodyPr>
            <a:lstStyle>
              <a:lvl1pPr algn="just">
                <a:defRPr sz="2400" i="1">
                  <a:latin typeface="Times New Roman" panose="02020603050405020304"/>
                  <a:ea typeface="Times New Roman" panose="02020603050405020304"/>
                  <a:cs typeface="Times New Roman" panose="02020603050405020304"/>
                  <a:sym typeface="Times New Roman" panose="02020603050405020304"/>
                </a:defRPr>
              </a:lvl1pPr>
            </a:lstStyle>
            <a:p>
              <a:r>
                <a:t>s</a:t>
              </a:r>
            </a:p>
          </p:txBody>
        </p:sp>
        <p:sp>
          <p:nvSpPr>
            <p:cNvPr id="1244" name="20"/>
            <p:cNvSpPr txBox="1"/>
            <p:nvPr/>
          </p:nvSpPr>
          <p:spPr>
            <a:xfrm>
              <a:off x="0" y="2685246"/>
              <a:ext cx="660400" cy="392133"/>
            </a:xfrm>
            <a:prstGeom prst="rect">
              <a:avLst/>
            </a:prstGeom>
            <a:noFill/>
            <a:ln w="12700" cap="flat">
              <a:noFill/>
              <a:miter lim="400000"/>
            </a:ln>
            <a:effectLst/>
          </p:spPr>
          <p:txBody>
            <a:bodyPr wrap="square" lIns="31089" tIns="31089" rIns="31089" bIns="31089" numCol="1" anchor="ctr">
              <a:spAutoFit/>
            </a:bodyPr>
            <a:lstStyle>
              <a:lvl1pPr algn="ctr">
                <a:defRPr sz="2400">
                  <a:latin typeface="Times New Roman" panose="02020603050405020304"/>
                  <a:ea typeface="Times New Roman" panose="02020603050405020304"/>
                  <a:cs typeface="Times New Roman" panose="02020603050405020304"/>
                  <a:sym typeface="Times New Roman" panose="02020603050405020304"/>
                </a:defRPr>
              </a:lvl1pPr>
            </a:lstStyle>
            <a:p>
              <a:r>
                <a:t>20</a:t>
              </a:r>
            </a:p>
          </p:txBody>
        </p:sp>
      </p:grpSp>
    </p:spTree>
    <p:extLst>
      <p:ext uri="{BB962C8B-B14F-4D97-AF65-F5344CB8AC3E}">
        <p14:creationId xmlns:p14="http://schemas.microsoft.com/office/powerpoint/2010/main" val="2931193618"/>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1" name="Simple geometric transformation"/>
          <p:cNvSpPr txBox="1">
            <a:spLocks noGrp="1"/>
          </p:cNvSpPr>
          <p:nvPr>
            <p:ph type="title"/>
          </p:nvPr>
        </p:nvSpPr>
        <p:spPr>
          <a:prstGeom prst="rect">
            <a:avLst/>
          </a:prstGeom>
        </p:spPr>
        <p:txBody>
          <a:bodyPr/>
          <a:lstStyle>
            <a:lvl1pPr>
              <a:defRPr sz="3600">
                <a:solidFill>
                  <a:srgbClr val="FFC000"/>
                </a:solidFill>
              </a:defRPr>
            </a:lvl1pPr>
          </a:lstStyle>
          <a:p>
            <a:r>
              <a:t>Simple geometric transformation</a:t>
            </a:r>
          </a:p>
        </p:txBody>
      </p:sp>
      <p:sp>
        <p:nvSpPr>
          <p:cNvPr id="692" name="Translation"/>
          <p:cNvSpPr txBox="1">
            <a:spLocks noGrp="1"/>
          </p:cNvSpPr>
          <p:nvPr>
            <p:ph type="body" sz="quarter" idx="1"/>
          </p:nvPr>
        </p:nvSpPr>
        <p:spPr>
          <a:xfrm>
            <a:off x="457199" y="1600200"/>
            <a:ext cx="8348665" cy="592139"/>
          </a:xfrm>
          <a:prstGeom prst="rect">
            <a:avLst/>
          </a:prstGeom>
        </p:spPr>
        <p:txBody>
          <a:bodyPr>
            <a:normAutofit lnSpcReduction="10000"/>
          </a:bodyPr>
          <a:lstStyle>
            <a:lvl1pPr marL="316865" indent="-199390" defTabSz="905510">
              <a:buSzTx/>
              <a:buFont typeface="Wingdings 2" panose="05020102010507070707"/>
              <a:buNone/>
              <a:defRPr sz="3565">
                <a:solidFill>
                  <a:srgbClr val="3366CC"/>
                </a:solidFill>
              </a:defRPr>
            </a:lvl1pPr>
          </a:lstStyle>
          <a:p>
            <a:r>
              <a:t>Translation</a:t>
            </a:r>
          </a:p>
        </p:txBody>
      </p:sp>
      <p:sp>
        <p:nvSpPr>
          <p:cNvPr id="693" name="Translate all the pixels in an image vertically and horizontally to produce a new image."/>
          <p:cNvSpPr txBox="1"/>
          <p:nvPr/>
        </p:nvSpPr>
        <p:spPr>
          <a:xfrm>
            <a:off x="1057275" y="2427605"/>
            <a:ext cx="6669088" cy="1539241"/>
          </a:xfrm>
          <a:prstGeom prst="rect">
            <a:avLst/>
          </a:prstGeom>
          <a:ln w="12700">
            <a:miter lim="400000"/>
          </a:ln>
        </p:spPr>
        <p:txBody>
          <a:bodyPr lIns="45719" rIns="45719" anchor="ctr">
            <a:spAutoFit/>
          </a:bodyPr>
          <a:lstStyle>
            <a:lvl1pPr>
              <a:defRPr sz="3200">
                <a:solidFill>
                  <a:srgbClr val="0432FF"/>
                </a:solidFill>
              </a:defRPr>
            </a:lvl1pPr>
          </a:lstStyle>
          <a:p>
            <a:r>
              <a:t> Translate all the pixels in an image vertically and horizontally to produce a new image.</a:t>
            </a:r>
          </a:p>
        </p:txBody>
      </p:sp>
    </p:spTree>
    <p:extLst>
      <p:ext uri="{BB962C8B-B14F-4D97-AF65-F5344CB8AC3E}">
        <p14:creationId xmlns:p14="http://schemas.microsoft.com/office/powerpoint/2010/main" val="3089893871"/>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7" name="Simple geometric transformation"/>
          <p:cNvSpPr txBox="1">
            <a:spLocks noGrp="1"/>
          </p:cNvSpPr>
          <p:nvPr>
            <p:ph type="title"/>
          </p:nvPr>
        </p:nvSpPr>
        <p:spPr>
          <a:prstGeom prst="rect">
            <a:avLst/>
          </a:prstGeom>
        </p:spPr>
        <p:txBody>
          <a:bodyPr/>
          <a:lstStyle>
            <a:lvl1pPr>
              <a:defRPr sz="3600">
                <a:solidFill>
                  <a:srgbClr val="FFC000"/>
                </a:solidFill>
              </a:defRPr>
            </a:lvl1pPr>
          </a:lstStyle>
          <a:p>
            <a:r>
              <a:t>Simple geometric transformation</a:t>
            </a:r>
          </a:p>
        </p:txBody>
      </p:sp>
      <p:sp>
        <p:nvSpPr>
          <p:cNvPr id="698" name="Translation——Equation"/>
          <p:cNvSpPr txBox="1">
            <a:spLocks noGrp="1"/>
          </p:cNvSpPr>
          <p:nvPr>
            <p:ph type="body" sz="quarter" idx="1"/>
          </p:nvPr>
        </p:nvSpPr>
        <p:spPr>
          <a:xfrm>
            <a:off x="457199" y="1600200"/>
            <a:ext cx="8348665" cy="592139"/>
          </a:xfrm>
          <a:prstGeom prst="rect">
            <a:avLst/>
          </a:prstGeom>
        </p:spPr>
        <p:txBody>
          <a:bodyPr/>
          <a:lstStyle/>
          <a:p>
            <a:pPr marL="320040" indent="-201295">
              <a:lnSpc>
                <a:spcPct val="90000"/>
              </a:lnSpc>
              <a:buSzTx/>
              <a:buFont typeface="Wingdings 2" panose="05020102010507070707"/>
              <a:buNone/>
              <a:defRPr>
                <a:solidFill>
                  <a:srgbClr val="3366CC"/>
                </a:solidFill>
              </a:defRPr>
            </a:pPr>
            <a:r>
              <a:t>Translation——</a:t>
            </a:r>
            <a:r>
              <a:rPr>
                <a:solidFill>
                  <a:srgbClr val="C01900"/>
                </a:solidFill>
              </a:rPr>
              <a:t>Equation</a:t>
            </a:r>
          </a:p>
        </p:txBody>
      </p:sp>
      <p:pic>
        <p:nvPicPr>
          <p:cNvPr id="699" name="image12.pdf" descr="image12.pdf"/>
          <p:cNvPicPr>
            <a:picLocks noChangeAspect="1"/>
          </p:cNvPicPr>
          <p:nvPr/>
        </p:nvPicPr>
        <p:blipFill>
          <a:blip r:embed="rId3"/>
          <a:stretch>
            <a:fillRect/>
          </a:stretch>
        </p:blipFill>
        <p:spPr>
          <a:xfrm>
            <a:off x="1962150" y="2379663"/>
            <a:ext cx="1860550" cy="1155700"/>
          </a:xfrm>
          <a:prstGeom prst="rect">
            <a:avLst/>
          </a:prstGeom>
          <a:ln w="12700">
            <a:miter lim="400000"/>
            <a:headEnd/>
            <a:tailEnd/>
          </a:ln>
        </p:spPr>
      </p:pic>
      <p:grpSp>
        <p:nvGrpSpPr>
          <p:cNvPr id="702" name="成组"/>
          <p:cNvGrpSpPr/>
          <p:nvPr/>
        </p:nvGrpSpPr>
        <p:grpSpPr>
          <a:xfrm>
            <a:off x="401638" y="5307012"/>
            <a:ext cx="8964698" cy="461666"/>
            <a:chOff x="0" y="0"/>
            <a:chExt cx="8964697" cy="461664"/>
          </a:xfrm>
        </p:grpSpPr>
        <p:sp>
          <p:nvSpPr>
            <p:cNvPr id="700" name="矩形"/>
            <p:cNvSpPr/>
            <p:nvPr/>
          </p:nvSpPr>
          <p:spPr>
            <a:xfrm>
              <a:off x="0" y="0"/>
              <a:ext cx="8964698" cy="461665"/>
            </a:xfrm>
            <a:prstGeom prst="rect">
              <a:avLst/>
            </a:prstGeom>
            <a:blipFill rotWithShape="1">
              <a:blip r:embed="rId4"/>
              <a:srcRect/>
              <a:stretch>
                <a:fillRect/>
              </a:stretch>
            </a:blipFill>
            <a:ln w="12700" cap="flat">
              <a:noFill/>
              <a:miter lim="400000"/>
            </a:ln>
            <a:effectLst/>
          </p:spPr>
          <p:txBody>
            <a:bodyPr wrap="square" lIns="45719" tIns="45719" rIns="45719" bIns="45719" numCol="1" anchor="ctr">
              <a:noAutofit/>
            </a:bodyPr>
            <a:lstStyle/>
            <a:p>
              <a:endParaRPr/>
            </a:p>
          </p:txBody>
        </p:sp>
        <p:sp>
          <p:nvSpPr>
            <p:cNvPr id="701" name="文本"/>
            <p:cNvSpPr txBox="1"/>
            <p:nvPr/>
          </p:nvSpPr>
          <p:spPr>
            <a:xfrm>
              <a:off x="0" y="12700"/>
              <a:ext cx="8964698" cy="345441"/>
            </a:xfrm>
            <a:prstGeom prst="rect">
              <a:avLst/>
            </a:prstGeom>
            <a:noFill/>
            <a:ln w="12700" cap="flat">
              <a:noFill/>
              <a:miter lim="400000"/>
            </a:ln>
            <a:effectLst/>
          </p:spPr>
          <p:txBody>
            <a:bodyPr wrap="square" lIns="45719" tIns="45719" rIns="45719" bIns="45719" numCol="1" anchor="ctr">
              <a:spAutoFit/>
            </a:bodyPr>
            <a:lstStyle/>
            <a:p>
              <a:r>
                <a:t> </a:t>
              </a:r>
            </a:p>
          </p:txBody>
        </p:sp>
      </p:grpSp>
      <p:pic>
        <p:nvPicPr>
          <p:cNvPr id="703" name="image13.pdf" descr="image13.pdf"/>
          <p:cNvPicPr>
            <a:picLocks noChangeAspect="1"/>
          </p:cNvPicPr>
          <p:nvPr/>
        </p:nvPicPr>
        <p:blipFill>
          <a:blip r:embed="rId5"/>
          <a:stretch>
            <a:fillRect/>
          </a:stretch>
        </p:blipFill>
        <p:spPr>
          <a:xfrm>
            <a:off x="1979613" y="3657600"/>
            <a:ext cx="3175001" cy="1633539"/>
          </a:xfrm>
          <a:prstGeom prst="rect">
            <a:avLst/>
          </a:prstGeom>
          <a:ln w="12700">
            <a:miter lim="400000"/>
            <a:headEnd/>
            <a:tailEnd/>
          </a:ln>
        </p:spPr>
      </p:pic>
      <p:sp>
        <p:nvSpPr>
          <p:cNvPr id="704" name="OR"/>
          <p:cNvSpPr txBox="1"/>
          <p:nvPr/>
        </p:nvSpPr>
        <p:spPr>
          <a:xfrm>
            <a:off x="430212" y="3559175"/>
            <a:ext cx="561341" cy="459741"/>
          </a:xfrm>
          <a:prstGeom prst="rect">
            <a:avLst/>
          </a:prstGeom>
          <a:ln w="12700">
            <a:miter lim="400000"/>
          </a:ln>
        </p:spPr>
        <p:txBody>
          <a:bodyPr wrap="none" lIns="45719" rIns="45719" anchor="ctr">
            <a:spAutoFit/>
          </a:bodyPr>
          <a:lstStyle>
            <a:lvl1pPr>
              <a:defRPr sz="2400">
                <a:solidFill>
                  <a:srgbClr val="0326CC"/>
                </a:solidFill>
              </a:defRPr>
            </a:lvl1pPr>
          </a:lstStyle>
          <a:p>
            <a:r>
              <a:t>OR</a:t>
            </a:r>
          </a:p>
        </p:txBody>
      </p:sp>
    </p:spTree>
    <p:extLst>
      <p:ext uri="{BB962C8B-B14F-4D97-AF65-F5344CB8AC3E}">
        <p14:creationId xmlns:p14="http://schemas.microsoft.com/office/powerpoint/2010/main" val="2629070048"/>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8" name="Simple geometric transformation"/>
          <p:cNvSpPr txBox="1">
            <a:spLocks noGrp="1"/>
          </p:cNvSpPr>
          <p:nvPr>
            <p:ph type="title"/>
          </p:nvPr>
        </p:nvSpPr>
        <p:spPr>
          <a:prstGeom prst="rect">
            <a:avLst/>
          </a:prstGeom>
        </p:spPr>
        <p:txBody>
          <a:bodyPr/>
          <a:lstStyle>
            <a:lvl1pPr>
              <a:defRPr sz="3600">
                <a:solidFill>
                  <a:srgbClr val="FFC000"/>
                </a:solidFill>
              </a:defRPr>
            </a:lvl1pPr>
          </a:lstStyle>
          <a:p>
            <a:r>
              <a:t>Simple geometric transformation</a:t>
            </a:r>
          </a:p>
        </p:txBody>
      </p:sp>
      <p:sp>
        <p:nvSpPr>
          <p:cNvPr id="709" name="Translation——Example"/>
          <p:cNvSpPr txBox="1">
            <a:spLocks noGrp="1"/>
          </p:cNvSpPr>
          <p:nvPr>
            <p:ph type="body" sz="quarter" idx="1"/>
          </p:nvPr>
        </p:nvSpPr>
        <p:spPr>
          <a:xfrm>
            <a:off x="457199" y="1600200"/>
            <a:ext cx="7970840" cy="650875"/>
          </a:xfrm>
          <a:prstGeom prst="rect">
            <a:avLst/>
          </a:prstGeom>
        </p:spPr>
        <p:txBody>
          <a:bodyPr/>
          <a:lstStyle>
            <a:lvl1pPr marL="320040" indent="-201295">
              <a:buSzTx/>
              <a:buFont typeface="Wingdings 2" panose="05020102010507070707"/>
              <a:buNone/>
              <a:defRPr>
                <a:solidFill>
                  <a:srgbClr val="3366CC"/>
                </a:solidFill>
              </a:defRPr>
            </a:lvl1pPr>
          </a:lstStyle>
          <a:p>
            <a:r>
              <a:t>Translation——Example</a:t>
            </a:r>
          </a:p>
        </p:txBody>
      </p:sp>
      <p:grpSp>
        <p:nvGrpSpPr>
          <p:cNvPr id="720" name="成组"/>
          <p:cNvGrpSpPr/>
          <p:nvPr/>
        </p:nvGrpSpPr>
        <p:grpSpPr>
          <a:xfrm>
            <a:off x="1371600" y="2397124"/>
            <a:ext cx="1785939" cy="1782764"/>
            <a:chOff x="0" y="0"/>
            <a:chExt cx="1785938" cy="1782762"/>
          </a:xfrm>
        </p:grpSpPr>
        <p:sp>
          <p:nvSpPr>
            <p:cNvPr id="710" name="正方形"/>
            <p:cNvSpPr/>
            <p:nvPr/>
          </p:nvSpPr>
          <p:spPr>
            <a:xfrm>
              <a:off x="-1" y="-1"/>
              <a:ext cx="597330" cy="594255"/>
            </a:xfrm>
            <a:prstGeom prst="rect">
              <a:avLst/>
            </a:prstGeom>
            <a:solidFill>
              <a:srgbClr val="FFFFFF"/>
            </a:solidFill>
            <a:ln w="9525" cap="flat">
              <a:solidFill>
                <a:srgbClr val="000000"/>
              </a:solidFill>
              <a:prstDash val="solid"/>
              <a:miter lim="400000"/>
            </a:ln>
            <a:effectLst/>
          </p:spPr>
          <p:txBody>
            <a:bodyPr wrap="square" lIns="45719" tIns="45719" rIns="45719" bIns="45719" numCol="1" anchor="ctr">
              <a:noAutofit/>
            </a:bodyPr>
            <a:lstStyle/>
            <a:p>
              <a:endParaRPr/>
            </a:p>
          </p:txBody>
        </p:sp>
        <p:sp>
          <p:nvSpPr>
            <p:cNvPr id="711" name="正方形"/>
            <p:cNvSpPr/>
            <p:nvPr/>
          </p:nvSpPr>
          <p:spPr>
            <a:xfrm>
              <a:off x="597328" y="-1"/>
              <a:ext cx="595818" cy="594255"/>
            </a:xfrm>
            <a:prstGeom prst="rect">
              <a:avLst/>
            </a:prstGeom>
            <a:solidFill>
              <a:schemeClr val="accent4">
                <a:hueOff val="366961"/>
                <a:satOff val="4172"/>
                <a:lumOff val="11129"/>
              </a:schemeClr>
            </a:solidFill>
            <a:ln w="9525" cap="flat">
              <a:solidFill>
                <a:srgbClr val="000000"/>
              </a:solidFill>
              <a:prstDash val="solid"/>
              <a:miter lim="400000"/>
            </a:ln>
            <a:effectLst/>
          </p:spPr>
          <p:txBody>
            <a:bodyPr wrap="square" lIns="45719" tIns="45719" rIns="45719" bIns="45719" numCol="1" anchor="ctr">
              <a:noAutofit/>
            </a:bodyPr>
            <a:lstStyle/>
            <a:p>
              <a:endParaRPr/>
            </a:p>
          </p:txBody>
        </p:sp>
        <p:sp>
          <p:nvSpPr>
            <p:cNvPr id="712" name="正方形"/>
            <p:cNvSpPr/>
            <p:nvPr/>
          </p:nvSpPr>
          <p:spPr>
            <a:xfrm>
              <a:off x="-1" y="594254"/>
              <a:ext cx="597330" cy="592743"/>
            </a:xfrm>
            <a:prstGeom prst="rect">
              <a:avLst/>
            </a:prstGeom>
            <a:solidFill>
              <a:srgbClr val="0066FF"/>
            </a:solidFill>
            <a:ln w="9525" cap="flat">
              <a:solidFill>
                <a:srgbClr val="000000"/>
              </a:solidFill>
              <a:prstDash val="solid"/>
              <a:miter lim="400000"/>
            </a:ln>
            <a:effectLst/>
          </p:spPr>
          <p:txBody>
            <a:bodyPr wrap="square" lIns="45719" tIns="45719" rIns="45719" bIns="45719" numCol="1" anchor="ctr">
              <a:noAutofit/>
            </a:bodyPr>
            <a:lstStyle/>
            <a:p>
              <a:pPr algn="ctr"/>
              <a:endParaRPr/>
            </a:p>
          </p:txBody>
        </p:sp>
        <p:sp>
          <p:nvSpPr>
            <p:cNvPr id="713" name="正方形"/>
            <p:cNvSpPr/>
            <p:nvPr/>
          </p:nvSpPr>
          <p:spPr>
            <a:xfrm>
              <a:off x="1188609" y="-1"/>
              <a:ext cx="597330" cy="594255"/>
            </a:xfrm>
            <a:prstGeom prst="rect">
              <a:avLst/>
            </a:prstGeom>
            <a:solidFill>
              <a:srgbClr val="336699"/>
            </a:solidFill>
            <a:ln w="9525" cap="flat">
              <a:solidFill>
                <a:srgbClr val="000000"/>
              </a:solidFill>
              <a:prstDash val="solid"/>
              <a:miter lim="400000"/>
            </a:ln>
            <a:effectLst/>
          </p:spPr>
          <p:txBody>
            <a:bodyPr wrap="square" lIns="45719" tIns="45719" rIns="45719" bIns="45719" numCol="1" anchor="ctr">
              <a:noAutofit/>
            </a:bodyPr>
            <a:lstStyle/>
            <a:p>
              <a:endParaRPr/>
            </a:p>
          </p:txBody>
        </p:sp>
        <p:sp>
          <p:nvSpPr>
            <p:cNvPr id="714" name="正方形"/>
            <p:cNvSpPr/>
            <p:nvPr/>
          </p:nvSpPr>
          <p:spPr>
            <a:xfrm>
              <a:off x="-1" y="1190020"/>
              <a:ext cx="597330" cy="592743"/>
            </a:xfrm>
            <a:prstGeom prst="rect">
              <a:avLst/>
            </a:prstGeom>
            <a:solidFill>
              <a:srgbClr val="66CCFF"/>
            </a:solidFill>
            <a:ln w="9525" cap="flat">
              <a:solidFill>
                <a:srgbClr val="000000"/>
              </a:solidFill>
              <a:prstDash val="solid"/>
              <a:miter lim="400000"/>
            </a:ln>
            <a:effectLst/>
          </p:spPr>
          <p:txBody>
            <a:bodyPr wrap="square" lIns="45719" tIns="45719" rIns="45719" bIns="45719" numCol="1" anchor="ctr">
              <a:noAutofit/>
            </a:bodyPr>
            <a:lstStyle/>
            <a:p>
              <a:endParaRPr/>
            </a:p>
          </p:txBody>
        </p:sp>
        <p:grpSp>
          <p:nvGrpSpPr>
            <p:cNvPr id="719" name="成组"/>
            <p:cNvGrpSpPr/>
            <p:nvPr/>
          </p:nvGrpSpPr>
          <p:grpSpPr>
            <a:xfrm>
              <a:off x="597328" y="594254"/>
              <a:ext cx="1188611" cy="1188509"/>
              <a:chOff x="0" y="0"/>
              <a:chExt cx="1188609" cy="1188508"/>
            </a:xfrm>
          </p:grpSpPr>
          <p:sp>
            <p:nvSpPr>
              <p:cNvPr id="715" name="正方形"/>
              <p:cNvSpPr/>
              <p:nvPr/>
            </p:nvSpPr>
            <p:spPr>
              <a:xfrm>
                <a:off x="0" y="0"/>
                <a:ext cx="595817" cy="592743"/>
              </a:xfrm>
              <a:prstGeom prst="rect">
                <a:avLst/>
              </a:prstGeom>
              <a:solidFill>
                <a:srgbClr val="FFCCFF"/>
              </a:solidFill>
              <a:ln w="9525" cap="flat">
                <a:solidFill>
                  <a:srgbClr val="000000"/>
                </a:solidFill>
                <a:prstDash val="solid"/>
                <a:miter lim="400000"/>
              </a:ln>
              <a:effectLst/>
            </p:spPr>
            <p:txBody>
              <a:bodyPr wrap="square" lIns="45719" tIns="45719" rIns="45719" bIns="45719" numCol="1" anchor="ctr">
                <a:noAutofit/>
              </a:bodyPr>
              <a:lstStyle/>
              <a:p>
                <a:endParaRPr/>
              </a:p>
            </p:txBody>
          </p:sp>
          <p:sp>
            <p:nvSpPr>
              <p:cNvPr id="716" name="正方形"/>
              <p:cNvSpPr/>
              <p:nvPr/>
            </p:nvSpPr>
            <p:spPr>
              <a:xfrm>
                <a:off x="591280" y="0"/>
                <a:ext cx="597330" cy="592743"/>
              </a:xfrm>
              <a:prstGeom prst="rect">
                <a:avLst/>
              </a:prstGeom>
              <a:solidFill>
                <a:srgbClr val="008000"/>
              </a:solidFill>
              <a:ln w="9525" cap="flat">
                <a:solidFill>
                  <a:srgbClr val="000000"/>
                </a:solidFill>
                <a:prstDash val="solid"/>
                <a:miter lim="400000"/>
              </a:ln>
              <a:effectLst/>
            </p:spPr>
            <p:txBody>
              <a:bodyPr wrap="square" lIns="45719" tIns="45719" rIns="45719" bIns="45719" numCol="1" anchor="ctr">
                <a:noAutofit/>
              </a:bodyPr>
              <a:lstStyle/>
              <a:p>
                <a:endParaRPr/>
              </a:p>
            </p:txBody>
          </p:sp>
          <p:sp>
            <p:nvSpPr>
              <p:cNvPr id="717" name="正方形"/>
              <p:cNvSpPr/>
              <p:nvPr/>
            </p:nvSpPr>
            <p:spPr>
              <a:xfrm>
                <a:off x="0" y="595766"/>
                <a:ext cx="595817" cy="592743"/>
              </a:xfrm>
              <a:prstGeom prst="rect">
                <a:avLst/>
              </a:prstGeom>
              <a:solidFill>
                <a:srgbClr val="CC9900"/>
              </a:solidFill>
              <a:ln w="9525" cap="flat">
                <a:solidFill>
                  <a:srgbClr val="000000"/>
                </a:solidFill>
                <a:prstDash val="solid"/>
                <a:miter lim="400000"/>
              </a:ln>
              <a:effectLst/>
            </p:spPr>
            <p:txBody>
              <a:bodyPr wrap="square" lIns="45719" tIns="45719" rIns="45719" bIns="45719" numCol="1" anchor="ctr">
                <a:noAutofit/>
              </a:bodyPr>
              <a:lstStyle/>
              <a:p>
                <a:endParaRPr/>
              </a:p>
            </p:txBody>
          </p:sp>
          <p:sp>
            <p:nvSpPr>
              <p:cNvPr id="718" name="正方形"/>
              <p:cNvSpPr/>
              <p:nvPr/>
            </p:nvSpPr>
            <p:spPr>
              <a:xfrm>
                <a:off x="591280" y="595766"/>
                <a:ext cx="597330" cy="592743"/>
              </a:xfrm>
              <a:prstGeom prst="rect">
                <a:avLst/>
              </a:prstGeom>
              <a:solidFill>
                <a:srgbClr val="FF37CC"/>
              </a:solidFill>
              <a:ln w="9525" cap="flat">
                <a:solidFill>
                  <a:srgbClr val="000000"/>
                </a:solidFill>
                <a:prstDash val="solid"/>
                <a:miter lim="400000"/>
              </a:ln>
              <a:effectLst/>
            </p:spPr>
            <p:txBody>
              <a:bodyPr wrap="square" lIns="45719" tIns="45719" rIns="45719" bIns="45719" numCol="1" anchor="ctr">
                <a:noAutofit/>
              </a:bodyPr>
              <a:lstStyle/>
              <a:p>
                <a:endParaRPr/>
              </a:p>
            </p:txBody>
          </p:sp>
        </p:grpSp>
      </p:grpSp>
      <p:sp>
        <p:nvSpPr>
          <p:cNvPr id="721" name="箭头"/>
          <p:cNvSpPr/>
          <p:nvPr/>
        </p:nvSpPr>
        <p:spPr>
          <a:xfrm>
            <a:off x="3302000" y="3181350"/>
            <a:ext cx="1336675" cy="196850"/>
          </a:xfrm>
          <a:prstGeom prst="rightArrow">
            <a:avLst>
              <a:gd name="adj1" fmla="val 50000"/>
              <a:gd name="adj2" fmla="val 169758"/>
            </a:avLst>
          </a:prstGeom>
          <a:solidFill>
            <a:srgbClr val="FFFFFF"/>
          </a:solidFill>
          <a:ln>
            <a:solidFill>
              <a:srgbClr val="000000"/>
            </a:solidFill>
            <a:miter lim="400000"/>
          </a:ln>
        </p:spPr>
        <p:txBody>
          <a:bodyPr lIns="45719" rIns="45719" anchor="ctr"/>
          <a:lstStyle/>
          <a:p>
            <a:endParaRPr/>
          </a:p>
        </p:txBody>
      </p:sp>
      <p:grpSp>
        <p:nvGrpSpPr>
          <p:cNvPr id="742" name="成组"/>
          <p:cNvGrpSpPr/>
          <p:nvPr/>
        </p:nvGrpSpPr>
        <p:grpSpPr>
          <a:xfrm>
            <a:off x="4759325" y="2400300"/>
            <a:ext cx="2974975" cy="2378076"/>
            <a:chOff x="0" y="0"/>
            <a:chExt cx="2974974" cy="2378075"/>
          </a:xfrm>
        </p:grpSpPr>
        <p:sp>
          <p:nvSpPr>
            <p:cNvPr id="722" name="正方形"/>
            <p:cNvSpPr/>
            <p:nvPr/>
          </p:nvSpPr>
          <p:spPr>
            <a:xfrm>
              <a:off x="1189687" y="595652"/>
              <a:ext cx="597112" cy="594141"/>
            </a:xfrm>
            <a:prstGeom prst="rect">
              <a:avLst/>
            </a:prstGeom>
            <a:solidFill>
              <a:srgbClr val="FFFFFF"/>
            </a:solidFill>
            <a:ln w="9525" cap="flat">
              <a:solidFill>
                <a:srgbClr val="000000"/>
              </a:solidFill>
              <a:prstDash val="solid"/>
              <a:miter lim="400000"/>
            </a:ln>
            <a:effectLst/>
          </p:spPr>
          <p:txBody>
            <a:bodyPr wrap="square" lIns="45719" tIns="45719" rIns="45719" bIns="45719" numCol="1" anchor="ctr">
              <a:noAutofit/>
            </a:bodyPr>
            <a:lstStyle/>
            <a:p>
              <a:endParaRPr/>
            </a:p>
          </p:txBody>
        </p:sp>
        <p:sp>
          <p:nvSpPr>
            <p:cNvPr id="723" name="正方形"/>
            <p:cNvSpPr/>
            <p:nvPr/>
          </p:nvSpPr>
          <p:spPr>
            <a:xfrm>
              <a:off x="1786799" y="595652"/>
              <a:ext cx="595600" cy="594141"/>
            </a:xfrm>
            <a:prstGeom prst="rect">
              <a:avLst/>
            </a:prstGeom>
            <a:solidFill>
              <a:schemeClr val="accent4">
                <a:hueOff val="366961"/>
                <a:satOff val="4172"/>
                <a:lumOff val="11129"/>
              </a:schemeClr>
            </a:solidFill>
            <a:ln w="9525" cap="flat">
              <a:solidFill>
                <a:srgbClr val="000000"/>
              </a:solidFill>
              <a:prstDash val="solid"/>
              <a:miter lim="400000"/>
            </a:ln>
            <a:effectLst/>
          </p:spPr>
          <p:txBody>
            <a:bodyPr wrap="square" lIns="45719" tIns="45719" rIns="45719" bIns="45719" numCol="1" anchor="ctr">
              <a:noAutofit/>
            </a:bodyPr>
            <a:lstStyle/>
            <a:p>
              <a:endParaRPr/>
            </a:p>
          </p:txBody>
        </p:sp>
        <p:sp>
          <p:nvSpPr>
            <p:cNvPr id="724" name="正方形"/>
            <p:cNvSpPr/>
            <p:nvPr/>
          </p:nvSpPr>
          <p:spPr>
            <a:xfrm>
              <a:off x="1189687" y="1189793"/>
              <a:ext cx="597112" cy="592630"/>
            </a:xfrm>
            <a:prstGeom prst="rect">
              <a:avLst/>
            </a:prstGeom>
            <a:solidFill>
              <a:srgbClr val="0066FF"/>
            </a:solidFill>
            <a:ln w="9525" cap="flat">
              <a:solidFill>
                <a:srgbClr val="000000"/>
              </a:solidFill>
              <a:prstDash val="solid"/>
              <a:miter lim="400000"/>
            </a:ln>
            <a:effectLst/>
          </p:spPr>
          <p:txBody>
            <a:bodyPr wrap="square" lIns="45719" tIns="45719" rIns="45719" bIns="45719" numCol="1" anchor="ctr">
              <a:noAutofit/>
            </a:bodyPr>
            <a:lstStyle/>
            <a:p>
              <a:pPr algn="ctr"/>
              <a:endParaRPr/>
            </a:p>
          </p:txBody>
        </p:sp>
        <p:sp>
          <p:nvSpPr>
            <p:cNvPr id="725" name="正方形"/>
            <p:cNvSpPr/>
            <p:nvPr/>
          </p:nvSpPr>
          <p:spPr>
            <a:xfrm>
              <a:off x="2379375" y="595652"/>
              <a:ext cx="595600" cy="594141"/>
            </a:xfrm>
            <a:prstGeom prst="rect">
              <a:avLst/>
            </a:prstGeom>
            <a:solidFill>
              <a:srgbClr val="336699"/>
            </a:solidFill>
            <a:ln w="9525" cap="flat">
              <a:solidFill>
                <a:srgbClr val="000000"/>
              </a:solidFill>
              <a:prstDash val="solid"/>
              <a:miter lim="400000"/>
            </a:ln>
            <a:effectLst/>
          </p:spPr>
          <p:txBody>
            <a:bodyPr wrap="square" lIns="45719" tIns="45719" rIns="45719" bIns="45719" numCol="1" anchor="ctr">
              <a:noAutofit/>
            </a:bodyPr>
            <a:lstStyle/>
            <a:p>
              <a:endParaRPr/>
            </a:p>
          </p:txBody>
        </p:sp>
        <p:sp>
          <p:nvSpPr>
            <p:cNvPr id="726" name="正方形"/>
            <p:cNvSpPr/>
            <p:nvPr/>
          </p:nvSpPr>
          <p:spPr>
            <a:xfrm>
              <a:off x="1786799" y="1189793"/>
              <a:ext cx="595600" cy="592630"/>
            </a:xfrm>
            <a:prstGeom prst="rect">
              <a:avLst/>
            </a:prstGeom>
            <a:solidFill>
              <a:srgbClr val="FFCCFF"/>
            </a:solidFill>
            <a:ln w="9525" cap="flat">
              <a:solidFill>
                <a:srgbClr val="000000"/>
              </a:solidFill>
              <a:prstDash val="solid"/>
              <a:miter lim="400000"/>
            </a:ln>
            <a:effectLst/>
          </p:spPr>
          <p:txBody>
            <a:bodyPr wrap="square" lIns="45719" tIns="45719" rIns="45719" bIns="45719" numCol="1" anchor="ctr">
              <a:noAutofit/>
            </a:bodyPr>
            <a:lstStyle/>
            <a:p>
              <a:endParaRPr/>
            </a:p>
          </p:txBody>
        </p:sp>
        <p:sp>
          <p:nvSpPr>
            <p:cNvPr id="727" name="正方形"/>
            <p:cNvSpPr/>
            <p:nvPr/>
          </p:nvSpPr>
          <p:spPr>
            <a:xfrm>
              <a:off x="2379375" y="1189793"/>
              <a:ext cx="595600" cy="592630"/>
            </a:xfrm>
            <a:prstGeom prst="rect">
              <a:avLst/>
            </a:prstGeom>
            <a:solidFill>
              <a:srgbClr val="008000"/>
            </a:solidFill>
            <a:ln w="9525" cap="flat">
              <a:solidFill>
                <a:srgbClr val="000000"/>
              </a:solidFill>
              <a:prstDash val="solid"/>
              <a:miter lim="400000"/>
            </a:ln>
            <a:effectLst/>
          </p:spPr>
          <p:txBody>
            <a:bodyPr wrap="square" lIns="45719" tIns="45719" rIns="45719" bIns="45719" numCol="1" anchor="ctr">
              <a:noAutofit/>
            </a:bodyPr>
            <a:lstStyle/>
            <a:p>
              <a:endParaRPr/>
            </a:p>
          </p:txBody>
        </p:sp>
        <p:sp>
          <p:nvSpPr>
            <p:cNvPr id="728" name="正方形"/>
            <p:cNvSpPr/>
            <p:nvPr/>
          </p:nvSpPr>
          <p:spPr>
            <a:xfrm>
              <a:off x="1189687" y="1785446"/>
              <a:ext cx="597112" cy="592630"/>
            </a:xfrm>
            <a:prstGeom prst="rect">
              <a:avLst/>
            </a:prstGeom>
            <a:solidFill>
              <a:srgbClr val="66CCFF"/>
            </a:solidFill>
            <a:ln w="9525" cap="flat">
              <a:solidFill>
                <a:srgbClr val="000000"/>
              </a:solidFill>
              <a:prstDash val="solid"/>
              <a:miter lim="400000"/>
            </a:ln>
            <a:effectLst/>
          </p:spPr>
          <p:txBody>
            <a:bodyPr wrap="square" lIns="45719" tIns="45719" rIns="45719" bIns="45719" numCol="1" anchor="ctr">
              <a:noAutofit/>
            </a:bodyPr>
            <a:lstStyle/>
            <a:p>
              <a:endParaRPr/>
            </a:p>
          </p:txBody>
        </p:sp>
        <p:sp>
          <p:nvSpPr>
            <p:cNvPr id="729" name="正方形"/>
            <p:cNvSpPr/>
            <p:nvPr/>
          </p:nvSpPr>
          <p:spPr>
            <a:xfrm>
              <a:off x="1786799" y="1785446"/>
              <a:ext cx="595600" cy="592630"/>
            </a:xfrm>
            <a:prstGeom prst="rect">
              <a:avLst/>
            </a:prstGeom>
            <a:solidFill>
              <a:srgbClr val="CC9900"/>
            </a:solidFill>
            <a:ln w="9525" cap="flat">
              <a:solidFill>
                <a:srgbClr val="000000"/>
              </a:solidFill>
              <a:prstDash val="solid"/>
              <a:miter lim="400000"/>
            </a:ln>
            <a:effectLst/>
          </p:spPr>
          <p:txBody>
            <a:bodyPr wrap="square" lIns="45719" tIns="45719" rIns="45719" bIns="45719" numCol="1" anchor="ctr">
              <a:noAutofit/>
            </a:bodyPr>
            <a:lstStyle/>
            <a:p>
              <a:endParaRPr/>
            </a:p>
          </p:txBody>
        </p:sp>
        <p:sp>
          <p:nvSpPr>
            <p:cNvPr id="730" name="正方形"/>
            <p:cNvSpPr/>
            <p:nvPr/>
          </p:nvSpPr>
          <p:spPr>
            <a:xfrm>
              <a:off x="2379375" y="1785446"/>
              <a:ext cx="595600" cy="592630"/>
            </a:xfrm>
            <a:prstGeom prst="rect">
              <a:avLst/>
            </a:prstGeom>
            <a:solidFill>
              <a:srgbClr val="FF37CC"/>
            </a:solidFill>
            <a:ln w="9525" cap="flat">
              <a:solidFill>
                <a:srgbClr val="000000"/>
              </a:solidFill>
              <a:prstDash val="solid"/>
              <a:miter lim="400000"/>
            </a:ln>
            <a:effectLst/>
          </p:spPr>
          <p:txBody>
            <a:bodyPr wrap="square" lIns="45719" tIns="45719" rIns="45719" bIns="45719" numCol="1" anchor="ctr">
              <a:noAutofit/>
            </a:bodyPr>
            <a:lstStyle/>
            <a:p>
              <a:endParaRPr/>
            </a:p>
          </p:txBody>
        </p:sp>
        <p:sp>
          <p:nvSpPr>
            <p:cNvPr id="731" name="正方形"/>
            <p:cNvSpPr/>
            <p:nvPr/>
          </p:nvSpPr>
          <p:spPr>
            <a:xfrm>
              <a:off x="1189687" y="0"/>
              <a:ext cx="597112" cy="594141"/>
            </a:xfrm>
            <a:prstGeom prst="rect">
              <a:avLst/>
            </a:prstGeom>
            <a:solidFill>
              <a:srgbClr val="EAEAEA"/>
            </a:solidFill>
            <a:ln w="9525" cap="flat">
              <a:solidFill>
                <a:srgbClr val="000000"/>
              </a:solidFill>
              <a:prstDash val="solid"/>
              <a:miter lim="400000"/>
            </a:ln>
            <a:effectLst/>
          </p:spPr>
          <p:txBody>
            <a:bodyPr wrap="square" lIns="45719" tIns="45719" rIns="45719" bIns="45719" numCol="1" anchor="ctr">
              <a:noAutofit/>
            </a:bodyPr>
            <a:lstStyle/>
            <a:p>
              <a:endParaRPr/>
            </a:p>
          </p:txBody>
        </p:sp>
        <p:sp>
          <p:nvSpPr>
            <p:cNvPr id="732" name="正方形"/>
            <p:cNvSpPr/>
            <p:nvPr/>
          </p:nvSpPr>
          <p:spPr>
            <a:xfrm>
              <a:off x="1782264" y="0"/>
              <a:ext cx="597112" cy="594141"/>
            </a:xfrm>
            <a:prstGeom prst="rect">
              <a:avLst/>
            </a:prstGeom>
            <a:solidFill>
              <a:srgbClr val="EAEAEA"/>
            </a:solidFill>
            <a:ln w="9525" cap="flat">
              <a:solidFill>
                <a:srgbClr val="000000"/>
              </a:solidFill>
              <a:prstDash val="solid"/>
              <a:miter lim="400000"/>
            </a:ln>
            <a:effectLst/>
          </p:spPr>
          <p:txBody>
            <a:bodyPr wrap="square" lIns="45719" tIns="45719" rIns="45719" bIns="45719" numCol="1" anchor="ctr">
              <a:noAutofit/>
            </a:bodyPr>
            <a:lstStyle/>
            <a:p>
              <a:endParaRPr/>
            </a:p>
          </p:txBody>
        </p:sp>
        <p:sp>
          <p:nvSpPr>
            <p:cNvPr id="733" name="正方形"/>
            <p:cNvSpPr/>
            <p:nvPr/>
          </p:nvSpPr>
          <p:spPr>
            <a:xfrm>
              <a:off x="2379375" y="0"/>
              <a:ext cx="595600" cy="594141"/>
            </a:xfrm>
            <a:prstGeom prst="rect">
              <a:avLst/>
            </a:prstGeom>
            <a:solidFill>
              <a:srgbClr val="EAEAEA"/>
            </a:solidFill>
            <a:ln w="9525" cap="flat">
              <a:solidFill>
                <a:srgbClr val="000000"/>
              </a:solidFill>
              <a:prstDash val="solid"/>
              <a:miter lim="400000"/>
            </a:ln>
            <a:effectLst/>
          </p:spPr>
          <p:txBody>
            <a:bodyPr wrap="square" lIns="45719" tIns="45719" rIns="45719" bIns="45719" numCol="1" anchor="ctr">
              <a:noAutofit/>
            </a:bodyPr>
            <a:lstStyle/>
            <a:p>
              <a:endParaRPr/>
            </a:p>
          </p:txBody>
        </p:sp>
        <p:sp>
          <p:nvSpPr>
            <p:cNvPr id="734" name="正方形"/>
            <p:cNvSpPr/>
            <p:nvPr/>
          </p:nvSpPr>
          <p:spPr>
            <a:xfrm>
              <a:off x="595599" y="0"/>
              <a:ext cx="597112" cy="594141"/>
            </a:xfrm>
            <a:prstGeom prst="rect">
              <a:avLst/>
            </a:prstGeom>
            <a:solidFill>
              <a:srgbClr val="EAEAEA"/>
            </a:solidFill>
            <a:ln w="9525" cap="flat">
              <a:solidFill>
                <a:srgbClr val="000000"/>
              </a:solidFill>
              <a:prstDash val="solid"/>
              <a:miter lim="400000"/>
            </a:ln>
            <a:effectLst/>
          </p:spPr>
          <p:txBody>
            <a:bodyPr wrap="square" lIns="45719" tIns="45719" rIns="45719" bIns="45719" numCol="1" anchor="ctr">
              <a:noAutofit/>
            </a:bodyPr>
            <a:lstStyle/>
            <a:p>
              <a:endParaRPr/>
            </a:p>
          </p:txBody>
        </p:sp>
        <p:sp>
          <p:nvSpPr>
            <p:cNvPr id="735" name="正方形"/>
            <p:cNvSpPr/>
            <p:nvPr/>
          </p:nvSpPr>
          <p:spPr>
            <a:xfrm>
              <a:off x="0" y="0"/>
              <a:ext cx="595600" cy="594141"/>
            </a:xfrm>
            <a:prstGeom prst="rect">
              <a:avLst/>
            </a:prstGeom>
            <a:solidFill>
              <a:srgbClr val="EAEAEA"/>
            </a:solidFill>
            <a:ln w="9525" cap="flat">
              <a:solidFill>
                <a:srgbClr val="000000"/>
              </a:solidFill>
              <a:prstDash val="solid"/>
              <a:miter lim="400000"/>
            </a:ln>
            <a:effectLst/>
          </p:spPr>
          <p:txBody>
            <a:bodyPr wrap="square" lIns="45719" tIns="45719" rIns="45719" bIns="45719" numCol="1" anchor="ctr">
              <a:noAutofit/>
            </a:bodyPr>
            <a:lstStyle/>
            <a:p>
              <a:endParaRPr/>
            </a:p>
          </p:txBody>
        </p:sp>
        <p:sp>
          <p:nvSpPr>
            <p:cNvPr id="736" name="正方形"/>
            <p:cNvSpPr/>
            <p:nvPr/>
          </p:nvSpPr>
          <p:spPr>
            <a:xfrm>
              <a:off x="595599" y="595652"/>
              <a:ext cx="597112" cy="594141"/>
            </a:xfrm>
            <a:prstGeom prst="rect">
              <a:avLst/>
            </a:prstGeom>
            <a:solidFill>
              <a:srgbClr val="EAEAEA"/>
            </a:solidFill>
            <a:ln w="9525" cap="flat">
              <a:solidFill>
                <a:srgbClr val="000000"/>
              </a:solidFill>
              <a:prstDash val="solid"/>
              <a:miter lim="400000"/>
            </a:ln>
            <a:effectLst/>
          </p:spPr>
          <p:txBody>
            <a:bodyPr wrap="square" lIns="45719" tIns="45719" rIns="45719" bIns="45719" numCol="1" anchor="ctr">
              <a:noAutofit/>
            </a:bodyPr>
            <a:lstStyle/>
            <a:p>
              <a:endParaRPr/>
            </a:p>
          </p:txBody>
        </p:sp>
        <p:sp>
          <p:nvSpPr>
            <p:cNvPr id="737" name="正方形"/>
            <p:cNvSpPr/>
            <p:nvPr/>
          </p:nvSpPr>
          <p:spPr>
            <a:xfrm>
              <a:off x="0" y="595652"/>
              <a:ext cx="595600" cy="594141"/>
            </a:xfrm>
            <a:prstGeom prst="rect">
              <a:avLst/>
            </a:prstGeom>
            <a:solidFill>
              <a:srgbClr val="EAEAEA"/>
            </a:solidFill>
            <a:ln w="9525" cap="flat">
              <a:solidFill>
                <a:srgbClr val="000000"/>
              </a:solidFill>
              <a:prstDash val="solid"/>
              <a:miter lim="400000"/>
            </a:ln>
            <a:effectLst/>
          </p:spPr>
          <p:txBody>
            <a:bodyPr wrap="square" lIns="45719" tIns="45719" rIns="45719" bIns="45719" numCol="1" anchor="ctr">
              <a:noAutofit/>
            </a:bodyPr>
            <a:lstStyle/>
            <a:p>
              <a:endParaRPr/>
            </a:p>
          </p:txBody>
        </p:sp>
        <p:sp>
          <p:nvSpPr>
            <p:cNvPr id="738" name="正方形"/>
            <p:cNvSpPr/>
            <p:nvPr/>
          </p:nvSpPr>
          <p:spPr>
            <a:xfrm>
              <a:off x="0" y="1189793"/>
              <a:ext cx="595600" cy="592630"/>
            </a:xfrm>
            <a:prstGeom prst="rect">
              <a:avLst/>
            </a:prstGeom>
            <a:solidFill>
              <a:srgbClr val="EAEAEA"/>
            </a:solidFill>
            <a:ln w="9525" cap="flat">
              <a:solidFill>
                <a:srgbClr val="000000"/>
              </a:solidFill>
              <a:prstDash val="solid"/>
              <a:miter lim="400000"/>
            </a:ln>
            <a:effectLst/>
          </p:spPr>
          <p:txBody>
            <a:bodyPr wrap="square" lIns="45719" tIns="45719" rIns="45719" bIns="45719" numCol="1" anchor="ctr">
              <a:noAutofit/>
            </a:bodyPr>
            <a:lstStyle/>
            <a:p>
              <a:endParaRPr/>
            </a:p>
          </p:txBody>
        </p:sp>
        <p:sp>
          <p:nvSpPr>
            <p:cNvPr id="739" name="正方形"/>
            <p:cNvSpPr/>
            <p:nvPr/>
          </p:nvSpPr>
          <p:spPr>
            <a:xfrm>
              <a:off x="595599" y="1189793"/>
              <a:ext cx="597112" cy="592630"/>
            </a:xfrm>
            <a:prstGeom prst="rect">
              <a:avLst/>
            </a:prstGeom>
            <a:solidFill>
              <a:srgbClr val="EAEAEA"/>
            </a:solidFill>
            <a:ln w="9525" cap="flat">
              <a:solidFill>
                <a:srgbClr val="000000"/>
              </a:solidFill>
              <a:prstDash val="solid"/>
              <a:miter lim="400000"/>
            </a:ln>
            <a:effectLst/>
          </p:spPr>
          <p:txBody>
            <a:bodyPr wrap="square" lIns="45719" tIns="45719" rIns="45719" bIns="45719" numCol="1" anchor="ctr">
              <a:noAutofit/>
            </a:bodyPr>
            <a:lstStyle/>
            <a:p>
              <a:endParaRPr/>
            </a:p>
          </p:txBody>
        </p:sp>
        <p:sp>
          <p:nvSpPr>
            <p:cNvPr id="740" name="正方形"/>
            <p:cNvSpPr/>
            <p:nvPr/>
          </p:nvSpPr>
          <p:spPr>
            <a:xfrm>
              <a:off x="0" y="1785446"/>
              <a:ext cx="595600" cy="592630"/>
            </a:xfrm>
            <a:prstGeom prst="rect">
              <a:avLst/>
            </a:prstGeom>
            <a:solidFill>
              <a:srgbClr val="EAEAEA"/>
            </a:solidFill>
            <a:ln w="9525" cap="flat">
              <a:solidFill>
                <a:srgbClr val="000000"/>
              </a:solidFill>
              <a:prstDash val="solid"/>
              <a:miter lim="400000"/>
            </a:ln>
            <a:effectLst/>
          </p:spPr>
          <p:txBody>
            <a:bodyPr wrap="square" lIns="45719" tIns="45719" rIns="45719" bIns="45719" numCol="1" anchor="ctr">
              <a:noAutofit/>
            </a:bodyPr>
            <a:lstStyle/>
            <a:p>
              <a:endParaRPr/>
            </a:p>
          </p:txBody>
        </p:sp>
        <p:sp>
          <p:nvSpPr>
            <p:cNvPr id="741" name="正方形"/>
            <p:cNvSpPr/>
            <p:nvPr/>
          </p:nvSpPr>
          <p:spPr>
            <a:xfrm>
              <a:off x="595599" y="1785446"/>
              <a:ext cx="597112" cy="592630"/>
            </a:xfrm>
            <a:prstGeom prst="rect">
              <a:avLst/>
            </a:prstGeom>
            <a:solidFill>
              <a:srgbClr val="EAEAEA"/>
            </a:solidFill>
            <a:ln w="9525" cap="flat">
              <a:solidFill>
                <a:srgbClr val="000000"/>
              </a:solidFill>
              <a:prstDash val="solid"/>
              <a:miter lim="400000"/>
            </a:ln>
            <a:effectLst/>
          </p:spPr>
          <p:txBody>
            <a:bodyPr wrap="square" lIns="45719" tIns="45719" rIns="45719" bIns="45719" numCol="1" anchor="ctr">
              <a:noAutofit/>
            </a:bodyPr>
            <a:lstStyle/>
            <a:p>
              <a:endParaRPr/>
            </a:p>
          </p:txBody>
        </p:sp>
      </p:grpSp>
      <p:sp>
        <p:nvSpPr>
          <p:cNvPr id="743" name="(a) Original"/>
          <p:cNvSpPr txBox="1"/>
          <p:nvPr/>
        </p:nvSpPr>
        <p:spPr>
          <a:xfrm>
            <a:off x="1381125" y="4940300"/>
            <a:ext cx="1828800" cy="459741"/>
          </a:xfrm>
          <a:prstGeom prst="rect">
            <a:avLst/>
          </a:prstGeom>
          <a:ln w="12700">
            <a:miter lim="400000"/>
          </a:ln>
        </p:spPr>
        <p:txBody>
          <a:bodyPr lIns="45719" rIns="45719" anchor="ctr">
            <a:spAutoFit/>
          </a:bodyPr>
          <a:lstStyle>
            <a:lvl1pPr algn="ctr">
              <a:defRPr sz="2400"/>
            </a:lvl1pPr>
          </a:lstStyle>
          <a:p>
            <a:r>
              <a:t>(a) Original</a:t>
            </a:r>
          </a:p>
        </p:txBody>
      </p:sp>
      <p:sp>
        <p:nvSpPr>
          <p:cNvPr id="744" name="(b) After translation"/>
          <p:cNvSpPr txBox="1"/>
          <p:nvPr/>
        </p:nvSpPr>
        <p:spPr>
          <a:xfrm>
            <a:off x="4702175" y="4940300"/>
            <a:ext cx="3009900" cy="459741"/>
          </a:xfrm>
          <a:prstGeom prst="rect">
            <a:avLst/>
          </a:prstGeom>
          <a:ln w="12700">
            <a:miter lim="400000"/>
          </a:ln>
        </p:spPr>
        <p:txBody>
          <a:bodyPr lIns="45719" rIns="45719" anchor="ctr">
            <a:spAutoFit/>
          </a:bodyPr>
          <a:lstStyle>
            <a:lvl1pPr algn="ctr">
              <a:defRPr sz="2400"/>
            </a:lvl1pPr>
          </a:lstStyle>
          <a:p>
            <a:r>
              <a:t>(b) After translation</a:t>
            </a:r>
          </a:p>
        </p:txBody>
      </p:sp>
      <p:sp>
        <p:nvSpPr>
          <p:cNvPr id="745" name="线条"/>
          <p:cNvSpPr/>
          <p:nvPr/>
        </p:nvSpPr>
        <p:spPr>
          <a:xfrm>
            <a:off x="3563937" y="3997325"/>
            <a:ext cx="1" cy="766764"/>
          </a:xfrm>
          <a:prstGeom prst="line">
            <a:avLst/>
          </a:prstGeom>
          <a:ln>
            <a:solidFill>
              <a:srgbClr val="000000"/>
            </a:solidFill>
            <a:tailEnd type="triangle"/>
          </a:ln>
        </p:spPr>
        <p:txBody>
          <a:bodyPr lIns="0" tIns="0" rIns="0" bIns="0"/>
          <a:lstStyle/>
          <a:p>
            <a:pPr defTabSz="457200">
              <a:defRPr sz="1200">
                <a:latin typeface="+mj-lt"/>
                <a:ea typeface="+mj-ea"/>
                <a:cs typeface="+mj-cs"/>
                <a:sym typeface="Helvetica"/>
              </a:defRPr>
            </a:pPr>
            <a:endParaRPr/>
          </a:p>
        </p:txBody>
      </p:sp>
      <p:sp>
        <p:nvSpPr>
          <p:cNvPr id="746" name="线条"/>
          <p:cNvSpPr/>
          <p:nvPr/>
        </p:nvSpPr>
        <p:spPr>
          <a:xfrm>
            <a:off x="3563937" y="4016375"/>
            <a:ext cx="647701" cy="0"/>
          </a:xfrm>
          <a:prstGeom prst="line">
            <a:avLst/>
          </a:prstGeom>
          <a:ln>
            <a:solidFill>
              <a:srgbClr val="000000"/>
            </a:solidFill>
            <a:tailEnd type="triangle"/>
          </a:ln>
        </p:spPr>
        <p:txBody>
          <a:bodyPr lIns="0" tIns="0" rIns="0" bIns="0"/>
          <a:lstStyle/>
          <a:p>
            <a:pPr defTabSz="457200">
              <a:defRPr sz="1200">
                <a:latin typeface="+mj-lt"/>
                <a:ea typeface="+mj-ea"/>
                <a:cs typeface="+mj-cs"/>
                <a:sym typeface="Helvetica"/>
              </a:defRPr>
            </a:pPr>
            <a:endParaRPr/>
          </a:p>
        </p:txBody>
      </p:sp>
      <p:sp>
        <p:nvSpPr>
          <p:cNvPr id="747" name="x"/>
          <p:cNvSpPr txBox="1"/>
          <p:nvPr/>
        </p:nvSpPr>
        <p:spPr>
          <a:xfrm>
            <a:off x="3394075" y="4684712"/>
            <a:ext cx="844550" cy="421393"/>
          </a:xfrm>
          <a:prstGeom prst="rect">
            <a:avLst/>
          </a:prstGeom>
          <a:ln w="12700">
            <a:miter lim="400000"/>
          </a:ln>
        </p:spPr>
        <p:txBody>
          <a:bodyPr lIns="45719" rIns="45719" anchor="ctr">
            <a:spAutoFit/>
          </a:bodyPr>
          <a:lstStyle>
            <a:lvl1pPr algn="just">
              <a:defRPr sz="2400" i="1">
                <a:latin typeface="Times New Roman" panose="02020603050405020304"/>
                <a:ea typeface="Times New Roman" panose="02020603050405020304"/>
                <a:cs typeface="Times New Roman" panose="02020603050405020304"/>
                <a:sym typeface="Times New Roman" panose="02020603050405020304"/>
              </a:defRPr>
            </a:lvl1pPr>
          </a:lstStyle>
          <a:p>
            <a:r>
              <a:t>x</a:t>
            </a:r>
          </a:p>
        </p:txBody>
      </p:sp>
      <p:sp>
        <p:nvSpPr>
          <p:cNvPr id="748" name="y"/>
          <p:cNvSpPr txBox="1"/>
          <p:nvPr/>
        </p:nvSpPr>
        <p:spPr>
          <a:xfrm>
            <a:off x="4244975" y="3744912"/>
            <a:ext cx="846138" cy="421393"/>
          </a:xfrm>
          <a:prstGeom prst="rect">
            <a:avLst/>
          </a:prstGeom>
          <a:ln w="12700">
            <a:miter lim="400000"/>
          </a:ln>
        </p:spPr>
        <p:txBody>
          <a:bodyPr lIns="45719" rIns="45719" anchor="ctr">
            <a:spAutoFit/>
          </a:bodyPr>
          <a:lstStyle>
            <a:lvl1pPr algn="just">
              <a:defRPr sz="2400" i="1">
                <a:latin typeface="Times New Roman" panose="02020603050405020304"/>
                <a:ea typeface="Times New Roman" panose="02020603050405020304"/>
                <a:cs typeface="Times New Roman" panose="02020603050405020304"/>
                <a:sym typeface="Times New Roman" panose="02020603050405020304"/>
              </a:defRPr>
            </a:lvl1pPr>
          </a:lstStyle>
          <a:p>
            <a:r>
              <a:t>y</a:t>
            </a:r>
          </a:p>
        </p:txBody>
      </p:sp>
      <p:sp>
        <p:nvSpPr>
          <p:cNvPr id="749" name="x0=1，y0=2"/>
          <p:cNvSpPr txBox="1"/>
          <p:nvPr/>
        </p:nvSpPr>
        <p:spPr>
          <a:xfrm>
            <a:off x="3186113" y="2683041"/>
            <a:ext cx="1356943" cy="469901"/>
          </a:xfrm>
          <a:prstGeom prst="rect">
            <a:avLst/>
          </a:prstGeom>
          <a:ln w="12700">
            <a:miter lim="400000"/>
          </a:ln>
        </p:spPr>
        <p:txBody>
          <a:bodyPr wrap="none" lIns="45719" rIns="45719" anchor="ctr">
            <a:spAutoFit/>
          </a:bodyPr>
          <a:lstStyle/>
          <a:p>
            <a:pPr>
              <a:defRPr sz="2000" i="1">
                <a:latin typeface="Times New Roman" panose="02020603050405020304"/>
                <a:ea typeface="Times New Roman" panose="02020603050405020304"/>
                <a:cs typeface="Times New Roman" panose="02020603050405020304"/>
                <a:sym typeface="Times New Roman" panose="02020603050405020304"/>
              </a:defRPr>
            </a:pPr>
            <a:r>
              <a:t>x</a:t>
            </a:r>
            <a:r>
              <a:rPr i="0" baseline="-25000"/>
              <a:t>0</a:t>
            </a:r>
            <a:r>
              <a:rPr i="0"/>
              <a:t>=1</a:t>
            </a:r>
            <a:r>
              <a:rPr i="0">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rPr>
              <a:t>，</a:t>
            </a:r>
            <a:r>
              <a:t>y</a:t>
            </a:r>
            <a:r>
              <a:rPr i="0" baseline="-25000"/>
              <a:t>0</a:t>
            </a:r>
            <a:r>
              <a:rPr i="0"/>
              <a:t>=2 </a:t>
            </a:r>
          </a:p>
        </p:txBody>
      </p:sp>
      <p:pic>
        <p:nvPicPr>
          <p:cNvPr id="750" name="image12.pdf" descr="image12.pdf"/>
          <p:cNvPicPr>
            <a:picLocks noChangeAspect="1"/>
          </p:cNvPicPr>
          <p:nvPr/>
        </p:nvPicPr>
        <p:blipFill>
          <a:blip r:embed="rId2"/>
          <a:stretch>
            <a:fillRect/>
          </a:stretch>
        </p:blipFill>
        <p:spPr>
          <a:xfrm>
            <a:off x="6804025" y="1427162"/>
            <a:ext cx="1427163" cy="889001"/>
          </a:xfrm>
          <a:prstGeom prst="rect">
            <a:avLst/>
          </a:prstGeom>
          <a:ln w="12700">
            <a:miter lim="400000"/>
            <a:headEnd/>
            <a:tailEnd/>
          </a:ln>
        </p:spPr>
      </p:pic>
    </p:spTree>
    <p:extLst>
      <p:ext uri="{BB962C8B-B14F-4D97-AF65-F5344CB8AC3E}">
        <p14:creationId xmlns:p14="http://schemas.microsoft.com/office/powerpoint/2010/main" val="2346669212"/>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2" name="Simple geometric transformation"/>
          <p:cNvSpPr txBox="1">
            <a:spLocks noGrp="1"/>
          </p:cNvSpPr>
          <p:nvPr>
            <p:ph type="title"/>
          </p:nvPr>
        </p:nvSpPr>
        <p:spPr>
          <a:prstGeom prst="rect">
            <a:avLst/>
          </a:prstGeom>
        </p:spPr>
        <p:txBody>
          <a:bodyPr/>
          <a:lstStyle>
            <a:lvl1pPr>
              <a:defRPr sz="3600">
                <a:solidFill>
                  <a:srgbClr val="FFC000"/>
                </a:solidFill>
              </a:defRPr>
            </a:lvl1pPr>
          </a:lstStyle>
          <a:p>
            <a:r>
              <a:t>Simple geometric transformation</a:t>
            </a:r>
          </a:p>
        </p:txBody>
      </p:sp>
      <p:sp>
        <p:nvSpPr>
          <p:cNvPr id="753" name="Translation——Explanation"/>
          <p:cNvSpPr txBox="1">
            <a:spLocks noGrp="1"/>
          </p:cNvSpPr>
          <p:nvPr>
            <p:ph type="body" sz="quarter" idx="1"/>
          </p:nvPr>
        </p:nvSpPr>
        <p:spPr>
          <a:xfrm>
            <a:off x="457199" y="1600200"/>
            <a:ext cx="7970840" cy="650875"/>
          </a:xfrm>
          <a:prstGeom prst="rect">
            <a:avLst/>
          </a:prstGeom>
        </p:spPr>
        <p:txBody>
          <a:bodyPr/>
          <a:lstStyle>
            <a:lvl1pPr marL="320040" indent="-201295">
              <a:buSzTx/>
              <a:buFont typeface="Wingdings 2" panose="05020102010507070707"/>
              <a:buNone/>
              <a:defRPr>
                <a:solidFill>
                  <a:srgbClr val="3366CC"/>
                </a:solidFill>
              </a:defRPr>
            </a:lvl1pPr>
          </a:lstStyle>
          <a:p>
            <a:r>
              <a:t> Translation——Explanation</a:t>
            </a:r>
          </a:p>
        </p:txBody>
      </p:sp>
      <p:sp>
        <p:nvSpPr>
          <p:cNvPr id="754" name="The image after translation is same as the one before translation, but the “canvas” should be enlarged, or the visual information will be lost."/>
          <p:cNvSpPr txBox="1"/>
          <p:nvPr/>
        </p:nvSpPr>
        <p:spPr>
          <a:xfrm>
            <a:off x="1649413" y="2924175"/>
            <a:ext cx="6324601" cy="2504441"/>
          </a:xfrm>
          <a:prstGeom prst="rect">
            <a:avLst/>
          </a:prstGeom>
          <a:ln w="12700">
            <a:miter lim="400000"/>
          </a:ln>
        </p:spPr>
        <p:txBody>
          <a:bodyPr lIns="45719" rIns="45719" anchor="ctr">
            <a:spAutoFit/>
          </a:bodyPr>
          <a:lstStyle>
            <a:lvl1pPr>
              <a:defRPr sz="3200">
                <a:solidFill>
                  <a:srgbClr val="FF3300"/>
                </a:solidFill>
              </a:defRPr>
            </a:lvl1pPr>
          </a:lstStyle>
          <a:p>
            <a:r>
              <a:t>      The image after translation is same as the one before translation, but the “canvas” should be enlarged, or the visual information will be lost.</a:t>
            </a:r>
          </a:p>
        </p:txBody>
      </p:sp>
    </p:spTree>
    <p:extLst>
      <p:ext uri="{BB962C8B-B14F-4D97-AF65-F5344CB8AC3E}">
        <p14:creationId xmlns:p14="http://schemas.microsoft.com/office/powerpoint/2010/main" val="985008661"/>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8" name="Simple geometric transformation"/>
          <p:cNvSpPr txBox="1">
            <a:spLocks noGrp="1"/>
          </p:cNvSpPr>
          <p:nvPr>
            <p:ph type="title"/>
          </p:nvPr>
        </p:nvSpPr>
        <p:spPr>
          <a:prstGeom prst="rect">
            <a:avLst/>
          </a:prstGeom>
        </p:spPr>
        <p:txBody>
          <a:bodyPr/>
          <a:lstStyle>
            <a:lvl1pPr>
              <a:defRPr sz="3600">
                <a:solidFill>
                  <a:srgbClr val="FFC000"/>
                </a:solidFill>
              </a:defRPr>
            </a:lvl1pPr>
          </a:lstStyle>
          <a:p>
            <a:r>
              <a:t>Simple geometric transformation</a:t>
            </a:r>
          </a:p>
        </p:txBody>
      </p:sp>
      <p:sp>
        <p:nvSpPr>
          <p:cNvPr id="759" name="Mirror——Concept"/>
          <p:cNvSpPr txBox="1">
            <a:spLocks noGrp="1"/>
          </p:cNvSpPr>
          <p:nvPr>
            <p:ph type="body" sz="quarter" idx="1"/>
          </p:nvPr>
        </p:nvSpPr>
        <p:spPr>
          <a:xfrm>
            <a:off x="457199" y="1600200"/>
            <a:ext cx="8348665" cy="592139"/>
          </a:xfrm>
          <a:prstGeom prst="rect">
            <a:avLst/>
          </a:prstGeom>
        </p:spPr>
        <p:txBody>
          <a:bodyPr/>
          <a:lstStyle>
            <a:lvl1pPr marL="320040" indent="-201295">
              <a:lnSpc>
                <a:spcPct val="90000"/>
              </a:lnSpc>
              <a:buSzTx/>
              <a:buFont typeface="Wingdings 2" panose="05020102010507070707"/>
              <a:buNone/>
              <a:defRPr>
                <a:solidFill>
                  <a:srgbClr val="3366CC"/>
                </a:solidFill>
              </a:defRPr>
            </a:lvl1pPr>
          </a:lstStyle>
          <a:p>
            <a:r>
              <a:t>Mirror——Concept</a:t>
            </a:r>
          </a:p>
        </p:txBody>
      </p:sp>
      <p:sp>
        <p:nvSpPr>
          <p:cNvPr id="760" name="flip around x axis or y axis, and produce a new image symmetric to the original one."/>
          <p:cNvSpPr txBox="1"/>
          <p:nvPr/>
        </p:nvSpPr>
        <p:spPr>
          <a:xfrm>
            <a:off x="1057275" y="2427604"/>
            <a:ext cx="6669088" cy="1539241"/>
          </a:xfrm>
          <a:prstGeom prst="rect">
            <a:avLst/>
          </a:prstGeom>
          <a:ln w="12700">
            <a:miter lim="400000"/>
          </a:ln>
        </p:spPr>
        <p:txBody>
          <a:bodyPr lIns="45719" rIns="45719" anchor="ctr">
            <a:spAutoFit/>
          </a:bodyPr>
          <a:lstStyle>
            <a:lvl1pPr>
              <a:defRPr sz="3200">
                <a:solidFill>
                  <a:srgbClr val="0432FF"/>
                </a:solidFill>
              </a:defRPr>
            </a:lvl1pPr>
          </a:lstStyle>
          <a:p>
            <a:r>
              <a:t>        flip around x axis or y axis, and produce a new image symmetric to the original one.</a:t>
            </a:r>
          </a:p>
        </p:txBody>
      </p:sp>
    </p:spTree>
    <p:extLst>
      <p:ext uri="{BB962C8B-B14F-4D97-AF65-F5344CB8AC3E}">
        <p14:creationId xmlns:p14="http://schemas.microsoft.com/office/powerpoint/2010/main" val="2857111941"/>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4" name="Simple geometric transformation"/>
          <p:cNvSpPr txBox="1">
            <a:spLocks noGrp="1"/>
          </p:cNvSpPr>
          <p:nvPr>
            <p:ph type="title"/>
          </p:nvPr>
        </p:nvSpPr>
        <p:spPr>
          <a:prstGeom prst="rect">
            <a:avLst/>
          </a:prstGeom>
        </p:spPr>
        <p:txBody>
          <a:bodyPr/>
          <a:lstStyle>
            <a:lvl1pPr>
              <a:defRPr sz="3600">
                <a:solidFill>
                  <a:srgbClr val="FFC000"/>
                </a:solidFill>
              </a:defRPr>
            </a:lvl1pPr>
          </a:lstStyle>
          <a:p>
            <a:r>
              <a:t>Simple geometric transformation</a:t>
            </a:r>
          </a:p>
        </p:txBody>
      </p:sp>
      <p:sp>
        <p:nvSpPr>
          <p:cNvPr id="765" name="Mirror——Equation"/>
          <p:cNvSpPr txBox="1">
            <a:spLocks noGrp="1"/>
          </p:cNvSpPr>
          <p:nvPr>
            <p:ph type="body" sz="quarter" idx="1"/>
          </p:nvPr>
        </p:nvSpPr>
        <p:spPr>
          <a:xfrm>
            <a:off x="457199" y="1600200"/>
            <a:ext cx="8348665" cy="592139"/>
          </a:xfrm>
          <a:prstGeom prst="rect">
            <a:avLst/>
          </a:prstGeom>
        </p:spPr>
        <p:txBody>
          <a:bodyPr/>
          <a:lstStyle>
            <a:lvl1pPr marL="320040" indent="-201295">
              <a:lnSpc>
                <a:spcPct val="90000"/>
              </a:lnSpc>
              <a:buSzTx/>
              <a:buFont typeface="Wingdings 2" panose="05020102010507070707"/>
              <a:buNone/>
              <a:defRPr>
                <a:solidFill>
                  <a:srgbClr val="3366CC"/>
                </a:solidFill>
              </a:defRPr>
            </a:lvl1pPr>
          </a:lstStyle>
          <a:p>
            <a:r>
              <a:t>Mirror——Equation</a:t>
            </a:r>
          </a:p>
        </p:txBody>
      </p:sp>
      <p:pic>
        <p:nvPicPr>
          <p:cNvPr id="766" name="image14.pdf" descr="image14.pdf"/>
          <p:cNvPicPr>
            <a:picLocks noChangeAspect="1"/>
          </p:cNvPicPr>
          <p:nvPr/>
        </p:nvPicPr>
        <p:blipFill>
          <a:blip r:embed="rId2"/>
          <a:stretch>
            <a:fillRect/>
          </a:stretch>
        </p:blipFill>
        <p:spPr>
          <a:xfrm>
            <a:off x="4044950" y="2541588"/>
            <a:ext cx="1101725" cy="858838"/>
          </a:xfrm>
          <a:prstGeom prst="rect">
            <a:avLst/>
          </a:prstGeom>
          <a:ln w="12700">
            <a:miter lim="400000"/>
            <a:headEnd/>
            <a:tailEnd/>
          </a:ln>
        </p:spPr>
      </p:pic>
      <p:sp>
        <p:nvSpPr>
          <p:cNvPr id="767" name="Flip around x axis:"/>
          <p:cNvSpPr txBox="1"/>
          <p:nvPr/>
        </p:nvSpPr>
        <p:spPr>
          <a:xfrm>
            <a:off x="836612" y="2520950"/>
            <a:ext cx="2577516" cy="459741"/>
          </a:xfrm>
          <a:prstGeom prst="rect">
            <a:avLst/>
          </a:prstGeom>
          <a:ln w="12700">
            <a:miter lim="400000"/>
          </a:ln>
        </p:spPr>
        <p:txBody>
          <a:bodyPr wrap="none" lIns="45719" rIns="45719" anchor="ctr">
            <a:spAutoFit/>
          </a:bodyPr>
          <a:lstStyle>
            <a:lvl1pPr>
              <a:defRPr sz="2400"/>
            </a:lvl1pPr>
          </a:lstStyle>
          <a:p>
            <a:r>
              <a:t>Flip around x axis:</a:t>
            </a:r>
          </a:p>
        </p:txBody>
      </p:sp>
      <p:pic>
        <p:nvPicPr>
          <p:cNvPr id="768" name="image15.pdf" descr="image15.pdf"/>
          <p:cNvPicPr>
            <a:picLocks noChangeAspect="1"/>
          </p:cNvPicPr>
          <p:nvPr/>
        </p:nvPicPr>
        <p:blipFill>
          <a:blip r:embed="rId3"/>
          <a:stretch>
            <a:fillRect/>
          </a:stretch>
        </p:blipFill>
        <p:spPr>
          <a:xfrm>
            <a:off x="4037012" y="3832225"/>
            <a:ext cx="1054101" cy="858838"/>
          </a:xfrm>
          <a:prstGeom prst="rect">
            <a:avLst/>
          </a:prstGeom>
          <a:ln w="12700">
            <a:miter lim="400000"/>
            <a:headEnd/>
            <a:tailEnd/>
          </a:ln>
        </p:spPr>
      </p:pic>
      <p:sp>
        <p:nvSpPr>
          <p:cNvPr id="769" name="Flip around y axis:"/>
          <p:cNvSpPr txBox="1"/>
          <p:nvPr/>
        </p:nvSpPr>
        <p:spPr>
          <a:xfrm>
            <a:off x="804862" y="3811587"/>
            <a:ext cx="2662199" cy="459741"/>
          </a:xfrm>
          <a:prstGeom prst="rect">
            <a:avLst/>
          </a:prstGeom>
          <a:ln w="12700">
            <a:miter lim="400000"/>
          </a:ln>
        </p:spPr>
        <p:txBody>
          <a:bodyPr wrap="none" lIns="45719" rIns="45719" anchor="ctr">
            <a:spAutoFit/>
          </a:bodyPr>
          <a:lstStyle>
            <a:lvl1pPr>
              <a:defRPr sz="2400"/>
            </a:lvl1pPr>
          </a:lstStyle>
          <a:p>
            <a:r>
              <a:t>Flip around y axis: </a:t>
            </a:r>
          </a:p>
        </p:txBody>
      </p:sp>
    </p:spTree>
    <p:extLst>
      <p:ext uri="{BB962C8B-B14F-4D97-AF65-F5344CB8AC3E}">
        <p14:creationId xmlns:p14="http://schemas.microsoft.com/office/powerpoint/2010/main" val="3665263110"/>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1" name="Simple geometric transformation"/>
          <p:cNvSpPr txBox="1">
            <a:spLocks noGrp="1"/>
          </p:cNvSpPr>
          <p:nvPr>
            <p:ph type="title"/>
          </p:nvPr>
        </p:nvSpPr>
        <p:spPr>
          <a:prstGeom prst="rect">
            <a:avLst/>
          </a:prstGeom>
        </p:spPr>
        <p:txBody>
          <a:bodyPr/>
          <a:lstStyle>
            <a:lvl1pPr>
              <a:defRPr sz="3600">
                <a:solidFill>
                  <a:srgbClr val="FFC000"/>
                </a:solidFill>
              </a:defRPr>
            </a:lvl1pPr>
          </a:lstStyle>
          <a:p>
            <a:r>
              <a:t>Simple geometric transformation</a:t>
            </a:r>
          </a:p>
        </p:txBody>
      </p:sp>
      <p:sp>
        <p:nvSpPr>
          <p:cNvPr id="772" name="Mirror——Equation"/>
          <p:cNvSpPr txBox="1">
            <a:spLocks noGrp="1"/>
          </p:cNvSpPr>
          <p:nvPr>
            <p:ph type="body" sz="quarter" idx="1"/>
          </p:nvPr>
        </p:nvSpPr>
        <p:spPr>
          <a:xfrm>
            <a:off x="457199" y="1600200"/>
            <a:ext cx="8348665" cy="592139"/>
          </a:xfrm>
          <a:prstGeom prst="rect">
            <a:avLst/>
          </a:prstGeom>
        </p:spPr>
        <p:txBody>
          <a:bodyPr/>
          <a:lstStyle>
            <a:lvl1pPr marL="320040" indent="-201295">
              <a:lnSpc>
                <a:spcPct val="90000"/>
              </a:lnSpc>
              <a:buSzTx/>
              <a:buFont typeface="Wingdings 2" panose="05020102010507070707"/>
              <a:buNone/>
              <a:defRPr>
                <a:solidFill>
                  <a:srgbClr val="3366CC"/>
                </a:solidFill>
              </a:defRPr>
            </a:lvl1pPr>
          </a:lstStyle>
          <a:p>
            <a:r>
              <a:t>Mirror——Equation</a:t>
            </a:r>
          </a:p>
        </p:txBody>
      </p:sp>
      <p:pic>
        <p:nvPicPr>
          <p:cNvPr id="773" name="image16.pdf" descr="image16.pdf"/>
          <p:cNvPicPr>
            <a:picLocks noChangeAspect="1"/>
          </p:cNvPicPr>
          <p:nvPr/>
        </p:nvPicPr>
        <p:blipFill>
          <a:blip r:embed="rId3"/>
          <a:stretch>
            <a:fillRect/>
          </a:stretch>
        </p:blipFill>
        <p:spPr>
          <a:xfrm>
            <a:off x="1868488" y="2400300"/>
            <a:ext cx="3148012" cy="1550988"/>
          </a:xfrm>
          <a:prstGeom prst="rect">
            <a:avLst/>
          </a:prstGeom>
          <a:ln w="12700">
            <a:miter lim="400000"/>
            <a:headEnd/>
            <a:tailEnd/>
          </a:ln>
        </p:spPr>
      </p:pic>
      <p:grpSp>
        <p:nvGrpSpPr>
          <p:cNvPr id="776" name="成组"/>
          <p:cNvGrpSpPr/>
          <p:nvPr/>
        </p:nvGrpSpPr>
        <p:grpSpPr>
          <a:xfrm>
            <a:off x="1344612" y="4405312"/>
            <a:ext cx="6348414" cy="830998"/>
            <a:chOff x="0" y="0"/>
            <a:chExt cx="6348412" cy="830997"/>
          </a:xfrm>
        </p:grpSpPr>
        <p:sp>
          <p:nvSpPr>
            <p:cNvPr id="774" name="矩形"/>
            <p:cNvSpPr/>
            <p:nvPr/>
          </p:nvSpPr>
          <p:spPr>
            <a:xfrm>
              <a:off x="-1" y="-1"/>
              <a:ext cx="6348414" cy="830999"/>
            </a:xfrm>
            <a:prstGeom prst="rect">
              <a:avLst/>
            </a:prstGeom>
            <a:blipFill rotWithShape="1">
              <a:blip r:embed="rId4"/>
              <a:srcRect/>
              <a:stretch>
                <a:fillRect/>
              </a:stretch>
            </a:blipFill>
            <a:ln w="12700" cap="flat">
              <a:noFill/>
              <a:miter lim="400000"/>
            </a:ln>
            <a:effectLst/>
          </p:spPr>
          <p:txBody>
            <a:bodyPr wrap="square" lIns="45719" tIns="45719" rIns="45719" bIns="45719" numCol="1" anchor="ctr">
              <a:noAutofit/>
            </a:bodyPr>
            <a:lstStyle/>
            <a:p>
              <a:endParaRPr/>
            </a:p>
          </p:txBody>
        </p:sp>
        <p:sp>
          <p:nvSpPr>
            <p:cNvPr id="775" name="文本"/>
            <p:cNvSpPr txBox="1"/>
            <p:nvPr/>
          </p:nvSpPr>
          <p:spPr>
            <a:xfrm>
              <a:off x="0" y="12700"/>
              <a:ext cx="6348413" cy="345441"/>
            </a:xfrm>
            <a:prstGeom prst="rect">
              <a:avLst/>
            </a:prstGeom>
            <a:noFill/>
            <a:ln w="12700" cap="flat">
              <a:noFill/>
              <a:miter lim="400000"/>
            </a:ln>
            <a:effectLst/>
          </p:spPr>
          <p:txBody>
            <a:bodyPr wrap="square" lIns="45719" tIns="45719" rIns="45719" bIns="45719" numCol="1" anchor="ctr">
              <a:spAutoFit/>
            </a:bodyPr>
            <a:lstStyle/>
            <a:p>
              <a:r>
                <a:t> </a:t>
              </a:r>
            </a:p>
          </p:txBody>
        </p:sp>
      </p:grpSp>
    </p:spTree>
    <p:extLst>
      <p:ext uri="{BB962C8B-B14F-4D97-AF65-F5344CB8AC3E}">
        <p14:creationId xmlns:p14="http://schemas.microsoft.com/office/powerpoint/2010/main" val="1329034394"/>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0" name="Simple geometric transformation"/>
          <p:cNvSpPr txBox="1">
            <a:spLocks noGrp="1"/>
          </p:cNvSpPr>
          <p:nvPr>
            <p:ph type="title"/>
          </p:nvPr>
        </p:nvSpPr>
        <p:spPr>
          <a:prstGeom prst="rect">
            <a:avLst/>
          </a:prstGeom>
        </p:spPr>
        <p:txBody>
          <a:bodyPr/>
          <a:lstStyle>
            <a:lvl1pPr>
              <a:defRPr sz="3600">
                <a:solidFill>
                  <a:srgbClr val="FFC000"/>
                </a:solidFill>
              </a:defRPr>
            </a:lvl1pPr>
          </a:lstStyle>
          <a:p>
            <a:r>
              <a:t>Simple geometric transformation</a:t>
            </a:r>
          </a:p>
        </p:txBody>
      </p:sp>
      <p:sp>
        <p:nvSpPr>
          <p:cNvPr id="781" name="Mirror——Example"/>
          <p:cNvSpPr txBox="1">
            <a:spLocks noGrp="1"/>
          </p:cNvSpPr>
          <p:nvPr>
            <p:ph type="body" sz="quarter" idx="1"/>
          </p:nvPr>
        </p:nvSpPr>
        <p:spPr>
          <a:xfrm>
            <a:off x="457199" y="1600200"/>
            <a:ext cx="7970840" cy="650875"/>
          </a:xfrm>
          <a:prstGeom prst="rect">
            <a:avLst/>
          </a:prstGeom>
        </p:spPr>
        <p:txBody>
          <a:bodyPr/>
          <a:lstStyle>
            <a:lvl1pPr marL="320040" indent="-201295">
              <a:buSzTx/>
              <a:buFont typeface="Wingdings 2" panose="05020102010507070707"/>
              <a:buNone/>
              <a:defRPr>
                <a:solidFill>
                  <a:srgbClr val="3366CC"/>
                </a:solidFill>
              </a:defRPr>
            </a:lvl1pPr>
          </a:lstStyle>
          <a:p>
            <a:r>
              <a:t>Mirror——Example</a:t>
            </a:r>
          </a:p>
        </p:txBody>
      </p:sp>
      <p:grpSp>
        <p:nvGrpSpPr>
          <p:cNvPr id="835" name="成组"/>
          <p:cNvGrpSpPr/>
          <p:nvPr/>
        </p:nvGrpSpPr>
        <p:grpSpPr>
          <a:xfrm>
            <a:off x="1095374" y="2189162"/>
            <a:ext cx="6332540" cy="4597401"/>
            <a:chOff x="0" y="0"/>
            <a:chExt cx="6332538" cy="4597399"/>
          </a:xfrm>
        </p:grpSpPr>
        <p:grpSp>
          <p:nvGrpSpPr>
            <p:cNvPr id="801" name="成组"/>
            <p:cNvGrpSpPr/>
            <p:nvPr/>
          </p:nvGrpSpPr>
          <p:grpSpPr>
            <a:xfrm>
              <a:off x="1697037" y="1657350"/>
              <a:ext cx="1471614" cy="2940050"/>
              <a:chOff x="0" y="0"/>
              <a:chExt cx="1471612" cy="2940049"/>
            </a:xfrm>
          </p:grpSpPr>
          <p:grpSp>
            <p:nvGrpSpPr>
              <p:cNvPr id="791" name="成组"/>
              <p:cNvGrpSpPr/>
              <p:nvPr/>
            </p:nvGrpSpPr>
            <p:grpSpPr>
              <a:xfrm>
                <a:off x="0" y="1470024"/>
                <a:ext cx="1471613" cy="1470026"/>
                <a:chOff x="0" y="0"/>
                <a:chExt cx="1471612" cy="1470024"/>
              </a:xfrm>
            </p:grpSpPr>
            <p:sp>
              <p:nvSpPr>
                <p:cNvPr id="782" name="正方形"/>
                <p:cNvSpPr/>
                <p:nvPr/>
              </p:nvSpPr>
              <p:spPr>
                <a:xfrm>
                  <a:off x="491437" y="980917"/>
                  <a:ext cx="491438" cy="489108"/>
                </a:xfrm>
                <a:prstGeom prst="rect">
                  <a:avLst/>
                </a:prstGeom>
                <a:solidFill>
                  <a:srgbClr val="FFFFFF"/>
                </a:solidFill>
                <a:ln w="9525" cap="flat">
                  <a:solidFill>
                    <a:srgbClr val="000000"/>
                  </a:solidFill>
                  <a:prstDash val="solid"/>
                  <a:miter lim="400000"/>
                </a:ln>
                <a:effectLst/>
              </p:spPr>
              <p:txBody>
                <a:bodyPr wrap="square" lIns="45719" tIns="45719" rIns="45719" bIns="45719" numCol="1" anchor="ctr">
                  <a:noAutofit/>
                </a:bodyPr>
                <a:lstStyle/>
                <a:p>
                  <a:endParaRPr/>
                </a:p>
              </p:txBody>
            </p:sp>
            <p:sp>
              <p:nvSpPr>
                <p:cNvPr id="783" name="正方形"/>
                <p:cNvSpPr/>
                <p:nvPr/>
              </p:nvSpPr>
              <p:spPr>
                <a:xfrm>
                  <a:off x="0" y="980917"/>
                  <a:ext cx="491438" cy="489108"/>
                </a:xfrm>
                <a:prstGeom prst="rect">
                  <a:avLst/>
                </a:prstGeom>
                <a:solidFill>
                  <a:srgbClr val="CCFDCC"/>
                </a:solidFill>
                <a:ln w="9525" cap="flat">
                  <a:solidFill>
                    <a:srgbClr val="000000"/>
                  </a:solidFill>
                  <a:prstDash val="solid"/>
                  <a:miter lim="400000"/>
                </a:ln>
                <a:effectLst/>
              </p:spPr>
              <p:txBody>
                <a:bodyPr wrap="square" lIns="45719" tIns="45719" rIns="45719" bIns="45719" numCol="1" anchor="ctr">
                  <a:noAutofit/>
                </a:bodyPr>
                <a:lstStyle/>
                <a:p>
                  <a:endParaRPr/>
                </a:p>
              </p:txBody>
            </p:sp>
            <p:sp>
              <p:nvSpPr>
                <p:cNvPr id="784" name="正方形"/>
                <p:cNvSpPr/>
                <p:nvPr/>
              </p:nvSpPr>
              <p:spPr>
                <a:xfrm>
                  <a:off x="980175" y="491809"/>
                  <a:ext cx="491438" cy="489108"/>
                </a:xfrm>
                <a:prstGeom prst="rect">
                  <a:avLst/>
                </a:prstGeom>
                <a:solidFill>
                  <a:srgbClr val="0066FF"/>
                </a:solidFill>
                <a:ln w="9525" cap="flat">
                  <a:solidFill>
                    <a:srgbClr val="000000"/>
                  </a:solidFill>
                  <a:prstDash val="solid"/>
                  <a:miter lim="400000"/>
                </a:ln>
                <a:effectLst/>
              </p:spPr>
              <p:txBody>
                <a:bodyPr wrap="square" lIns="45719" tIns="45719" rIns="45719" bIns="45719" numCol="1" anchor="ctr">
                  <a:noAutofit/>
                </a:bodyPr>
                <a:lstStyle/>
                <a:p>
                  <a:pPr algn="ctr">
                    <a:defRPr sz="2000"/>
                  </a:pPr>
                  <a:endParaRPr/>
                </a:p>
              </p:txBody>
            </p:sp>
            <p:sp>
              <p:nvSpPr>
                <p:cNvPr id="785" name="正方形"/>
                <p:cNvSpPr/>
                <p:nvPr/>
              </p:nvSpPr>
              <p:spPr>
                <a:xfrm>
                  <a:off x="0" y="491809"/>
                  <a:ext cx="491438" cy="489108"/>
                </a:xfrm>
                <a:prstGeom prst="rect">
                  <a:avLst/>
                </a:prstGeom>
                <a:solidFill>
                  <a:srgbClr val="CCECFF"/>
                </a:solidFill>
                <a:ln w="9525" cap="flat">
                  <a:solidFill>
                    <a:srgbClr val="000000"/>
                  </a:solidFill>
                  <a:prstDash val="solid"/>
                  <a:miter lim="400000"/>
                </a:ln>
                <a:effectLst/>
              </p:spPr>
              <p:txBody>
                <a:bodyPr wrap="square" lIns="45719" tIns="45719" rIns="45719" bIns="45719" numCol="1" anchor="ctr">
                  <a:noAutofit/>
                </a:bodyPr>
                <a:lstStyle/>
                <a:p>
                  <a:endParaRPr/>
                </a:p>
              </p:txBody>
            </p:sp>
            <p:sp>
              <p:nvSpPr>
                <p:cNvPr id="786" name="正方形"/>
                <p:cNvSpPr/>
                <p:nvPr/>
              </p:nvSpPr>
              <p:spPr>
                <a:xfrm>
                  <a:off x="0" y="-1"/>
                  <a:ext cx="491438" cy="489108"/>
                </a:xfrm>
                <a:prstGeom prst="rect">
                  <a:avLst/>
                </a:prstGeom>
                <a:solidFill>
                  <a:srgbClr val="FFCCFF"/>
                </a:solidFill>
                <a:ln w="9525" cap="flat">
                  <a:solidFill>
                    <a:srgbClr val="000000"/>
                  </a:solidFill>
                  <a:prstDash val="solid"/>
                  <a:miter lim="400000"/>
                </a:ln>
                <a:effectLst/>
              </p:spPr>
              <p:txBody>
                <a:bodyPr wrap="square" lIns="45719" tIns="45719" rIns="45719" bIns="45719" numCol="1" anchor="ctr">
                  <a:noAutofit/>
                </a:bodyPr>
                <a:lstStyle/>
                <a:p>
                  <a:endParaRPr/>
                </a:p>
              </p:txBody>
            </p:sp>
            <p:sp>
              <p:nvSpPr>
                <p:cNvPr id="787" name="正方形"/>
                <p:cNvSpPr/>
                <p:nvPr/>
              </p:nvSpPr>
              <p:spPr>
                <a:xfrm>
                  <a:off x="977474" y="980917"/>
                  <a:ext cx="491438" cy="489108"/>
                </a:xfrm>
                <a:prstGeom prst="rect">
                  <a:avLst/>
                </a:prstGeom>
                <a:solidFill>
                  <a:srgbClr val="008000"/>
                </a:solidFill>
                <a:ln w="9525" cap="flat">
                  <a:solidFill>
                    <a:srgbClr val="000000"/>
                  </a:solidFill>
                  <a:prstDash val="solid"/>
                  <a:miter lim="400000"/>
                </a:ln>
                <a:effectLst/>
              </p:spPr>
              <p:txBody>
                <a:bodyPr wrap="square" lIns="45719" tIns="45719" rIns="45719" bIns="45719" numCol="1" anchor="ctr">
                  <a:noAutofit/>
                </a:bodyPr>
                <a:lstStyle/>
                <a:p>
                  <a:endParaRPr/>
                </a:p>
              </p:txBody>
            </p:sp>
            <p:sp>
              <p:nvSpPr>
                <p:cNvPr id="788" name="正方形"/>
                <p:cNvSpPr/>
                <p:nvPr/>
              </p:nvSpPr>
              <p:spPr>
                <a:xfrm>
                  <a:off x="491437" y="491809"/>
                  <a:ext cx="491438" cy="489108"/>
                </a:xfrm>
                <a:prstGeom prst="rect">
                  <a:avLst/>
                </a:prstGeom>
                <a:solidFill>
                  <a:srgbClr val="66CCFF"/>
                </a:solidFill>
                <a:ln w="9525" cap="flat">
                  <a:solidFill>
                    <a:srgbClr val="000000"/>
                  </a:solidFill>
                  <a:prstDash val="solid"/>
                  <a:miter lim="400000"/>
                </a:ln>
                <a:effectLst/>
              </p:spPr>
              <p:txBody>
                <a:bodyPr wrap="square" lIns="45719" tIns="45719" rIns="45719" bIns="45719" numCol="1" anchor="ctr">
                  <a:noAutofit/>
                </a:bodyPr>
                <a:lstStyle/>
                <a:p>
                  <a:endParaRPr/>
                </a:p>
              </p:txBody>
            </p:sp>
            <p:sp>
              <p:nvSpPr>
                <p:cNvPr id="789" name="正方形"/>
                <p:cNvSpPr/>
                <p:nvPr/>
              </p:nvSpPr>
              <p:spPr>
                <a:xfrm>
                  <a:off x="491437" y="-1"/>
                  <a:ext cx="491438" cy="489108"/>
                </a:xfrm>
                <a:prstGeom prst="rect">
                  <a:avLst/>
                </a:prstGeom>
                <a:solidFill>
                  <a:srgbClr val="CC99FF"/>
                </a:solidFill>
                <a:ln w="9525" cap="flat">
                  <a:solidFill>
                    <a:srgbClr val="000000"/>
                  </a:solidFill>
                  <a:prstDash val="solid"/>
                  <a:miter lim="400000"/>
                </a:ln>
                <a:effectLst/>
              </p:spPr>
              <p:txBody>
                <a:bodyPr wrap="square" lIns="45719" tIns="45719" rIns="45719" bIns="45719" numCol="1" anchor="ctr">
                  <a:noAutofit/>
                </a:bodyPr>
                <a:lstStyle/>
                <a:p>
                  <a:endParaRPr/>
                </a:p>
              </p:txBody>
            </p:sp>
            <p:sp>
              <p:nvSpPr>
                <p:cNvPr id="790" name="正方形"/>
                <p:cNvSpPr/>
                <p:nvPr/>
              </p:nvSpPr>
              <p:spPr>
                <a:xfrm>
                  <a:off x="980175" y="-1"/>
                  <a:ext cx="491438" cy="489108"/>
                </a:xfrm>
                <a:prstGeom prst="rect">
                  <a:avLst/>
                </a:prstGeom>
                <a:solidFill>
                  <a:srgbClr val="FF37CC"/>
                </a:solidFill>
                <a:ln w="9525" cap="flat">
                  <a:solidFill>
                    <a:srgbClr val="000000"/>
                  </a:solidFill>
                  <a:prstDash val="solid"/>
                  <a:miter lim="400000"/>
                </a:ln>
                <a:effectLst/>
              </p:spPr>
              <p:txBody>
                <a:bodyPr wrap="square" lIns="45719" tIns="45719" rIns="45719" bIns="45719" numCol="1" anchor="ctr">
                  <a:noAutofit/>
                </a:bodyPr>
                <a:lstStyle/>
                <a:p>
                  <a:endParaRPr/>
                </a:p>
              </p:txBody>
            </p:sp>
          </p:grpSp>
          <p:sp>
            <p:nvSpPr>
              <p:cNvPr id="792" name="矩形"/>
              <p:cNvSpPr/>
              <p:nvPr/>
            </p:nvSpPr>
            <p:spPr>
              <a:xfrm>
                <a:off x="492198" y="981263"/>
                <a:ext cx="490953" cy="488762"/>
              </a:xfrm>
              <a:prstGeom prst="rect">
                <a:avLst/>
              </a:prstGeom>
              <a:solidFill>
                <a:srgbClr val="EAEAEA"/>
              </a:solidFill>
              <a:ln w="9525" cap="flat">
                <a:solidFill>
                  <a:srgbClr val="000000"/>
                </a:solidFill>
                <a:prstDash val="solid"/>
                <a:miter lim="400000"/>
              </a:ln>
              <a:effectLst/>
            </p:spPr>
            <p:txBody>
              <a:bodyPr wrap="square" lIns="45719" tIns="45719" rIns="45719" bIns="45719" numCol="1" anchor="ctr">
                <a:noAutofit/>
              </a:bodyPr>
              <a:lstStyle/>
              <a:p>
                <a:endParaRPr/>
              </a:p>
            </p:txBody>
          </p:sp>
          <p:sp>
            <p:nvSpPr>
              <p:cNvPr id="793" name="矩形"/>
              <p:cNvSpPr/>
              <p:nvPr/>
            </p:nvSpPr>
            <p:spPr>
              <a:xfrm>
                <a:off x="-1" y="981263"/>
                <a:ext cx="492200" cy="488762"/>
              </a:xfrm>
              <a:prstGeom prst="rect">
                <a:avLst/>
              </a:prstGeom>
              <a:solidFill>
                <a:srgbClr val="EAEAEA"/>
              </a:solidFill>
              <a:ln w="9525" cap="flat">
                <a:solidFill>
                  <a:srgbClr val="000000"/>
                </a:solidFill>
                <a:prstDash val="solid"/>
                <a:miter lim="400000"/>
              </a:ln>
              <a:effectLst/>
            </p:spPr>
            <p:txBody>
              <a:bodyPr wrap="square" lIns="45719" tIns="45719" rIns="45719" bIns="45719" numCol="1" anchor="ctr">
                <a:noAutofit/>
              </a:bodyPr>
              <a:lstStyle/>
              <a:p>
                <a:endParaRPr/>
              </a:p>
            </p:txBody>
          </p:sp>
          <p:sp>
            <p:nvSpPr>
              <p:cNvPr id="794" name="正方形"/>
              <p:cNvSpPr/>
              <p:nvPr/>
            </p:nvSpPr>
            <p:spPr>
              <a:xfrm>
                <a:off x="979413" y="491255"/>
                <a:ext cx="492200" cy="490009"/>
              </a:xfrm>
              <a:prstGeom prst="rect">
                <a:avLst/>
              </a:prstGeom>
              <a:solidFill>
                <a:srgbClr val="EAEAEA"/>
              </a:solidFill>
              <a:ln w="9525" cap="flat">
                <a:solidFill>
                  <a:srgbClr val="000000"/>
                </a:solidFill>
                <a:prstDash val="solid"/>
                <a:miter lim="400000"/>
              </a:ln>
              <a:effectLst/>
            </p:spPr>
            <p:txBody>
              <a:bodyPr wrap="square" lIns="45719" tIns="45719" rIns="45719" bIns="45719" numCol="1" anchor="ctr">
                <a:noAutofit/>
              </a:bodyPr>
              <a:lstStyle/>
              <a:p>
                <a:pPr algn="ctr">
                  <a:defRPr sz="2000"/>
                </a:pPr>
                <a:endParaRPr/>
              </a:p>
            </p:txBody>
          </p:sp>
          <p:sp>
            <p:nvSpPr>
              <p:cNvPr id="795" name="正方形"/>
              <p:cNvSpPr/>
              <p:nvPr/>
            </p:nvSpPr>
            <p:spPr>
              <a:xfrm>
                <a:off x="-1" y="491255"/>
                <a:ext cx="492200" cy="490009"/>
              </a:xfrm>
              <a:prstGeom prst="rect">
                <a:avLst/>
              </a:prstGeom>
              <a:solidFill>
                <a:srgbClr val="EAEAEA"/>
              </a:solidFill>
              <a:ln w="9525" cap="flat">
                <a:solidFill>
                  <a:srgbClr val="000000"/>
                </a:solidFill>
                <a:prstDash val="solid"/>
                <a:miter lim="400000"/>
              </a:ln>
              <a:effectLst/>
            </p:spPr>
            <p:txBody>
              <a:bodyPr wrap="square" lIns="45719" tIns="45719" rIns="45719" bIns="45719" numCol="1" anchor="ctr">
                <a:noAutofit/>
              </a:bodyPr>
              <a:lstStyle/>
              <a:p>
                <a:endParaRPr/>
              </a:p>
            </p:txBody>
          </p:sp>
          <p:sp>
            <p:nvSpPr>
              <p:cNvPr id="796" name="正方形"/>
              <p:cNvSpPr/>
              <p:nvPr/>
            </p:nvSpPr>
            <p:spPr>
              <a:xfrm>
                <a:off x="-1" y="0"/>
                <a:ext cx="492200" cy="490009"/>
              </a:xfrm>
              <a:prstGeom prst="rect">
                <a:avLst/>
              </a:prstGeom>
              <a:solidFill>
                <a:srgbClr val="EAEAEA"/>
              </a:solidFill>
              <a:ln w="9525" cap="flat">
                <a:solidFill>
                  <a:srgbClr val="000000"/>
                </a:solidFill>
                <a:prstDash val="solid"/>
                <a:miter lim="400000"/>
              </a:ln>
              <a:effectLst/>
            </p:spPr>
            <p:txBody>
              <a:bodyPr wrap="square" lIns="45719" tIns="45719" rIns="45719" bIns="45719" numCol="1" anchor="ctr">
                <a:noAutofit/>
              </a:bodyPr>
              <a:lstStyle/>
              <a:p>
                <a:endParaRPr/>
              </a:p>
            </p:txBody>
          </p:sp>
          <p:sp>
            <p:nvSpPr>
              <p:cNvPr id="797" name="矩形"/>
              <p:cNvSpPr/>
              <p:nvPr/>
            </p:nvSpPr>
            <p:spPr>
              <a:xfrm>
                <a:off x="978167" y="981263"/>
                <a:ext cx="490953" cy="488762"/>
              </a:xfrm>
              <a:prstGeom prst="rect">
                <a:avLst/>
              </a:prstGeom>
              <a:solidFill>
                <a:srgbClr val="EAEAEA"/>
              </a:solidFill>
              <a:ln w="9525" cap="flat">
                <a:solidFill>
                  <a:srgbClr val="000000"/>
                </a:solidFill>
                <a:prstDash val="solid"/>
                <a:miter lim="400000"/>
              </a:ln>
              <a:effectLst/>
            </p:spPr>
            <p:txBody>
              <a:bodyPr wrap="square" lIns="45719" tIns="45719" rIns="45719" bIns="45719" numCol="1" anchor="ctr">
                <a:noAutofit/>
              </a:bodyPr>
              <a:lstStyle/>
              <a:p>
                <a:endParaRPr/>
              </a:p>
            </p:txBody>
          </p:sp>
          <p:sp>
            <p:nvSpPr>
              <p:cNvPr id="798" name="正方形"/>
              <p:cNvSpPr/>
              <p:nvPr/>
            </p:nvSpPr>
            <p:spPr>
              <a:xfrm>
                <a:off x="492198" y="491255"/>
                <a:ext cx="490953" cy="490009"/>
              </a:xfrm>
              <a:prstGeom prst="rect">
                <a:avLst/>
              </a:prstGeom>
              <a:solidFill>
                <a:srgbClr val="EAEAEA"/>
              </a:solidFill>
              <a:ln w="9525" cap="flat">
                <a:solidFill>
                  <a:srgbClr val="000000"/>
                </a:solidFill>
                <a:prstDash val="solid"/>
                <a:miter lim="400000"/>
              </a:ln>
              <a:effectLst/>
            </p:spPr>
            <p:txBody>
              <a:bodyPr wrap="square" lIns="45719" tIns="45719" rIns="45719" bIns="45719" numCol="1" anchor="ctr">
                <a:noAutofit/>
              </a:bodyPr>
              <a:lstStyle/>
              <a:p>
                <a:endParaRPr/>
              </a:p>
            </p:txBody>
          </p:sp>
          <p:sp>
            <p:nvSpPr>
              <p:cNvPr id="799" name="正方形"/>
              <p:cNvSpPr/>
              <p:nvPr/>
            </p:nvSpPr>
            <p:spPr>
              <a:xfrm>
                <a:off x="492198" y="0"/>
                <a:ext cx="490953" cy="490009"/>
              </a:xfrm>
              <a:prstGeom prst="rect">
                <a:avLst/>
              </a:prstGeom>
              <a:solidFill>
                <a:srgbClr val="EAEAEA"/>
              </a:solidFill>
              <a:ln w="9525" cap="flat">
                <a:solidFill>
                  <a:srgbClr val="000000"/>
                </a:solidFill>
                <a:prstDash val="solid"/>
                <a:miter lim="400000"/>
              </a:ln>
              <a:effectLst/>
            </p:spPr>
            <p:txBody>
              <a:bodyPr wrap="square" lIns="45719" tIns="45719" rIns="45719" bIns="45719" numCol="1" anchor="ctr">
                <a:noAutofit/>
              </a:bodyPr>
              <a:lstStyle/>
              <a:p>
                <a:endParaRPr/>
              </a:p>
            </p:txBody>
          </p:sp>
          <p:sp>
            <p:nvSpPr>
              <p:cNvPr id="800" name="正方形"/>
              <p:cNvSpPr/>
              <p:nvPr/>
            </p:nvSpPr>
            <p:spPr>
              <a:xfrm>
                <a:off x="979413" y="0"/>
                <a:ext cx="492200" cy="490009"/>
              </a:xfrm>
              <a:prstGeom prst="rect">
                <a:avLst/>
              </a:prstGeom>
              <a:solidFill>
                <a:srgbClr val="EAEAEA"/>
              </a:solidFill>
              <a:ln w="9525" cap="flat">
                <a:solidFill>
                  <a:srgbClr val="000000"/>
                </a:solidFill>
                <a:prstDash val="solid"/>
                <a:miter lim="400000"/>
              </a:ln>
              <a:effectLst/>
            </p:spPr>
            <p:txBody>
              <a:bodyPr wrap="square" lIns="45719" tIns="45719" rIns="45719" bIns="45719" numCol="1" anchor="ctr">
                <a:noAutofit/>
              </a:bodyPr>
              <a:lstStyle/>
              <a:p>
                <a:endParaRPr/>
              </a:p>
            </p:txBody>
          </p:sp>
        </p:grpSp>
        <p:grpSp>
          <p:nvGrpSpPr>
            <p:cNvPr id="811" name="成组"/>
            <p:cNvGrpSpPr/>
            <p:nvPr/>
          </p:nvGrpSpPr>
          <p:grpSpPr>
            <a:xfrm>
              <a:off x="1697037" y="14287"/>
              <a:ext cx="1471614" cy="1470025"/>
              <a:chOff x="0" y="0"/>
              <a:chExt cx="1471612" cy="1470024"/>
            </a:xfrm>
          </p:grpSpPr>
          <p:sp>
            <p:nvSpPr>
              <p:cNvPr id="802" name="正方形"/>
              <p:cNvSpPr/>
              <p:nvPr/>
            </p:nvSpPr>
            <p:spPr>
              <a:xfrm>
                <a:off x="488460" y="-1"/>
                <a:ext cx="490953" cy="490010"/>
              </a:xfrm>
              <a:prstGeom prst="rect">
                <a:avLst/>
              </a:prstGeom>
              <a:solidFill>
                <a:srgbClr val="FFFFFF"/>
              </a:solidFill>
              <a:ln w="9525" cap="flat">
                <a:solidFill>
                  <a:srgbClr val="000000"/>
                </a:solidFill>
                <a:prstDash val="solid"/>
                <a:miter lim="400000"/>
              </a:ln>
              <a:effectLst/>
            </p:spPr>
            <p:txBody>
              <a:bodyPr wrap="square" lIns="45719" tIns="45719" rIns="45719" bIns="45719" numCol="1" anchor="ctr">
                <a:noAutofit/>
              </a:bodyPr>
              <a:lstStyle/>
              <a:p>
                <a:endParaRPr/>
              </a:p>
            </p:txBody>
          </p:sp>
          <p:sp>
            <p:nvSpPr>
              <p:cNvPr id="803" name="正方形"/>
              <p:cNvSpPr/>
              <p:nvPr/>
            </p:nvSpPr>
            <p:spPr>
              <a:xfrm>
                <a:off x="-1" y="-1"/>
                <a:ext cx="492200" cy="490010"/>
              </a:xfrm>
              <a:prstGeom prst="rect">
                <a:avLst/>
              </a:prstGeom>
              <a:solidFill>
                <a:srgbClr val="CCFDCC"/>
              </a:solidFill>
              <a:ln w="9525" cap="flat">
                <a:solidFill>
                  <a:srgbClr val="000000"/>
                </a:solidFill>
                <a:prstDash val="solid"/>
                <a:miter lim="400000"/>
              </a:ln>
              <a:effectLst/>
            </p:spPr>
            <p:txBody>
              <a:bodyPr wrap="square" lIns="45719" tIns="45719" rIns="45719" bIns="45719" numCol="1" anchor="ctr">
                <a:noAutofit/>
              </a:bodyPr>
              <a:lstStyle/>
              <a:p>
                <a:endParaRPr/>
              </a:p>
            </p:txBody>
          </p:sp>
          <p:sp>
            <p:nvSpPr>
              <p:cNvPr id="804" name="矩形"/>
              <p:cNvSpPr/>
              <p:nvPr/>
            </p:nvSpPr>
            <p:spPr>
              <a:xfrm>
                <a:off x="978167" y="490008"/>
                <a:ext cx="490953" cy="488762"/>
              </a:xfrm>
              <a:prstGeom prst="rect">
                <a:avLst/>
              </a:prstGeom>
              <a:solidFill>
                <a:srgbClr val="0066FF"/>
              </a:solidFill>
              <a:ln w="9525" cap="flat">
                <a:solidFill>
                  <a:srgbClr val="000000"/>
                </a:solidFill>
                <a:prstDash val="solid"/>
                <a:miter lim="400000"/>
              </a:ln>
              <a:effectLst/>
            </p:spPr>
            <p:txBody>
              <a:bodyPr wrap="square" lIns="45719" tIns="45719" rIns="45719" bIns="45719" numCol="1" anchor="ctr">
                <a:noAutofit/>
              </a:bodyPr>
              <a:lstStyle/>
              <a:p>
                <a:pPr algn="ctr">
                  <a:defRPr sz="2000"/>
                </a:pPr>
                <a:endParaRPr/>
              </a:p>
            </p:txBody>
          </p:sp>
          <p:sp>
            <p:nvSpPr>
              <p:cNvPr id="805" name="矩形"/>
              <p:cNvSpPr/>
              <p:nvPr/>
            </p:nvSpPr>
            <p:spPr>
              <a:xfrm>
                <a:off x="-1" y="490008"/>
                <a:ext cx="492200" cy="488762"/>
              </a:xfrm>
              <a:prstGeom prst="rect">
                <a:avLst/>
              </a:prstGeom>
              <a:solidFill>
                <a:srgbClr val="CCECFF"/>
              </a:solidFill>
              <a:ln w="9525" cap="flat">
                <a:solidFill>
                  <a:srgbClr val="000000"/>
                </a:solidFill>
                <a:prstDash val="solid"/>
                <a:miter lim="400000"/>
              </a:ln>
              <a:effectLst/>
            </p:spPr>
            <p:txBody>
              <a:bodyPr wrap="square" lIns="45719" tIns="45719" rIns="45719" bIns="45719" numCol="1" anchor="ctr">
                <a:noAutofit/>
              </a:bodyPr>
              <a:lstStyle/>
              <a:p>
                <a:endParaRPr/>
              </a:p>
            </p:txBody>
          </p:sp>
          <p:sp>
            <p:nvSpPr>
              <p:cNvPr id="806" name="矩形"/>
              <p:cNvSpPr/>
              <p:nvPr/>
            </p:nvSpPr>
            <p:spPr>
              <a:xfrm>
                <a:off x="-1" y="978769"/>
                <a:ext cx="492200" cy="488762"/>
              </a:xfrm>
              <a:prstGeom prst="rect">
                <a:avLst/>
              </a:prstGeom>
              <a:solidFill>
                <a:srgbClr val="FFCCFF"/>
              </a:solidFill>
              <a:ln w="9525" cap="flat">
                <a:solidFill>
                  <a:srgbClr val="000000"/>
                </a:solidFill>
                <a:prstDash val="solid"/>
                <a:miter lim="400000"/>
              </a:ln>
              <a:effectLst/>
            </p:spPr>
            <p:txBody>
              <a:bodyPr wrap="square" lIns="45719" tIns="45719" rIns="45719" bIns="45719" numCol="1" anchor="ctr">
                <a:noAutofit/>
              </a:bodyPr>
              <a:lstStyle/>
              <a:p>
                <a:endParaRPr/>
              </a:p>
            </p:txBody>
          </p:sp>
          <p:sp>
            <p:nvSpPr>
              <p:cNvPr id="807" name="正方形"/>
              <p:cNvSpPr/>
              <p:nvPr/>
            </p:nvSpPr>
            <p:spPr>
              <a:xfrm>
                <a:off x="978167" y="-1"/>
                <a:ext cx="490953" cy="490010"/>
              </a:xfrm>
              <a:prstGeom prst="rect">
                <a:avLst/>
              </a:prstGeom>
              <a:solidFill>
                <a:srgbClr val="008000"/>
              </a:solidFill>
              <a:ln w="9525" cap="flat">
                <a:solidFill>
                  <a:srgbClr val="000000"/>
                </a:solidFill>
                <a:prstDash val="solid"/>
                <a:miter lim="400000"/>
              </a:ln>
              <a:effectLst/>
            </p:spPr>
            <p:txBody>
              <a:bodyPr wrap="square" lIns="45719" tIns="45719" rIns="45719" bIns="45719" numCol="1" anchor="ctr">
                <a:noAutofit/>
              </a:bodyPr>
              <a:lstStyle/>
              <a:p>
                <a:endParaRPr/>
              </a:p>
            </p:txBody>
          </p:sp>
          <p:sp>
            <p:nvSpPr>
              <p:cNvPr id="808" name="矩形"/>
              <p:cNvSpPr/>
              <p:nvPr/>
            </p:nvSpPr>
            <p:spPr>
              <a:xfrm>
                <a:off x="488460" y="490008"/>
                <a:ext cx="490953" cy="488762"/>
              </a:xfrm>
              <a:prstGeom prst="rect">
                <a:avLst/>
              </a:prstGeom>
              <a:solidFill>
                <a:srgbClr val="66CCFF"/>
              </a:solidFill>
              <a:ln w="9525" cap="flat">
                <a:solidFill>
                  <a:srgbClr val="000000"/>
                </a:solidFill>
                <a:prstDash val="solid"/>
                <a:miter lim="400000"/>
              </a:ln>
              <a:effectLst/>
            </p:spPr>
            <p:txBody>
              <a:bodyPr wrap="square" lIns="45719" tIns="45719" rIns="45719" bIns="45719" numCol="1" anchor="ctr">
                <a:noAutofit/>
              </a:bodyPr>
              <a:lstStyle/>
              <a:p>
                <a:endParaRPr/>
              </a:p>
            </p:txBody>
          </p:sp>
          <p:sp>
            <p:nvSpPr>
              <p:cNvPr id="809" name="矩形"/>
              <p:cNvSpPr/>
              <p:nvPr/>
            </p:nvSpPr>
            <p:spPr>
              <a:xfrm>
                <a:off x="492198" y="981263"/>
                <a:ext cx="490953" cy="488762"/>
              </a:xfrm>
              <a:prstGeom prst="rect">
                <a:avLst/>
              </a:prstGeom>
              <a:solidFill>
                <a:srgbClr val="CC99FF"/>
              </a:solidFill>
              <a:ln w="9525" cap="flat">
                <a:solidFill>
                  <a:srgbClr val="000000"/>
                </a:solidFill>
                <a:prstDash val="solid"/>
                <a:miter lim="400000"/>
              </a:ln>
              <a:effectLst/>
            </p:spPr>
            <p:txBody>
              <a:bodyPr wrap="square" lIns="45719" tIns="45719" rIns="45719" bIns="45719" numCol="1" anchor="ctr">
                <a:noAutofit/>
              </a:bodyPr>
              <a:lstStyle/>
              <a:p>
                <a:endParaRPr/>
              </a:p>
            </p:txBody>
          </p:sp>
          <p:sp>
            <p:nvSpPr>
              <p:cNvPr id="810" name="矩形"/>
              <p:cNvSpPr/>
              <p:nvPr/>
            </p:nvSpPr>
            <p:spPr>
              <a:xfrm>
                <a:off x="979413" y="981263"/>
                <a:ext cx="492200" cy="488762"/>
              </a:xfrm>
              <a:prstGeom prst="rect">
                <a:avLst/>
              </a:prstGeom>
              <a:solidFill>
                <a:srgbClr val="FF37CC"/>
              </a:solidFill>
              <a:ln w="9525" cap="flat">
                <a:solidFill>
                  <a:srgbClr val="000000"/>
                </a:solidFill>
                <a:prstDash val="solid"/>
                <a:miter lim="400000"/>
              </a:ln>
              <a:effectLst/>
            </p:spPr>
            <p:txBody>
              <a:bodyPr wrap="square" lIns="45719" tIns="45719" rIns="45719" bIns="45719" numCol="1" anchor="ctr">
                <a:noAutofit/>
              </a:bodyPr>
              <a:lstStyle/>
              <a:p>
                <a:endParaRPr/>
              </a:p>
            </p:txBody>
          </p:sp>
        </p:grpSp>
        <p:grpSp>
          <p:nvGrpSpPr>
            <p:cNvPr id="831" name="成组"/>
            <p:cNvGrpSpPr/>
            <p:nvPr/>
          </p:nvGrpSpPr>
          <p:grpSpPr>
            <a:xfrm>
              <a:off x="3355975" y="-1"/>
              <a:ext cx="2938464" cy="1470026"/>
              <a:chOff x="0" y="0"/>
              <a:chExt cx="2938462" cy="1470024"/>
            </a:xfrm>
          </p:grpSpPr>
          <p:grpSp>
            <p:nvGrpSpPr>
              <p:cNvPr id="821" name="成组"/>
              <p:cNvGrpSpPr/>
              <p:nvPr/>
            </p:nvGrpSpPr>
            <p:grpSpPr>
              <a:xfrm>
                <a:off x="1467986" y="-1"/>
                <a:ext cx="1470477" cy="1470026"/>
                <a:chOff x="0" y="0"/>
                <a:chExt cx="1470476" cy="1470024"/>
              </a:xfrm>
            </p:grpSpPr>
            <p:sp>
              <p:nvSpPr>
                <p:cNvPr id="812" name="正方形"/>
                <p:cNvSpPr/>
                <p:nvPr/>
              </p:nvSpPr>
              <p:spPr>
                <a:xfrm>
                  <a:off x="491058" y="-1"/>
                  <a:ext cx="491059" cy="489108"/>
                </a:xfrm>
                <a:prstGeom prst="rect">
                  <a:avLst/>
                </a:prstGeom>
                <a:solidFill>
                  <a:srgbClr val="FFFFFF"/>
                </a:solidFill>
                <a:ln w="9525" cap="flat">
                  <a:solidFill>
                    <a:srgbClr val="000000"/>
                  </a:solidFill>
                  <a:prstDash val="solid"/>
                  <a:miter lim="400000"/>
                </a:ln>
                <a:effectLst/>
              </p:spPr>
              <p:txBody>
                <a:bodyPr wrap="square" lIns="45719" tIns="45719" rIns="45719" bIns="45719" numCol="1" anchor="ctr">
                  <a:noAutofit/>
                </a:bodyPr>
                <a:lstStyle/>
                <a:p>
                  <a:endParaRPr/>
                </a:p>
              </p:txBody>
            </p:sp>
            <p:sp>
              <p:nvSpPr>
                <p:cNvPr id="813" name="正方形"/>
                <p:cNvSpPr/>
                <p:nvPr/>
              </p:nvSpPr>
              <p:spPr>
                <a:xfrm>
                  <a:off x="979418" y="-1"/>
                  <a:ext cx="491059" cy="489108"/>
                </a:xfrm>
                <a:prstGeom prst="rect">
                  <a:avLst/>
                </a:prstGeom>
                <a:solidFill>
                  <a:srgbClr val="CCFDCC"/>
                </a:solidFill>
                <a:ln w="9525" cap="flat">
                  <a:solidFill>
                    <a:srgbClr val="000000"/>
                  </a:solidFill>
                  <a:prstDash val="solid"/>
                  <a:miter lim="400000"/>
                </a:ln>
                <a:effectLst/>
              </p:spPr>
              <p:txBody>
                <a:bodyPr wrap="square" lIns="45719" tIns="45719" rIns="45719" bIns="45719" numCol="1" anchor="ctr">
                  <a:noAutofit/>
                </a:bodyPr>
                <a:lstStyle/>
                <a:p>
                  <a:endParaRPr/>
                </a:p>
              </p:txBody>
            </p:sp>
            <p:sp>
              <p:nvSpPr>
                <p:cNvPr id="814" name="正方形"/>
                <p:cNvSpPr/>
                <p:nvPr/>
              </p:nvSpPr>
              <p:spPr>
                <a:xfrm>
                  <a:off x="0" y="489107"/>
                  <a:ext cx="491059" cy="489108"/>
                </a:xfrm>
                <a:prstGeom prst="rect">
                  <a:avLst/>
                </a:prstGeom>
                <a:solidFill>
                  <a:srgbClr val="0066FF"/>
                </a:solidFill>
                <a:ln w="9525" cap="flat">
                  <a:solidFill>
                    <a:srgbClr val="000000"/>
                  </a:solidFill>
                  <a:prstDash val="solid"/>
                  <a:miter lim="400000"/>
                </a:ln>
                <a:effectLst/>
              </p:spPr>
              <p:txBody>
                <a:bodyPr wrap="square" lIns="45719" tIns="45719" rIns="45719" bIns="45719" numCol="1" anchor="ctr">
                  <a:noAutofit/>
                </a:bodyPr>
                <a:lstStyle/>
                <a:p>
                  <a:pPr algn="ctr">
                    <a:defRPr sz="2000"/>
                  </a:pPr>
                  <a:endParaRPr/>
                </a:p>
              </p:txBody>
            </p:sp>
            <p:sp>
              <p:nvSpPr>
                <p:cNvPr id="815" name="正方形"/>
                <p:cNvSpPr/>
                <p:nvPr/>
              </p:nvSpPr>
              <p:spPr>
                <a:xfrm>
                  <a:off x="979418" y="489107"/>
                  <a:ext cx="491059" cy="489108"/>
                </a:xfrm>
                <a:prstGeom prst="rect">
                  <a:avLst/>
                </a:prstGeom>
                <a:solidFill>
                  <a:srgbClr val="CCECFF"/>
                </a:solidFill>
                <a:ln w="9525" cap="flat">
                  <a:solidFill>
                    <a:srgbClr val="000000"/>
                  </a:solidFill>
                  <a:prstDash val="solid"/>
                  <a:miter lim="400000"/>
                </a:ln>
                <a:effectLst/>
              </p:spPr>
              <p:txBody>
                <a:bodyPr wrap="square" lIns="45719" tIns="45719" rIns="45719" bIns="45719" numCol="1" anchor="ctr">
                  <a:noAutofit/>
                </a:bodyPr>
                <a:lstStyle/>
                <a:p>
                  <a:endParaRPr/>
                </a:p>
              </p:txBody>
            </p:sp>
            <p:sp>
              <p:nvSpPr>
                <p:cNvPr id="816" name="正方形"/>
                <p:cNvSpPr/>
                <p:nvPr/>
              </p:nvSpPr>
              <p:spPr>
                <a:xfrm>
                  <a:off x="979418" y="978215"/>
                  <a:ext cx="491059" cy="489108"/>
                </a:xfrm>
                <a:prstGeom prst="rect">
                  <a:avLst/>
                </a:prstGeom>
                <a:solidFill>
                  <a:srgbClr val="FFCCFF"/>
                </a:solidFill>
                <a:ln w="9525" cap="flat">
                  <a:solidFill>
                    <a:srgbClr val="000000"/>
                  </a:solidFill>
                  <a:prstDash val="solid"/>
                  <a:miter lim="400000"/>
                </a:ln>
                <a:effectLst/>
              </p:spPr>
              <p:txBody>
                <a:bodyPr wrap="square" lIns="45719" tIns="45719" rIns="45719" bIns="45719" numCol="1" anchor="ctr">
                  <a:noAutofit/>
                </a:bodyPr>
                <a:lstStyle/>
                <a:p>
                  <a:endParaRPr/>
                </a:p>
              </p:txBody>
            </p:sp>
            <p:sp>
              <p:nvSpPr>
                <p:cNvPr id="817" name="正方形"/>
                <p:cNvSpPr/>
                <p:nvPr/>
              </p:nvSpPr>
              <p:spPr>
                <a:xfrm>
                  <a:off x="0" y="-1"/>
                  <a:ext cx="491059" cy="489108"/>
                </a:xfrm>
                <a:prstGeom prst="rect">
                  <a:avLst/>
                </a:prstGeom>
                <a:solidFill>
                  <a:srgbClr val="008000"/>
                </a:solidFill>
                <a:ln w="9525" cap="flat">
                  <a:solidFill>
                    <a:srgbClr val="000000"/>
                  </a:solidFill>
                  <a:prstDash val="solid"/>
                  <a:miter lim="400000"/>
                </a:ln>
                <a:effectLst/>
              </p:spPr>
              <p:txBody>
                <a:bodyPr wrap="square" lIns="45719" tIns="45719" rIns="45719" bIns="45719" numCol="1" anchor="ctr">
                  <a:noAutofit/>
                </a:bodyPr>
                <a:lstStyle/>
                <a:p>
                  <a:endParaRPr/>
                </a:p>
              </p:txBody>
            </p:sp>
            <p:sp>
              <p:nvSpPr>
                <p:cNvPr id="818" name="正方形"/>
                <p:cNvSpPr/>
                <p:nvPr/>
              </p:nvSpPr>
              <p:spPr>
                <a:xfrm>
                  <a:off x="491058" y="489107"/>
                  <a:ext cx="491059" cy="489108"/>
                </a:xfrm>
                <a:prstGeom prst="rect">
                  <a:avLst/>
                </a:prstGeom>
                <a:solidFill>
                  <a:srgbClr val="66CCFF"/>
                </a:solidFill>
                <a:ln w="9525" cap="flat">
                  <a:solidFill>
                    <a:srgbClr val="000000"/>
                  </a:solidFill>
                  <a:prstDash val="solid"/>
                  <a:miter lim="400000"/>
                </a:ln>
                <a:effectLst/>
              </p:spPr>
              <p:txBody>
                <a:bodyPr wrap="square" lIns="45719" tIns="45719" rIns="45719" bIns="45719" numCol="1" anchor="ctr">
                  <a:noAutofit/>
                </a:bodyPr>
                <a:lstStyle/>
                <a:p>
                  <a:endParaRPr/>
                </a:p>
              </p:txBody>
            </p:sp>
            <p:sp>
              <p:nvSpPr>
                <p:cNvPr id="819" name="正方形"/>
                <p:cNvSpPr/>
                <p:nvPr/>
              </p:nvSpPr>
              <p:spPr>
                <a:xfrm>
                  <a:off x="491058" y="980917"/>
                  <a:ext cx="491059" cy="489108"/>
                </a:xfrm>
                <a:prstGeom prst="rect">
                  <a:avLst/>
                </a:prstGeom>
                <a:solidFill>
                  <a:srgbClr val="CC99FF"/>
                </a:solidFill>
                <a:ln w="9525" cap="flat">
                  <a:solidFill>
                    <a:srgbClr val="000000"/>
                  </a:solidFill>
                  <a:prstDash val="solid"/>
                  <a:miter lim="400000"/>
                </a:ln>
                <a:effectLst/>
              </p:spPr>
              <p:txBody>
                <a:bodyPr wrap="square" lIns="45719" tIns="45719" rIns="45719" bIns="45719" numCol="1" anchor="ctr">
                  <a:noAutofit/>
                </a:bodyPr>
                <a:lstStyle/>
                <a:p>
                  <a:endParaRPr/>
                </a:p>
              </p:txBody>
            </p:sp>
            <p:sp>
              <p:nvSpPr>
                <p:cNvPr id="820" name="正方形"/>
                <p:cNvSpPr/>
                <p:nvPr/>
              </p:nvSpPr>
              <p:spPr>
                <a:xfrm>
                  <a:off x="0" y="980917"/>
                  <a:ext cx="491059" cy="489108"/>
                </a:xfrm>
                <a:prstGeom prst="rect">
                  <a:avLst/>
                </a:prstGeom>
                <a:solidFill>
                  <a:srgbClr val="FF37CC"/>
                </a:solidFill>
                <a:ln w="9525" cap="flat">
                  <a:solidFill>
                    <a:srgbClr val="000000"/>
                  </a:solidFill>
                  <a:prstDash val="solid"/>
                  <a:miter lim="400000"/>
                </a:ln>
                <a:effectLst/>
              </p:spPr>
              <p:txBody>
                <a:bodyPr wrap="square" lIns="45719" tIns="45719" rIns="45719" bIns="45719" numCol="1" anchor="ctr">
                  <a:noAutofit/>
                </a:bodyPr>
                <a:lstStyle/>
                <a:p>
                  <a:endParaRPr/>
                </a:p>
              </p:txBody>
            </p:sp>
          </p:grpSp>
          <p:sp>
            <p:nvSpPr>
              <p:cNvPr id="822" name="正方形"/>
              <p:cNvSpPr/>
              <p:nvPr/>
            </p:nvSpPr>
            <p:spPr>
              <a:xfrm>
                <a:off x="490573" y="0"/>
                <a:ext cx="491820" cy="489177"/>
              </a:xfrm>
              <a:prstGeom prst="rect">
                <a:avLst/>
              </a:prstGeom>
              <a:solidFill>
                <a:srgbClr val="EAEAEA"/>
              </a:solidFill>
              <a:ln w="9525" cap="flat">
                <a:solidFill>
                  <a:srgbClr val="000000"/>
                </a:solidFill>
                <a:prstDash val="solid"/>
                <a:miter lim="400000"/>
              </a:ln>
              <a:effectLst/>
            </p:spPr>
            <p:txBody>
              <a:bodyPr wrap="square" lIns="45719" tIns="45719" rIns="45719" bIns="45719" numCol="1" anchor="ctr">
                <a:noAutofit/>
              </a:bodyPr>
              <a:lstStyle/>
              <a:p>
                <a:endParaRPr/>
              </a:p>
            </p:txBody>
          </p:sp>
          <p:sp>
            <p:nvSpPr>
              <p:cNvPr id="823" name="正方形"/>
              <p:cNvSpPr/>
              <p:nvPr/>
            </p:nvSpPr>
            <p:spPr>
              <a:xfrm>
                <a:off x="978657" y="0"/>
                <a:ext cx="491820" cy="489177"/>
              </a:xfrm>
              <a:prstGeom prst="rect">
                <a:avLst/>
              </a:prstGeom>
              <a:solidFill>
                <a:srgbClr val="EAEAEA"/>
              </a:solidFill>
              <a:ln w="9525" cap="flat">
                <a:solidFill>
                  <a:srgbClr val="000000"/>
                </a:solidFill>
                <a:prstDash val="solid"/>
                <a:miter lim="400000"/>
              </a:ln>
              <a:effectLst/>
            </p:spPr>
            <p:txBody>
              <a:bodyPr wrap="square" lIns="45719" tIns="45719" rIns="45719" bIns="45719" numCol="1" anchor="ctr">
                <a:noAutofit/>
              </a:bodyPr>
              <a:lstStyle/>
              <a:p>
                <a:endParaRPr/>
              </a:p>
            </p:txBody>
          </p:sp>
          <p:sp>
            <p:nvSpPr>
              <p:cNvPr id="824" name="正方形"/>
              <p:cNvSpPr/>
              <p:nvPr/>
            </p:nvSpPr>
            <p:spPr>
              <a:xfrm>
                <a:off x="-1" y="489176"/>
                <a:ext cx="490575" cy="489177"/>
              </a:xfrm>
              <a:prstGeom prst="rect">
                <a:avLst/>
              </a:prstGeom>
              <a:solidFill>
                <a:srgbClr val="EAEAEA"/>
              </a:solidFill>
              <a:ln w="9525" cap="flat">
                <a:solidFill>
                  <a:srgbClr val="000000"/>
                </a:solidFill>
                <a:prstDash val="solid"/>
                <a:miter lim="400000"/>
              </a:ln>
              <a:effectLst/>
            </p:spPr>
            <p:txBody>
              <a:bodyPr wrap="square" lIns="45719" tIns="45719" rIns="45719" bIns="45719" numCol="1" anchor="ctr">
                <a:noAutofit/>
              </a:bodyPr>
              <a:lstStyle/>
              <a:p>
                <a:pPr algn="ctr">
                  <a:defRPr sz="2000"/>
                </a:pPr>
                <a:endParaRPr/>
              </a:p>
            </p:txBody>
          </p:sp>
          <p:sp>
            <p:nvSpPr>
              <p:cNvPr id="825" name="正方形"/>
              <p:cNvSpPr/>
              <p:nvPr/>
            </p:nvSpPr>
            <p:spPr>
              <a:xfrm>
                <a:off x="978657" y="489176"/>
                <a:ext cx="491820" cy="489177"/>
              </a:xfrm>
              <a:prstGeom prst="rect">
                <a:avLst/>
              </a:prstGeom>
              <a:solidFill>
                <a:srgbClr val="EAEAEA"/>
              </a:solidFill>
              <a:ln w="9525" cap="flat">
                <a:solidFill>
                  <a:srgbClr val="000000"/>
                </a:solidFill>
                <a:prstDash val="solid"/>
                <a:miter lim="400000"/>
              </a:ln>
              <a:effectLst/>
            </p:spPr>
            <p:txBody>
              <a:bodyPr wrap="square" lIns="45719" tIns="45719" rIns="45719" bIns="45719" numCol="1" anchor="ctr">
                <a:noAutofit/>
              </a:bodyPr>
              <a:lstStyle/>
              <a:p>
                <a:endParaRPr/>
              </a:p>
            </p:txBody>
          </p:sp>
          <p:sp>
            <p:nvSpPr>
              <p:cNvPr id="826" name="正方形"/>
              <p:cNvSpPr/>
              <p:nvPr/>
            </p:nvSpPr>
            <p:spPr>
              <a:xfrm>
                <a:off x="978657" y="978352"/>
                <a:ext cx="491820" cy="489177"/>
              </a:xfrm>
              <a:prstGeom prst="rect">
                <a:avLst/>
              </a:prstGeom>
              <a:solidFill>
                <a:srgbClr val="EAEAEA"/>
              </a:solidFill>
              <a:ln w="9525" cap="flat">
                <a:solidFill>
                  <a:srgbClr val="000000"/>
                </a:solidFill>
                <a:prstDash val="solid"/>
                <a:miter lim="400000"/>
              </a:ln>
              <a:effectLst/>
            </p:spPr>
            <p:txBody>
              <a:bodyPr wrap="square" lIns="45719" tIns="45719" rIns="45719" bIns="45719" numCol="1" anchor="ctr">
                <a:noAutofit/>
              </a:bodyPr>
              <a:lstStyle/>
              <a:p>
                <a:endParaRPr/>
              </a:p>
            </p:txBody>
          </p:sp>
          <p:sp>
            <p:nvSpPr>
              <p:cNvPr id="827" name="正方形"/>
              <p:cNvSpPr/>
              <p:nvPr/>
            </p:nvSpPr>
            <p:spPr>
              <a:xfrm>
                <a:off x="-1" y="0"/>
                <a:ext cx="490575" cy="489177"/>
              </a:xfrm>
              <a:prstGeom prst="rect">
                <a:avLst/>
              </a:prstGeom>
              <a:solidFill>
                <a:srgbClr val="EAEAEA"/>
              </a:solidFill>
              <a:ln w="9525" cap="flat">
                <a:solidFill>
                  <a:srgbClr val="000000"/>
                </a:solidFill>
                <a:prstDash val="solid"/>
                <a:miter lim="400000"/>
              </a:ln>
              <a:effectLst/>
            </p:spPr>
            <p:txBody>
              <a:bodyPr wrap="square" lIns="45719" tIns="45719" rIns="45719" bIns="45719" numCol="1" anchor="ctr">
                <a:noAutofit/>
              </a:bodyPr>
              <a:lstStyle/>
              <a:p>
                <a:endParaRPr/>
              </a:p>
            </p:txBody>
          </p:sp>
          <p:sp>
            <p:nvSpPr>
              <p:cNvPr id="828" name="正方形"/>
              <p:cNvSpPr/>
              <p:nvPr/>
            </p:nvSpPr>
            <p:spPr>
              <a:xfrm>
                <a:off x="490573" y="489176"/>
                <a:ext cx="491820" cy="489177"/>
              </a:xfrm>
              <a:prstGeom prst="rect">
                <a:avLst/>
              </a:prstGeom>
              <a:solidFill>
                <a:srgbClr val="EAEAEA"/>
              </a:solidFill>
              <a:ln w="9525" cap="flat">
                <a:solidFill>
                  <a:srgbClr val="000000"/>
                </a:solidFill>
                <a:prstDash val="solid"/>
                <a:miter lim="400000"/>
              </a:ln>
              <a:effectLst/>
            </p:spPr>
            <p:txBody>
              <a:bodyPr wrap="square" lIns="45719" tIns="45719" rIns="45719" bIns="45719" numCol="1" anchor="ctr">
                <a:noAutofit/>
              </a:bodyPr>
              <a:lstStyle/>
              <a:p>
                <a:endParaRPr/>
              </a:p>
            </p:txBody>
          </p:sp>
          <p:sp>
            <p:nvSpPr>
              <p:cNvPr id="829" name="正方形"/>
              <p:cNvSpPr/>
              <p:nvPr/>
            </p:nvSpPr>
            <p:spPr>
              <a:xfrm>
                <a:off x="490573" y="980848"/>
                <a:ext cx="491820" cy="489177"/>
              </a:xfrm>
              <a:prstGeom prst="rect">
                <a:avLst/>
              </a:prstGeom>
              <a:solidFill>
                <a:srgbClr val="EAEAEA"/>
              </a:solidFill>
              <a:ln w="9525" cap="flat">
                <a:solidFill>
                  <a:srgbClr val="000000"/>
                </a:solidFill>
                <a:prstDash val="solid"/>
                <a:miter lim="400000"/>
              </a:ln>
              <a:effectLst/>
            </p:spPr>
            <p:txBody>
              <a:bodyPr wrap="square" lIns="45719" tIns="45719" rIns="45719" bIns="45719" numCol="1" anchor="ctr">
                <a:noAutofit/>
              </a:bodyPr>
              <a:lstStyle/>
              <a:p>
                <a:endParaRPr/>
              </a:p>
            </p:txBody>
          </p:sp>
          <p:sp>
            <p:nvSpPr>
              <p:cNvPr id="830" name="正方形"/>
              <p:cNvSpPr/>
              <p:nvPr/>
            </p:nvSpPr>
            <p:spPr>
              <a:xfrm>
                <a:off x="-1" y="980848"/>
                <a:ext cx="490575" cy="489177"/>
              </a:xfrm>
              <a:prstGeom prst="rect">
                <a:avLst/>
              </a:prstGeom>
              <a:solidFill>
                <a:srgbClr val="EAEAEA"/>
              </a:solidFill>
              <a:ln w="9525" cap="flat">
                <a:solidFill>
                  <a:srgbClr val="000000"/>
                </a:solidFill>
                <a:prstDash val="solid"/>
                <a:miter lim="400000"/>
              </a:ln>
              <a:effectLst/>
            </p:spPr>
            <p:txBody>
              <a:bodyPr wrap="square" lIns="45719" tIns="45719" rIns="45719" bIns="45719" numCol="1" anchor="ctr">
                <a:noAutofit/>
              </a:bodyPr>
              <a:lstStyle/>
              <a:p>
                <a:endParaRPr/>
              </a:p>
            </p:txBody>
          </p:sp>
        </p:grpSp>
        <p:sp>
          <p:nvSpPr>
            <p:cNvPr id="832" name="(a) Original"/>
            <p:cNvSpPr txBox="1"/>
            <p:nvPr/>
          </p:nvSpPr>
          <p:spPr>
            <a:xfrm>
              <a:off x="377825" y="534987"/>
              <a:ext cx="1425575" cy="383541"/>
            </a:xfrm>
            <a:prstGeom prst="rect">
              <a:avLst/>
            </a:prstGeom>
            <a:noFill/>
            <a:ln w="12700" cap="flat">
              <a:noFill/>
              <a:miter lim="400000"/>
            </a:ln>
            <a:effectLst/>
          </p:spPr>
          <p:txBody>
            <a:bodyPr wrap="square" lIns="45719" tIns="45719" rIns="45719" bIns="45719" numCol="1" anchor="ctr">
              <a:spAutoFit/>
            </a:bodyPr>
            <a:lstStyle>
              <a:lvl1pPr algn="ctr">
                <a:defRPr sz="2000"/>
              </a:lvl1pPr>
            </a:lstStyle>
            <a:p>
              <a:r>
                <a:t>(a) Original</a:t>
              </a:r>
            </a:p>
          </p:txBody>
        </p:sp>
        <p:sp>
          <p:nvSpPr>
            <p:cNvPr id="833" name="(b) Horizontal mirror"/>
            <p:cNvSpPr txBox="1"/>
            <p:nvPr/>
          </p:nvSpPr>
          <p:spPr>
            <a:xfrm>
              <a:off x="3355975" y="1508125"/>
              <a:ext cx="2976564" cy="383541"/>
            </a:xfrm>
            <a:prstGeom prst="rect">
              <a:avLst/>
            </a:prstGeom>
            <a:noFill/>
            <a:ln w="12700" cap="flat">
              <a:noFill/>
              <a:miter lim="400000"/>
            </a:ln>
            <a:effectLst/>
          </p:spPr>
          <p:txBody>
            <a:bodyPr wrap="square" lIns="45719" tIns="45719" rIns="45719" bIns="45719" numCol="1" anchor="ctr">
              <a:spAutoFit/>
            </a:bodyPr>
            <a:lstStyle>
              <a:lvl1pPr algn="ctr">
                <a:defRPr sz="2000"/>
              </a:lvl1pPr>
            </a:lstStyle>
            <a:p>
              <a:r>
                <a:t>(b) Horizontal mirror</a:t>
              </a:r>
            </a:p>
          </p:txBody>
        </p:sp>
        <p:sp>
          <p:nvSpPr>
            <p:cNvPr id="834" name="(c) Vertical mirror"/>
            <p:cNvSpPr txBox="1"/>
            <p:nvPr/>
          </p:nvSpPr>
          <p:spPr>
            <a:xfrm>
              <a:off x="0" y="2852737"/>
              <a:ext cx="1806575" cy="675641"/>
            </a:xfrm>
            <a:prstGeom prst="rect">
              <a:avLst/>
            </a:prstGeom>
            <a:noFill/>
            <a:ln w="12700" cap="flat">
              <a:noFill/>
              <a:miter lim="400000"/>
            </a:ln>
            <a:effectLst/>
          </p:spPr>
          <p:txBody>
            <a:bodyPr wrap="square" lIns="45719" tIns="45719" rIns="45719" bIns="45719" numCol="1" anchor="ctr">
              <a:spAutoFit/>
            </a:bodyPr>
            <a:lstStyle>
              <a:lvl1pPr algn="ctr">
                <a:defRPr sz="2000"/>
              </a:lvl1pPr>
            </a:lstStyle>
            <a:p>
              <a:r>
                <a:t>(c) Vertical mirror</a:t>
              </a:r>
            </a:p>
          </p:txBody>
        </p:sp>
      </p:grpSp>
    </p:spTree>
    <p:extLst>
      <p:ext uri="{BB962C8B-B14F-4D97-AF65-F5344CB8AC3E}">
        <p14:creationId xmlns:p14="http://schemas.microsoft.com/office/powerpoint/2010/main" val="3102575744"/>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7" name="Simple geometric transformation"/>
          <p:cNvSpPr txBox="1">
            <a:spLocks noGrp="1"/>
          </p:cNvSpPr>
          <p:nvPr>
            <p:ph type="title"/>
          </p:nvPr>
        </p:nvSpPr>
        <p:spPr>
          <a:prstGeom prst="rect">
            <a:avLst/>
          </a:prstGeom>
        </p:spPr>
        <p:txBody>
          <a:bodyPr/>
          <a:lstStyle>
            <a:lvl1pPr>
              <a:defRPr sz="3600">
                <a:solidFill>
                  <a:srgbClr val="FFC000"/>
                </a:solidFill>
              </a:defRPr>
            </a:lvl1pPr>
          </a:lstStyle>
          <a:p>
            <a:r>
              <a:t>Simple geometric transformation</a:t>
            </a:r>
          </a:p>
        </p:txBody>
      </p:sp>
      <p:sp>
        <p:nvSpPr>
          <p:cNvPr id="838" name="Rotation——Concept"/>
          <p:cNvSpPr txBox="1">
            <a:spLocks noGrp="1"/>
          </p:cNvSpPr>
          <p:nvPr>
            <p:ph type="body" sz="quarter" idx="1"/>
          </p:nvPr>
        </p:nvSpPr>
        <p:spPr>
          <a:xfrm>
            <a:off x="457199" y="1600200"/>
            <a:ext cx="8348665" cy="592139"/>
          </a:xfrm>
          <a:prstGeom prst="rect">
            <a:avLst/>
          </a:prstGeom>
        </p:spPr>
        <p:txBody>
          <a:bodyPr/>
          <a:lstStyle>
            <a:lvl1pPr marL="320040" indent="-201295">
              <a:lnSpc>
                <a:spcPct val="90000"/>
              </a:lnSpc>
              <a:buSzTx/>
              <a:buFont typeface="Wingdings 2" panose="05020102010507070707"/>
              <a:buNone/>
              <a:defRPr>
                <a:solidFill>
                  <a:srgbClr val="3366CC"/>
                </a:solidFill>
              </a:defRPr>
            </a:lvl1pPr>
          </a:lstStyle>
          <a:p>
            <a:r>
              <a:t>Rotation——Concept</a:t>
            </a:r>
          </a:p>
        </p:txBody>
      </p:sp>
      <p:grpSp>
        <p:nvGrpSpPr>
          <p:cNvPr id="841" name="成组"/>
          <p:cNvGrpSpPr/>
          <p:nvPr/>
        </p:nvGrpSpPr>
        <p:grpSpPr>
          <a:xfrm>
            <a:off x="1057275" y="2598648"/>
            <a:ext cx="6669088" cy="1200329"/>
            <a:chOff x="0" y="0"/>
            <a:chExt cx="6669087" cy="1200328"/>
          </a:xfrm>
        </p:grpSpPr>
        <p:sp>
          <p:nvSpPr>
            <p:cNvPr id="839" name="矩形"/>
            <p:cNvSpPr/>
            <p:nvPr/>
          </p:nvSpPr>
          <p:spPr>
            <a:xfrm>
              <a:off x="0" y="0"/>
              <a:ext cx="6669088" cy="1200329"/>
            </a:xfrm>
            <a:prstGeom prst="rect">
              <a:avLst/>
            </a:prstGeom>
            <a:blipFill rotWithShape="1">
              <a:blip r:embed="rId3"/>
              <a:srcRect/>
              <a:stretch>
                <a:fillRect/>
              </a:stretch>
            </a:blipFill>
            <a:ln w="12700" cap="flat">
              <a:noFill/>
              <a:miter lim="400000"/>
            </a:ln>
            <a:effectLst/>
          </p:spPr>
          <p:txBody>
            <a:bodyPr wrap="square" lIns="45719" tIns="45719" rIns="45719" bIns="45719" numCol="1" anchor="ctr">
              <a:noAutofit/>
            </a:bodyPr>
            <a:lstStyle/>
            <a:p>
              <a:endParaRPr/>
            </a:p>
          </p:txBody>
        </p:sp>
        <p:sp>
          <p:nvSpPr>
            <p:cNvPr id="840" name="文本"/>
            <p:cNvSpPr txBox="1"/>
            <p:nvPr/>
          </p:nvSpPr>
          <p:spPr>
            <a:xfrm>
              <a:off x="0" y="12700"/>
              <a:ext cx="6669088" cy="345441"/>
            </a:xfrm>
            <a:prstGeom prst="rect">
              <a:avLst/>
            </a:prstGeom>
            <a:noFill/>
            <a:ln w="12700" cap="flat">
              <a:noFill/>
              <a:miter lim="400000"/>
            </a:ln>
            <a:effectLst/>
          </p:spPr>
          <p:txBody>
            <a:bodyPr wrap="square" lIns="45719" tIns="45719" rIns="45719" bIns="45719" numCol="1" anchor="ctr">
              <a:spAutoFit/>
            </a:bodyPr>
            <a:lstStyle/>
            <a:p>
              <a:r>
                <a:t> </a:t>
              </a:r>
            </a:p>
          </p:txBody>
        </p:sp>
      </p:grpSp>
    </p:spTree>
    <p:extLst>
      <p:ext uri="{BB962C8B-B14F-4D97-AF65-F5344CB8AC3E}">
        <p14:creationId xmlns:p14="http://schemas.microsoft.com/office/powerpoint/2010/main" val="3486142271"/>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5" name="Simple geometric transformation"/>
          <p:cNvSpPr txBox="1">
            <a:spLocks noGrp="1"/>
          </p:cNvSpPr>
          <p:nvPr>
            <p:ph type="title"/>
          </p:nvPr>
        </p:nvSpPr>
        <p:spPr>
          <a:prstGeom prst="rect">
            <a:avLst/>
          </a:prstGeom>
        </p:spPr>
        <p:txBody>
          <a:bodyPr/>
          <a:lstStyle>
            <a:lvl1pPr>
              <a:defRPr sz="3600">
                <a:solidFill>
                  <a:srgbClr val="FFC000"/>
                </a:solidFill>
              </a:defRPr>
            </a:lvl1pPr>
          </a:lstStyle>
          <a:p>
            <a:r>
              <a:t>Simple geometric transformation</a:t>
            </a:r>
          </a:p>
        </p:txBody>
      </p:sp>
      <p:sp>
        <p:nvSpPr>
          <p:cNvPr id="846" name="Rotation——Equation"/>
          <p:cNvSpPr txBox="1">
            <a:spLocks noGrp="1"/>
          </p:cNvSpPr>
          <p:nvPr>
            <p:ph type="body" sz="quarter" idx="1"/>
          </p:nvPr>
        </p:nvSpPr>
        <p:spPr>
          <a:xfrm>
            <a:off x="457199" y="1600200"/>
            <a:ext cx="8348665" cy="592139"/>
          </a:xfrm>
          <a:prstGeom prst="rect">
            <a:avLst/>
          </a:prstGeom>
        </p:spPr>
        <p:txBody>
          <a:bodyPr/>
          <a:lstStyle/>
          <a:p>
            <a:pPr marL="316865" indent="-199390" defTabSz="905510">
              <a:lnSpc>
                <a:spcPct val="90000"/>
              </a:lnSpc>
              <a:buSzTx/>
              <a:buFont typeface="Wingdings 2" panose="05020102010507070707"/>
              <a:buNone/>
              <a:defRPr sz="3170">
                <a:solidFill>
                  <a:srgbClr val="3366CC"/>
                </a:solidFill>
              </a:defRPr>
            </a:pPr>
            <a:r>
              <a:t>Rotation</a:t>
            </a:r>
            <a:r>
              <a:rPr>
                <a:latin typeface="华文楷体" panose="02010600040101010101" charset="-122"/>
                <a:ea typeface="华文楷体" panose="02010600040101010101" charset="-122"/>
                <a:cs typeface="华文楷体" panose="02010600040101010101" charset="-122"/>
                <a:sym typeface="华文楷体" panose="02010600040101010101" charset="-122"/>
              </a:rPr>
              <a:t>——</a:t>
            </a:r>
            <a:r>
              <a:t>Equation</a:t>
            </a:r>
          </a:p>
        </p:txBody>
      </p:sp>
      <p:pic>
        <p:nvPicPr>
          <p:cNvPr id="847" name="image17.pdf" descr="image17.pdf"/>
          <p:cNvPicPr>
            <a:picLocks noChangeAspect="1"/>
          </p:cNvPicPr>
          <p:nvPr/>
        </p:nvPicPr>
        <p:blipFill>
          <a:blip r:embed="rId2"/>
          <a:stretch>
            <a:fillRect/>
          </a:stretch>
        </p:blipFill>
        <p:spPr>
          <a:xfrm>
            <a:off x="2032000" y="2430463"/>
            <a:ext cx="3049589" cy="1038226"/>
          </a:xfrm>
          <a:prstGeom prst="rect">
            <a:avLst/>
          </a:prstGeom>
          <a:ln w="12700">
            <a:miter lim="400000"/>
            <a:headEnd/>
            <a:tailEnd/>
          </a:ln>
        </p:spPr>
      </p:pic>
      <p:pic>
        <p:nvPicPr>
          <p:cNvPr id="848" name="image18.pdf" descr="image18.pdf"/>
          <p:cNvPicPr>
            <a:picLocks noChangeAspect="1"/>
          </p:cNvPicPr>
          <p:nvPr/>
        </p:nvPicPr>
        <p:blipFill>
          <a:blip r:embed="rId3"/>
          <a:stretch>
            <a:fillRect/>
          </a:stretch>
        </p:blipFill>
        <p:spPr>
          <a:xfrm>
            <a:off x="2098675" y="3754437"/>
            <a:ext cx="4262438" cy="1468438"/>
          </a:xfrm>
          <a:prstGeom prst="rect">
            <a:avLst/>
          </a:prstGeom>
          <a:ln w="12700">
            <a:miter lim="400000"/>
            <a:headEnd/>
            <a:tailEnd/>
          </a:ln>
        </p:spPr>
      </p:pic>
      <p:sp>
        <p:nvSpPr>
          <p:cNvPr id="849" name="OR"/>
          <p:cNvSpPr txBox="1"/>
          <p:nvPr/>
        </p:nvSpPr>
        <p:spPr>
          <a:xfrm>
            <a:off x="488950" y="3746500"/>
            <a:ext cx="561341" cy="459741"/>
          </a:xfrm>
          <a:prstGeom prst="rect">
            <a:avLst/>
          </a:prstGeom>
          <a:ln w="12700">
            <a:miter lim="400000"/>
          </a:ln>
        </p:spPr>
        <p:txBody>
          <a:bodyPr wrap="none" lIns="45719" rIns="45719" anchor="ctr">
            <a:spAutoFit/>
          </a:bodyPr>
          <a:lstStyle>
            <a:lvl1pPr>
              <a:defRPr sz="2400"/>
            </a:lvl1pPr>
          </a:lstStyle>
          <a:p>
            <a:r>
              <a:t>OR</a:t>
            </a:r>
          </a:p>
        </p:txBody>
      </p:sp>
    </p:spTree>
    <p:extLst>
      <p:ext uri="{BB962C8B-B14F-4D97-AF65-F5344CB8AC3E}">
        <p14:creationId xmlns:p14="http://schemas.microsoft.com/office/powerpoint/2010/main" val="2262092060"/>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7" name="Histogram transform"/>
          <p:cNvSpPr txBox="1">
            <a:spLocks noGrp="1"/>
          </p:cNvSpPr>
          <p:nvPr>
            <p:ph type="title"/>
          </p:nvPr>
        </p:nvSpPr>
        <p:spPr>
          <a:xfrm>
            <a:off x="457200" y="260647"/>
            <a:ext cx="8229600" cy="941389"/>
          </a:xfrm>
          <a:prstGeom prst="rect">
            <a:avLst/>
          </a:prstGeom>
        </p:spPr>
        <p:txBody>
          <a:bodyPr/>
          <a:lstStyle>
            <a:lvl1pPr>
              <a:defRPr sz="3600"/>
            </a:lvl1pPr>
          </a:lstStyle>
          <a:p>
            <a:r>
              <a:t>Histogram transform</a:t>
            </a:r>
          </a:p>
        </p:txBody>
      </p:sp>
      <p:sp>
        <p:nvSpPr>
          <p:cNvPr id="1248" name="Histogram transform: 3) Color quantization"/>
          <p:cNvSpPr txBox="1">
            <a:spLocks noGrp="1"/>
          </p:cNvSpPr>
          <p:nvPr>
            <p:ph type="body" sz="quarter" idx="1"/>
          </p:nvPr>
        </p:nvSpPr>
        <p:spPr>
          <a:xfrm>
            <a:off x="457199" y="1600200"/>
            <a:ext cx="8348665" cy="592139"/>
          </a:xfrm>
          <a:prstGeom prst="rect">
            <a:avLst/>
          </a:prstGeom>
        </p:spPr>
        <p:txBody>
          <a:bodyPr/>
          <a:lstStyle>
            <a:lvl1pPr marL="320040" indent="-201295">
              <a:lnSpc>
                <a:spcPct val="90000"/>
              </a:lnSpc>
              <a:buSzTx/>
              <a:buFont typeface="Wingdings 2" panose="05020102010507070707"/>
              <a:buNone/>
              <a:defRPr>
                <a:solidFill>
                  <a:srgbClr val="3366CC"/>
                </a:solidFill>
              </a:defRPr>
            </a:lvl1pPr>
          </a:lstStyle>
          <a:p>
            <a:r>
              <a:t>Histogram transform: 3) Color quantization</a:t>
            </a:r>
          </a:p>
        </p:txBody>
      </p:sp>
      <p:pic>
        <p:nvPicPr>
          <p:cNvPr id="1249" name="image229.png" descr="image229.png"/>
          <p:cNvPicPr>
            <a:picLocks noChangeAspect="1"/>
          </p:cNvPicPr>
          <p:nvPr/>
        </p:nvPicPr>
        <p:blipFill>
          <a:blip r:embed="rId2"/>
          <a:stretch>
            <a:fillRect/>
          </a:stretch>
        </p:blipFill>
        <p:spPr>
          <a:xfrm>
            <a:off x="1908175" y="2185988"/>
            <a:ext cx="2836864" cy="2117726"/>
          </a:xfrm>
          <a:prstGeom prst="rect">
            <a:avLst/>
          </a:prstGeom>
          <a:ln w="12700">
            <a:miter lim="400000"/>
            <a:headEnd/>
            <a:tailEnd/>
          </a:ln>
        </p:spPr>
      </p:pic>
      <p:pic>
        <p:nvPicPr>
          <p:cNvPr id="1250" name="image230.png" descr="image230.png"/>
          <p:cNvPicPr>
            <a:picLocks noChangeAspect="1"/>
          </p:cNvPicPr>
          <p:nvPr/>
        </p:nvPicPr>
        <p:blipFill>
          <a:blip r:embed="rId3"/>
          <a:stretch>
            <a:fillRect/>
          </a:stretch>
        </p:blipFill>
        <p:spPr>
          <a:xfrm>
            <a:off x="4975225" y="2189163"/>
            <a:ext cx="2155825" cy="2155826"/>
          </a:xfrm>
          <a:prstGeom prst="rect">
            <a:avLst/>
          </a:prstGeom>
          <a:ln w="12700">
            <a:miter lim="400000"/>
            <a:headEnd/>
            <a:tailEnd/>
          </a:ln>
        </p:spPr>
      </p:pic>
      <p:pic>
        <p:nvPicPr>
          <p:cNvPr id="1251" name="image239.png" descr="image239.png"/>
          <p:cNvPicPr>
            <a:picLocks noChangeAspect="1"/>
          </p:cNvPicPr>
          <p:nvPr/>
        </p:nvPicPr>
        <p:blipFill>
          <a:blip r:embed="rId4"/>
          <a:stretch>
            <a:fillRect/>
          </a:stretch>
        </p:blipFill>
        <p:spPr>
          <a:xfrm>
            <a:off x="1895475" y="4475162"/>
            <a:ext cx="2849564" cy="2128838"/>
          </a:xfrm>
          <a:prstGeom prst="rect">
            <a:avLst/>
          </a:prstGeom>
          <a:ln w="12700">
            <a:miter lim="400000"/>
            <a:headEnd/>
            <a:tailEnd/>
          </a:ln>
        </p:spPr>
      </p:pic>
      <p:pic>
        <p:nvPicPr>
          <p:cNvPr id="1252" name="image240.png" descr="image240.png"/>
          <p:cNvPicPr>
            <a:picLocks noChangeAspect="1"/>
          </p:cNvPicPr>
          <p:nvPr/>
        </p:nvPicPr>
        <p:blipFill>
          <a:blip r:embed="rId5"/>
          <a:stretch>
            <a:fillRect/>
          </a:stretch>
        </p:blipFill>
        <p:spPr>
          <a:xfrm>
            <a:off x="4965700" y="4467225"/>
            <a:ext cx="2168525" cy="2179639"/>
          </a:xfrm>
          <a:prstGeom prst="rect">
            <a:avLst/>
          </a:prstGeom>
          <a:ln w="12700">
            <a:miter lim="400000"/>
            <a:headEnd/>
            <a:tailEnd/>
          </a:ln>
        </p:spPr>
      </p:pic>
    </p:spTree>
    <p:extLst>
      <p:ext uri="{BB962C8B-B14F-4D97-AF65-F5344CB8AC3E}">
        <p14:creationId xmlns:p14="http://schemas.microsoft.com/office/powerpoint/2010/main" val="434233129"/>
      </p:ext>
    </p:extLst>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1" name="Simple geometric transformation"/>
          <p:cNvSpPr txBox="1">
            <a:spLocks noGrp="1"/>
          </p:cNvSpPr>
          <p:nvPr>
            <p:ph type="title"/>
          </p:nvPr>
        </p:nvSpPr>
        <p:spPr>
          <a:prstGeom prst="rect">
            <a:avLst/>
          </a:prstGeom>
        </p:spPr>
        <p:txBody>
          <a:bodyPr/>
          <a:lstStyle>
            <a:lvl1pPr>
              <a:defRPr sz="3600">
                <a:solidFill>
                  <a:srgbClr val="FFC000"/>
                </a:solidFill>
              </a:defRPr>
            </a:lvl1pPr>
          </a:lstStyle>
          <a:p>
            <a:r>
              <a:t>Simple geometric transformation</a:t>
            </a:r>
          </a:p>
        </p:txBody>
      </p:sp>
      <p:sp>
        <p:nvSpPr>
          <p:cNvPr id="852" name="Rotation——hole problem"/>
          <p:cNvSpPr txBox="1">
            <a:spLocks noGrp="1"/>
          </p:cNvSpPr>
          <p:nvPr>
            <p:ph type="body" sz="quarter" idx="1"/>
          </p:nvPr>
        </p:nvSpPr>
        <p:spPr>
          <a:xfrm>
            <a:off x="457199" y="1600200"/>
            <a:ext cx="8348665" cy="592139"/>
          </a:xfrm>
          <a:prstGeom prst="rect">
            <a:avLst/>
          </a:prstGeom>
        </p:spPr>
        <p:txBody>
          <a:bodyPr/>
          <a:lstStyle>
            <a:lvl1pPr marL="320040" indent="-201295">
              <a:lnSpc>
                <a:spcPct val="90000"/>
              </a:lnSpc>
              <a:buSzTx/>
              <a:buFont typeface="Wingdings 2" panose="05020102010507070707"/>
              <a:buNone/>
              <a:defRPr>
                <a:solidFill>
                  <a:srgbClr val="3366CC"/>
                </a:solidFill>
              </a:defRPr>
            </a:lvl1pPr>
          </a:lstStyle>
          <a:p>
            <a:r>
              <a:t>Rotation——hole problem</a:t>
            </a:r>
          </a:p>
        </p:txBody>
      </p:sp>
      <p:sp>
        <p:nvSpPr>
          <p:cNvPr id="853" name="After rotation, there will be a lot of “holes” in the new image."/>
          <p:cNvSpPr txBox="1"/>
          <p:nvPr/>
        </p:nvSpPr>
        <p:spPr>
          <a:xfrm>
            <a:off x="838200" y="5229225"/>
            <a:ext cx="2736850" cy="1574166"/>
          </a:xfrm>
          <a:prstGeom prst="rect">
            <a:avLst/>
          </a:prstGeom>
          <a:solidFill>
            <a:srgbClr val="02FDFF"/>
          </a:solidFill>
          <a:ln>
            <a:solidFill>
              <a:srgbClr val="FF3300"/>
            </a:solidFill>
            <a:miter lim="400000"/>
          </a:ln>
        </p:spPr>
        <p:txBody>
          <a:bodyPr lIns="45719" rIns="45719" anchor="ctr">
            <a:spAutoFit/>
          </a:bodyPr>
          <a:lstStyle>
            <a:lvl1pPr>
              <a:defRPr sz="2400">
                <a:solidFill>
                  <a:srgbClr val="0432FF"/>
                </a:solidFill>
              </a:defRPr>
            </a:lvl1pPr>
          </a:lstStyle>
          <a:p>
            <a:r>
              <a:t>    After rotation, there will be a lot of “holes” in the new image.</a:t>
            </a:r>
          </a:p>
        </p:txBody>
      </p:sp>
      <p:pic>
        <p:nvPicPr>
          <p:cNvPr id="854" name="image19.jpeg" descr="image19.jpeg"/>
          <p:cNvPicPr>
            <a:picLocks noChangeAspect="1"/>
          </p:cNvPicPr>
          <p:nvPr/>
        </p:nvPicPr>
        <p:blipFill>
          <a:blip r:embed="rId3"/>
          <a:stretch>
            <a:fillRect/>
          </a:stretch>
        </p:blipFill>
        <p:spPr>
          <a:xfrm>
            <a:off x="722312" y="2185988"/>
            <a:ext cx="2952751" cy="2952751"/>
          </a:xfrm>
          <a:prstGeom prst="rect">
            <a:avLst/>
          </a:prstGeom>
          <a:ln w="12700">
            <a:miter lim="400000"/>
            <a:headEnd/>
            <a:tailEnd/>
          </a:ln>
        </p:spPr>
      </p:pic>
      <p:pic>
        <p:nvPicPr>
          <p:cNvPr id="855" name="image20.png" descr="image20.png"/>
          <p:cNvPicPr>
            <a:picLocks noChangeAspect="1"/>
          </p:cNvPicPr>
          <p:nvPr/>
        </p:nvPicPr>
        <p:blipFill>
          <a:blip r:embed="rId4"/>
          <a:stretch>
            <a:fillRect/>
          </a:stretch>
        </p:blipFill>
        <p:spPr>
          <a:xfrm>
            <a:off x="4648200" y="2143125"/>
            <a:ext cx="4070350" cy="4070350"/>
          </a:xfrm>
          <a:prstGeom prst="rect">
            <a:avLst/>
          </a:prstGeom>
          <a:ln>
            <a:solidFill>
              <a:srgbClr val="000000"/>
            </a:solidFill>
            <a:miter lim="400000"/>
            <a:headEnd/>
            <a:tailEnd/>
          </a:ln>
        </p:spPr>
      </p:pic>
      <p:sp>
        <p:nvSpPr>
          <p:cNvPr id="856" name="箭头"/>
          <p:cNvSpPr/>
          <p:nvPr/>
        </p:nvSpPr>
        <p:spPr>
          <a:xfrm>
            <a:off x="3686175" y="3933825"/>
            <a:ext cx="928688" cy="469900"/>
          </a:xfrm>
          <a:prstGeom prst="rightArrow">
            <a:avLst>
              <a:gd name="adj1" fmla="val 50000"/>
              <a:gd name="adj2" fmla="val 49409"/>
            </a:avLst>
          </a:prstGeom>
          <a:solidFill>
            <a:srgbClr val="F0AD00"/>
          </a:solidFill>
          <a:ln>
            <a:solidFill>
              <a:srgbClr val="000000"/>
            </a:solidFill>
            <a:miter lim="400000"/>
          </a:ln>
        </p:spPr>
        <p:txBody>
          <a:bodyPr lIns="45719" rIns="45719" anchor="ctr"/>
          <a:lstStyle/>
          <a:p>
            <a:endParaRPr/>
          </a:p>
        </p:txBody>
      </p:sp>
    </p:spTree>
    <p:extLst>
      <p:ext uri="{BB962C8B-B14F-4D97-AF65-F5344CB8AC3E}">
        <p14:creationId xmlns:p14="http://schemas.microsoft.com/office/powerpoint/2010/main" val="3832151338"/>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 name="Simple geometric transformation"/>
          <p:cNvSpPr txBox="1">
            <a:spLocks noGrp="1"/>
          </p:cNvSpPr>
          <p:nvPr>
            <p:ph type="title"/>
          </p:nvPr>
        </p:nvSpPr>
        <p:spPr>
          <a:prstGeom prst="rect">
            <a:avLst/>
          </a:prstGeom>
        </p:spPr>
        <p:txBody>
          <a:bodyPr/>
          <a:lstStyle>
            <a:lvl1pPr>
              <a:defRPr sz="3600">
                <a:solidFill>
                  <a:srgbClr val="FFC000"/>
                </a:solidFill>
              </a:defRPr>
            </a:lvl1pPr>
          </a:lstStyle>
          <a:p>
            <a:r>
              <a:t>Simple geometric transformation</a:t>
            </a:r>
          </a:p>
        </p:txBody>
      </p:sp>
      <p:sp>
        <p:nvSpPr>
          <p:cNvPr id="861" name="Rotation——“Hole”problem"/>
          <p:cNvSpPr txBox="1">
            <a:spLocks noGrp="1"/>
          </p:cNvSpPr>
          <p:nvPr>
            <p:ph type="body" sz="quarter" idx="1"/>
          </p:nvPr>
        </p:nvSpPr>
        <p:spPr>
          <a:xfrm>
            <a:off x="457199" y="1600200"/>
            <a:ext cx="8348665" cy="592139"/>
          </a:xfrm>
          <a:prstGeom prst="rect">
            <a:avLst/>
          </a:prstGeom>
        </p:spPr>
        <p:txBody>
          <a:bodyPr/>
          <a:lstStyle/>
          <a:p>
            <a:pPr marL="320040" indent="-201295">
              <a:lnSpc>
                <a:spcPct val="90000"/>
              </a:lnSpc>
              <a:buSzTx/>
              <a:buFont typeface="Wingdings 2" panose="05020102010507070707"/>
              <a:buNone/>
              <a:defRPr>
                <a:solidFill>
                  <a:srgbClr val="3366CC"/>
                </a:solidFill>
              </a:defRPr>
            </a:pPr>
            <a:r>
              <a:t>Rotation——“Hole”problem</a:t>
            </a:r>
          </a:p>
        </p:txBody>
      </p:sp>
      <p:sp>
        <p:nvSpPr>
          <p:cNvPr id="862" name="Fill by “interpolation”…"/>
          <p:cNvSpPr txBox="1"/>
          <p:nvPr/>
        </p:nvSpPr>
        <p:spPr>
          <a:xfrm>
            <a:off x="683568" y="2398712"/>
            <a:ext cx="3413770" cy="2679066"/>
          </a:xfrm>
          <a:prstGeom prst="rect">
            <a:avLst/>
          </a:prstGeom>
          <a:solidFill>
            <a:srgbClr val="02FDFF"/>
          </a:solidFill>
          <a:ln>
            <a:solidFill>
              <a:srgbClr val="FF3300"/>
            </a:solidFill>
            <a:miter lim="400000"/>
          </a:ln>
        </p:spPr>
        <p:txBody>
          <a:bodyPr lIns="45719" rIns="45719" anchor="ctr">
            <a:spAutoFit/>
          </a:bodyPr>
          <a:lstStyle/>
          <a:p>
            <a:pPr>
              <a:defRPr sz="2400"/>
            </a:pPr>
            <a:r>
              <a:t>Fill by “interpolation”</a:t>
            </a:r>
            <a:endParaRPr>
              <a:latin typeface="Arial" panose="020B0604020202020204"/>
              <a:ea typeface="Arial" panose="020B0604020202020204"/>
              <a:cs typeface="Arial" panose="020B0604020202020204"/>
              <a:sym typeface="Arial" panose="020B0604020202020204"/>
            </a:endParaRPr>
          </a:p>
          <a:p>
            <a:pPr>
              <a:defRPr sz="2400"/>
            </a:pPr>
            <a:endParaRPr>
              <a:latin typeface="Arial" panose="020B0604020202020204"/>
              <a:ea typeface="Arial" panose="020B0604020202020204"/>
              <a:cs typeface="Arial" panose="020B0604020202020204"/>
              <a:sym typeface="Arial" panose="020B0604020202020204"/>
            </a:endParaRPr>
          </a:p>
          <a:p>
            <a:pPr>
              <a:defRPr sz="2400">
                <a:solidFill>
                  <a:srgbClr val="FF3300"/>
                </a:solidFill>
              </a:defRPr>
            </a:pPr>
            <a:r>
              <a:t>Row interpolation</a:t>
            </a:r>
            <a:r>
              <a:rPr>
                <a:solidFill>
                  <a:srgbClr val="000000"/>
                </a:solidFill>
              </a:rPr>
              <a:t>——find the holes in each row, and fill them with the intensity of the pixel before it in the row.</a:t>
            </a:r>
          </a:p>
        </p:txBody>
      </p:sp>
      <p:pic>
        <p:nvPicPr>
          <p:cNvPr id="863" name="image20.png" descr="image20.png"/>
          <p:cNvPicPr>
            <a:picLocks noChangeAspect="1"/>
          </p:cNvPicPr>
          <p:nvPr/>
        </p:nvPicPr>
        <p:blipFill>
          <a:blip r:embed="rId3"/>
          <a:stretch>
            <a:fillRect/>
          </a:stretch>
        </p:blipFill>
        <p:spPr>
          <a:xfrm>
            <a:off x="4648200" y="2143125"/>
            <a:ext cx="4070350" cy="4070350"/>
          </a:xfrm>
          <a:prstGeom prst="rect">
            <a:avLst/>
          </a:prstGeom>
          <a:ln>
            <a:solidFill>
              <a:srgbClr val="000000"/>
            </a:solidFill>
            <a:miter lim="400000"/>
            <a:headEnd/>
            <a:tailEnd/>
          </a:ln>
        </p:spPr>
      </p:pic>
    </p:spTree>
    <p:extLst>
      <p:ext uri="{BB962C8B-B14F-4D97-AF65-F5344CB8AC3E}">
        <p14:creationId xmlns:p14="http://schemas.microsoft.com/office/powerpoint/2010/main" val="1084112240"/>
      </p:ext>
    </p:ext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7" name="image21.png" descr="image21.png"/>
          <p:cNvPicPr>
            <a:picLocks noChangeAspect="1"/>
          </p:cNvPicPr>
          <p:nvPr/>
        </p:nvPicPr>
        <p:blipFill>
          <a:blip r:embed="rId2"/>
          <a:stretch>
            <a:fillRect/>
          </a:stretch>
        </p:blipFill>
        <p:spPr>
          <a:xfrm>
            <a:off x="4651375" y="2152650"/>
            <a:ext cx="4073525" cy="4073525"/>
          </a:xfrm>
          <a:prstGeom prst="rect">
            <a:avLst/>
          </a:prstGeom>
          <a:ln>
            <a:solidFill>
              <a:srgbClr val="000000"/>
            </a:solidFill>
            <a:miter lim="400000"/>
            <a:headEnd/>
            <a:tailEnd/>
          </a:ln>
        </p:spPr>
      </p:pic>
      <p:sp>
        <p:nvSpPr>
          <p:cNvPr id="868" name="Simple geometric transformation"/>
          <p:cNvSpPr txBox="1">
            <a:spLocks noGrp="1"/>
          </p:cNvSpPr>
          <p:nvPr>
            <p:ph type="title"/>
          </p:nvPr>
        </p:nvSpPr>
        <p:spPr>
          <a:prstGeom prst="rect">
            <a:avLst/>
          </a:prstGeom>
        </p:spPr>
        <p:txBody>
          <a:bodyPr/>
          <a:lstStyle>
            <a:lvl1pPr>
              <a:defRPr sz="3600">
                <a:solidFill>
                  <a:srgbClr val="FFC000"/>
                </a:solidFill>
              </a:defRPr>
            </a:lvl1pPr>
          </a:lstStyle>
          <a:p>
            <a:r>
              <a:t>Simple geometric transformation</a:t>
            </a:r>
          </a:p>
        </p:txBody>
      </p:sp>
      <p:sp>
        <p:nvSpPr>
          <p:cNvPr id="869" name="Rotation——“Hole” problem"/>
          <p:cNvSpPr txBox="1">
            <a:spLocks noGrp="1"/>
          </p:cNvSpPr>
          <p:nvPr>
            <p:ph type="body" sz="quarter" idx="1"/>
          </p:nvPr>
        </p:nvSpPr>
        <p:spPr>
          <a:xfrm>
            <a:off x="457199" y="1600200"/>
            <a:ext cx="8348665" cy="592139"/>
          </a:xfrm>
          <a:prstGeom prst="rect">
            <a:avLst/>
          </a:prstGeom>
        </p:spPr>
        <p:txBody>
          <a:bodyPr/>
          <a:lstStyle/>
          <a:p>
            <a:pPr marL="320040" indent="-201295">
              <a:lnSpc>
                <a:spcPct val="90000"/>
              </a:lnSpc>
              <a:buSzTx/>
              <a:buFont typeface="Wingdings 2" panose="05020102010507070707"/>
              <a:buNone/>
              <a:defRPr>
                <a:solidFill>
                  <a:srgbClr val="3366CC"/>
                </a:solidFill>
              </a:defRPr>
            </a:pPr>
            <a:r>
              <a:t>Rotation——“Hole” problem</a:t>
            </a:r>
          </a:p>
        </p:txBody>
      </p:sp>
      <p:pic>
        <p:nvPicPr>
          <p:cNvPr id="870" name="image19.jpeg" descr="image19.jpeg"/>
          <p:cNvPicPr>
            <a:picLocks noChangeAspect="1"/>
          </p:cNvPicPr>
          <p:nvPr/>
        </p:nvPicPr>
        <p:blipFill>
          <a:blip r:embed="rId3"/>
          <a:stretch>
            <a:fillRect/>
          </a:stretch>
        </p:blipFill>
        <p:spPr>
          <a:xfrm>
            <a:off x="722312" y="2185988"/>
            <a:ext cx="2952751" cy="2952751"/>
          </a:xfrm>
          <a:prstGeom prst="rect">
            <a:avLst/>
          </a:prstGeom>
          <a:ln w="12700">
            <a:miter lim="400000"/>
            <a:headEnd/>
            <a:tailEnd/>
          </a:ln>
        </p:spPr>
      </p:pic>
      <p:sp>
        <p:nvSpPr>
          <p:cNvPr id="871" name="箭头"/>
          <p:cNvSpPr/>
          <p:nvPr/>
        </p:nvSpPr>
        <p:spPr>
          <a:xfrm>
            <a:off x="3686175" y="3933825"/>
            <a:ext cx="928688" cy="469900"/>
          </a:xfrm>
          <a:prstGeom prst="rightArrow">
            <a:avLst>
              <a:gd name="adj1" fmla="val 50000"/>
              <a:gd name="adj2" fmla="val 49409"/>
            </a:avLst>
          </a:prstGeom>
          <a:solidFill>
            <a:srgbClr val="F0AD00"/>
          </a:solidFill>
          <a:ln>
            <a:solidFill>
              <a:srgbClr val="000000"/>
            </a:solidFill>
            <a:miter lim="400000"/>
          </a:ln>
        </p:spPr>
        <p:txBody>
          <a:bodyPr lIns="45719" rIns="45719" anchor="ctr"/>
          <a:lstStyle/>
          <a:p>
            <a:endParaRPr/>
          </a:p>
        </p:txBody>
      </p:sp>
    </p:spTree>
    <p:extLst>
      <p:ext uri="{BB962C8B-B14F-4D97-AF65-F5344CB8AC3E}">
        <p14:creationId xmlns:p14="http://schemas.microsoft.com/office/powerpoint/2010/main" val="2609988963"/>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3" name="Simple geometric transformation"/>
          <p:cNvSpPr txBox="1">
            <a:spLocks noGrp="1"/>
          </p:cNvSpPr>
          <p:nvPr>
            <p:ph type="title"/>
          </p:nvPr>
        </p:nvSpPr>
        <p:spPr>
          <a:prstGeom prst="rect">
            <a:avLst/>
          </a:prstGeom>
        </p:spPr>
        <p:txBody>
          <a:bodyPr/>
          <a:lstStyle>
            <a:lvl1pPr>
              <a:defRPr sz="3600">
                <a:solidFill>
                  <a:srgbClr val="FFC000"/>
                </a:solidFill>
              </a:defRPr>
            </a:lvl1pPr>
          </a:lstStyle>
          <a:p>
            <a:r>
              <a:t>Simple geometric transformation</a:t>
            </a:r>
          </a:p>
        </p:txBody>
      </p:sp>
      <p:sp>
        <p:nvSpPr>
          <p:cNvPr id="874" name="Scale——Concept"/>
          <p:cNvSpPr txBox="1">
            <a:spLocks noGrp="1"/>
          </p:cNvSpPr>
          <p:nvPr>
            <p:ph type="body" sz="quarter" idx="1"/>
          </p:nvPr>
        </p:nvSpPr>
        <p:spPr>
          <a:xfrm>
            <a:off x="457199" y="1600200"/>
            <a:ext cx="8348665" cy="592139"/>
          </a:xfrm>
          <a:prstGeom prst="rect">
            <a:avLst/>
          </a:prstGeom>
        </p:spPr>
        <p:txBody>
          <a:bodyPr/>
          <a:lstStyle>
            <a:lvl1pPr marL="320040" indent="-201295">
              <a:lnSpc>
                <a:spcPct val="90000"/>
              </a:lnSpc>
              <a:buSzTx/>
              <a:buFont typeface="Wingdings 2" panose="05020102010507070707"/>
              <a:buNone/>
              <a:defRPr>
                <a:solidFill>
                  <a:srgbClr val="3366CC"/>
                </a:solidFill>
              </a:defRPr>
            </a:lvl1pPr>
          </a:lstStyle>
          <a:p>
            <a:r>
              <a:t> Scale——Concept</a:t>
            </a:r>
          </a:p>
        </p:txBody>
      </p:sp>
      <p:sp>
        <p:nvSpPr>
          <p:cNvPr id="875" name="Multiple the image with a coefficient to produce a new image."/>
          <p:cNvSpPr txBox="1"/>
          <p:nvPr/>
        </p:nvSpPr>
        <p:spPr>
          <a:xfrm>
            <a:off x="1057275" y="2721292"/>
            <a:ext cx="6669088" cy="955041"/>
          </a:xfrm>
          <a:prstGeom prst="rect">
            <a:avLst/>
          </a:prstGeom>
          <a:ln w="12700">
            <a:miter lim="400000"/>
          </a:ln>
        </p:spPr>
        <p:txBody>
          <a:bodyPr lIns="45719" rIns="45719" anchor="ctr">
            <a:spAutoFit/>
          </a:bodyPr>
          <a:lstStyle>
            <a:lvl1pPr>
              <a:defRPr sz="2800">
                <a:solidFill>
                  <a:srgbClr val="0432FF"/>
                </a:solidFill>
              </a:defRPr>
            </a:lvl1pPr>
          </a:lstStyle>
          <a:p>
            <a:r>
              <a:t>     Multiple the image with a coefficient to produce a new image.</a:t>
            </a:r>
          </a:p>
        </p:txBody>
      </p:sp>
    </p:spTree>
    <p:extLst>
      <p:ext uri="{BB962C8B-B14F-4D97-AF65-F5344CB8AC3E}">
        <p14:creationId xmlns:p14="http://schemas.microsoft.com/office/powerpoint/2010/main" val="2361062896"/>
      </p:ext>
    </p:extLst>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9" name="Simple geometric transformation"/>
          <p:cNvSpPr txBox="1">
            <a:spLocks noGrp="1"/>
          </p:cNvSpPr>
          <p:nvPr>
            <p:ph type="title"/>
          </p:nvPr>
        </p:nvSpPr>
        <p:spPr>
          <a:prstGeom prst="rect">
            <a:avLst/>
          </a:prstGeom>
        </p:spPr>
        <p:txBody>
          <a:bodyPr/>
          <a:lstStyle>
            <a:lvl1pPr>
              <a:defRPr sz="3600">
                <a:solidFill>
                  <a:srgbClr val="FFC000"/>
                </a:solidFill>
              </a:defRPr>
            </a:lvl1pPr>
          </a:lstStyle>
          <a:p>
            <a:r>
              <a:t>Simple geometric transformation</a:t>
            </a:r>
          </a:p>
        </p:txBody>
      </p:sp>
      <p:sp>
        <p:nvSpPr>
          <p:cNvPr id="880" name="Scale——Equation"/>
          <p:cNvSpPr txBox="1">
            <a:spLocks noGrp="1"/>
          </p:cNvSpPr>
          <p:nvPr>
            <p:ph type="body" sz="quarter" idx="1"/>
          </p:nvPr>
        </p:nvSpPr>
        <p:spPr>
          <a:xfrm>
            <a:off x="457199" y="1600200"/>
            <a:ext cx="8348665" cy="592139"/>
          </a:xfrm>
          <a:prstGeom prst="rect">
            <a:avLst/>
          </a:prstGeom>
        </p:spPr>
        <p:txBody>
          <a:bodyPr/>
          <a:lstStyle>
            <a:lvl1pPr marL="320040" indent="-201295">
              <a:lnSpc>
                <a:spcPct val="90000"/>
              </a:lnSpc>
              <a:buSzTx/>
              <a:buFont typeface="Wingdings 2" panose="05020102010507070707"/>
              <a:buNone/>
              <a:defRPr>
                <a:solidFill>
                  <a:srgbClr val="3366CC"/>
                </a:solidFill>
              </a:defRPr>
            </a:lvl1pPr>
          </a:lstStyle>
          <a:p>
            <a:r>
              <a:t> Scale——Equation</a:t>
            </a:r>
          </a:p>
        </p:txBody>
      </p:sp>
      <p:pic>
        <p:nvPicPr>
          <p:cNvPr id="881" name="image22.pdf" descr="image22.pdf"/>
          <p:cNvPicPr>
            <a:picLocks noChangeAspect="1"/>
          </p:cNvPicPr>
          <p:nvPr/>
        </p:nvPicPr>
        <p:blipFill>
          <a:blip r:embed="rId2"/>
          <a:stretch>
            <a:fillRect/>
          </a:stretch>
        </p:blipFill>
        <p:spPr>
          <a:xfrm>
            <a:off x="1998663" y="2351088"/>
            <a:ext cx="1363663" cy="1104901"/>
          </a:xfrm>
          <a:prstGeom prst="rect">
            <a:avLst/>
          </a:prstGeom>
          <a:ln w="12700">
            <a:miter lim="400000"/>
            <a:headEnd/>
            <a:tailEnd/>
          </a:ln>
        </p:spPr>
      </p:pic>
      <p:pic>
        <p:nvPicPr>
          <p:cNvPr id="882" name="image23.pdf" descr="image23.pdf"/>
          <p:cNvPicPr>
            <a:picLocks noChangeAspect="1"/>
          </p:cNvPicPr>
          <p:nvPr/>
        </p:nvPicPr>
        <p:blipFill>
          <a:blip r:embed="rId3"/>
          <a:stretch>
            <a:fillRect/>
          </a:stretch>
        </p:blipFill>
        <p:spPr>
          <a:xfrm>
            <a:off x="2063750" y="3738562"/>
            <a:ext cx="3094039" cy="1614488"/>
          </a:xfrm>
          <a:prstGeom prst="rect">
            <a:avLst/>
          </a:prstGeom>
          <a:ln w="12700">
            <a:miter lim="400000"/>
            <a:headEnd/>
            <a:tailEnd/>
          </a:ln>
        </p:spPr>
      </p:pic>
      <p:sp>
        <p:nvSpPr>
          <p:cNvPr id="883" name="OR"/>
          <p:cNvSpPr txBox="1"/>
          <p:nvPr/>
        </p:nvSpPr>
        <p:spPr>
          <a:xfrm>
            <a:off x="647700" y="3730625"/>
            <a:ext cx="561341" cy="459741"/>
          </a:xfrm>
          <a:prstGeom prst="rect">
            <a:avLst/>
          </a:prstGeom>
          <a:ln w="12700">
            <a:miter lim="400000"/>
          </a:ln>
        </p:spPr>
        <p:txBody>
          <a:bodyPr wrap="none" lIns="45719" rIns="45719" anchor="ctr">
            <a:spAutoFit/>
          </a:bodyPr>
          <a:lstStyle>
            <a:lvl1pPr>
              <a:defRPr sz="2400"/>
            </a:lvl1pPr>
          </a:lstStyle>
          <a:p>
            <a:r>
              <a:t>OR</a:t>
            </a:r>
          </a:p>
        </p:txBody>
      </p:sp>
    </p:spTree>
    <p:extLst>
      <p:ext uri="{BB962C8B-B14F-4D97-AF65-F5344CB8AC3E}">
        <p14:creationId xmlns:p14="http://schemas.microsoft.com/office/powerpoint/2010/main" val="2215409285"/>
      </p:ext>
    </p:extLst>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5" name="Simple geometric transformation"/>
          <p:cNvSpPr txBox="1">
            <a:spLocks noGrp="1"/>
          </p:cNvSpPr>
          <p:nvPr>
            <p:ph type="title"/>
          </p:nvPr>
        </p:nvSpPr>
        <p:spPr>
          <a:prstGeom prst="rect">
            <a:avLst/>
          </a:prstGeom>
        </p:spPr>
        <p:txBody>
          <a:bodyPr/>
          <a:lstStyle>
            <a:lvl1pPr>
              <a:defRPr sz="3600">
                <a:solidFill>
                  <a:srgbClr val="FFC000"/>
                </a:solidFill>
              </a:defRPr>
            </a:lvl1pPr>
          </a:lstStyle>
          <a:p>
            <a:r>
              <a:t>Simple geometric transformation</a:t>
            </a:r>
          </a:p>
        </p:txBody>
      </p:sp>
      <p:sp>
        <p:nvSpPr>
          <p:cNvPr id="886" name="Scale——Equation"/>
          <p:cNvSpPr txBox="1">
            <a:spLocks noGrp="1"/>
          </p:cNvSpPr>
          <p:nvPr>
            <p:ph type="body" sz="quarter" idx="1"/>
          </p:nvPr>
        </p:nvSpPr>
        <p:spPr>
          <a:xfrm>
            <a:off x="457199" y="1600200"/>
            <a:ext cx="8348665" cy="592139"/>
          </a:xfrm>
          <a:prstGeom prst="rect">
            <a:avLst/>
          </a:prstGeom>
        </p:spPr>
        <p:txBody>
          <a:bodyPr/>
          <a:lstStyle>
            <a:lvl1pPr marL="320040" indent="-201295">
              <a:lnSpc>
                <a:spcPct val="90000"/>
              </a:lnSpc>
              <a:buSzTx/>
              <a:buFont typeface="Wingdings 2" panose="05020102010507070707"/>
              <a:buNone/>
              <a:defRPr>
                <a:solidFill>
                  <a:srgbClr val="3366CC"/>
                </a:solidFill>
              </a:defRPr>
            </a:lvl1pPr>
          </a:lstStyle>
          <a:p>
            <a:r>
              <a:t>Scale——Equation</a:t>
            </a:r>
          </a:p>
        </p:txBody>
      </p:sp>
      <p:pic>
        <p:nvPicPr>
          <p:cNvPr id="887" name="image22.pdf" descr="image22.pdf"/>
          <p:cNvPicPr>
            <a:picLocks noChangeAspect="1"/>
          </p:cNvPicPr>
          <p:nvPr/>
        </p:nvPicPr>
        <p:blipFill>
          <a:blip r:embed="rId3"/>
          <a:stretch>
            <a:fillRect/>
          </a:stretch>
        </p:blipFill>
        <p:spPr>
          <a:xfrm>
            <a:off x="5903912" y="1495425"/>
            <a:ext cx="884238" cy="715963"/>
          </a:xfrm>
          <a:prstGeom prst="rect">
            <a:avLst/>
          </a:prstGeom>
          <a:ln w="12700">
            <a:miter lim="400000"/>
            <a:headEnd/>
            <a:tailEnd/>
          </a:ln>
        </p:spPr>
      </p:pic>
      <p:sp>
        <p:nvSpPr>
          <p:cNvPr id="888" name="Scale the image horizontally with coefficient c (enlarge when c&gt;1, shrink when 0&lt;c&lt;1); scale the image vertically with coefficient d (enlarge when d&gt;1, shrink when 0&lt;d&lt;1)…"/>
          <p:cNvSpPr txBox="1"/>
          <p:nvPr/>
        </p:nvSpPr>
        <p:spPr>
          <a:xfrm>
            <a:off x="467544" y="2505075"/>
            <a:ext cx="8424938" cy="3780791"/>
          </a:xfrm>
          <a:prstGeom prst="rect">
            <a:avLst/>
          </a:prstGeom>
          <a:gradFill>
            <a:gsLst>
              <a:gs pos="0">
                <a:srgbClr val="AEF7AF"/>
              </a:gs>
              <a:gs pos="35000">
                <a:srgbClr val="C6F8C7"/>
              </a:gs>
              <a:gs pos="100000">
                <a:srgbClr val="E8FDE8"/>
              </a:gs>
            </a:gsLst>
            <a:lin ang="16200000"/>
          </a:gradFill>
          <a:ln w="6350" cap="rnd">
            <a:solidFill>
              <a:srgbClr val="67B569"/>
            </a:solidFill>
          </a:ln>
          <a:effectLst>
            <a:outerShdw blurRad="50800" dist="25000" dir="5400000" rotWithShape="0">
              <a:srgbClr val="000000">
                <a:alpha val="38000"/>
              </a:srgbClr>
            </a:outerShdw>
          </a:effectLst>
        </p:spPr>
        <p:txBody>
          <a:bodyPr lIns="45719" rIns="45719" anchor="ctr">
            <a:spAutoFit/>
          </a:bodyPr>
          <a:lstStyle/>
          <a:p>
            <a:pPr>
              <a:buSzPct val="100000"/>
              <a:buChar char="➢"/>
              <a:defRPr sz="2400"/>
            </a:pPr>
            <a:r>
              <a:t>Scale the image horizontally with coefficient c (enlarge when c&gt;1, shrink when 0&lt;c&lt;1); scale the image vertically with coefficient d (enlarge when d&gt;1, shrink when 0&lt;d&lt;1) </a:t>
            </a:r>
          </a:p>
          <a:p>
            <a:pPr>
              <a:buSzPct val="100000"/>
              <a:buChar char="➢"/>
              <a:defRPr sz="2400"/>
            </a:pPr>
            <a:r>
              <a:t>If c=d, the image is scaled with the same ratio. If NOT, the image is scaled horizontally and vertically with different ratios. </a:t>
            </a:r>
          </a:p>
          <a:p>
            <a:pPr>
              <a:buSzPct val="100000"/>
              <a:buChar char="➢"/>
              <a:defRPr sz="2400"/>
            </a:pPr>
            <a:r>
              <a:t>Shrink (down-sampling)——construct a new image by select pixels by predefined intervals from the original image. </a:t>
            </a:r>
            <a:endParaRPr>
              <a:latin typeface="Arial" panose="020B0604020202020204"/>
              <a:ea typeface="Arial" panose="020B0604020202020204"/>
              <a:cs typeface="Arial" panose="020B0604020202020204"/>
              <a:sym typeface="Arial" panose="020B0604020202020204"/>
            </a:endParaRPr>
          </a:p>
          <a:p>
            <a:pPr>
              <a:buSzPct val="100000"/>
              <a:buChar char="➢"/>
              <a:defRPr sz="2400"/>
            </a:pPr>
            <a:r>
              <a:t>Enlarge (a simple up-sampling)——there will be blank rows and columns. If you fill them by using interpolation, you will find some “mosaics” in the result. </a:t>
            </a:r>
          </a:p>
        </p:txBody>
      </p:sp>
    </p:spTree>
    <p:extLst>
      <p:ext uri="{BB962C8B-B14F-4D97-AF65-F5344CB8AC3E}">
        <p14:creationId xmlns:p14="http://schemas.microsoft.com/office/powerpoint/2010/main" val="2891826381"/>
      </p:ext>
    </p:extLst>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2" name="Simple geometric transformation"/>
          <p:cNvSpPr txBox="1">
            <a:spLocks noGrp="1"/>
          </p:cNvSpPr>
          <p:nvPr>
            <p:ph type="title"/>
          </p:nvPr>
        </p:nvSpPr>
        <p:spPr>
          <a:prstGeom prst="rect">
            <a:avLst/>
          </a:prstGeom>
        </p:spPr>
        <p:txBody>
          <a:bodyPr/>
          <a:lstStyle>
            <a:lvl1pPr>
              <a:defRPr sz="3600">
                <a:solidFill>
                  <a:srgbClr val="FFC000"/>
                </a:solidFill>
              </a:defRPr>
            </a:lvl1pPr>
          </a:lstStyle>
          <a:p>
            <a:r>
              <a:t>Simple geometric transformation</a:t>
            </a:r>
          </a:p>
        </p:txBody>
      </p:sp>
      <p:sp>
        <p:nvSpPr>
          <p:cNvPr id="893" name="Scale——Example"/>
          <p:cNvSpPr txBox="1">
            <a:spLocks noGrp="1"/>
          </p:cNvSpPr>
          <p:nvPr>
            <p:ph type="body" sz="quarter" idx="1"/>
          </p:nvPr>
        </p:nvSpPr>
        <p:spPr>
          <a:xfrm>
            <a:off x="457199" y="1600200"/>
            <a:ext cx="8348665" cy="592139"/>
          </a:xfrm>
          <a:prstGeom prst="rect">
            <a:avLst/>
          </a:prstGeom>
        </p:spPr>
        <p:txBody>
          <a:bodyPr/>
          <a:lstStyle>
            <a:lvl1pPr marL="320040" indent="-201295">
              <a:lnSpc>
                <a:spcPct val="90000"/>
              </a:lnSpc>
              <a:buSzTx/>
              <a:buFont typeface="Wingdings 2" panose="05020102010507070707"/>
              <a:buNone/>
              <a:defRPr>
                <a:solidFill>
                  <a:srgbClr val="3366CC"/>
                </a:solidFill>
              </a:defRPr>
            </a:lvl1pPr>
          </a:lstStyle>
          <a:p>
            <a:r>
              <a:t>Scale——Example</a:t>
            </a:r>
          </a:p>
        </p:txBody>
      </p:sp>
      <p:grpSp>
        <p:nvGrpSpPr>
          <p:cNvPr id="901" name="成组"/>
          <p:cNvGrpSpPr/>
          <p:nvPr/>
        </p:nvGrpSpPr>
        <p:grpSpPr>
          <a:xfrm>
            <a:off x="574625" y="2146299"/>
            <a:ext cx="7597776" cy="4325305"/>
            <a:chOff x="0" y="0"/>
            <a:chExt cx="7597775" cy="4325303"/>
          </a:xfrm>
        </p:grpSpPr>
        <p:pic>
          <p:nvPicPr>
            <p:cNvPr id="894" name="image24.jpeg" descr="image24.jpeg"/>
            <p:cNvPicPr>
              <a:picLocks noChangeAspect="1"/>
            </p:cNvPicPr>
            <p:nvPr/>
          </p:nvPicPr>
          <p:blipFill>
            <a:blip r:embed="rId2"/>
            <a:stretch>
              <a:fillRect/>
            </a:stretch>
          </p:blipFill>
          <p:spPr>
            <a:xfrm>
              <a:off x="0" y="0"/>
              <a:ext cx="2860675" cy="2862264"/>
            </a:xfrm>
            <a:prstGeom prst="rect">
              <a:avLst/>
            </a:prstGeom>
            <a:ln w="12700" cap="flat">
              <a:noFill/>
              <a:miter lim="400000"/>
              <a:headEnd/>
              <a:tailEnd/>
            </a:ln>
            <a:effectLst/>
          </p:spPr>
        </p:pic>
        <p:pic>
          <p:nvPicPr>
            <p:cNvPr id="895" name="image24.jpeg" descr="image24.jpeg"/>
            <p:cNvPicPr>
              <a:picLocks noChangeAspect="1"/>
            </p:cNvPicPr>
            <p:nvPr/>
          </p:nvPicPr>
          <p:blipFill>
            <a:blip r:embed="rId2"/>
            <a:stretch>
              <a:fillRect/>
            </a:stretch>
          </p:blipFill>
          <p:spPr>
            <a:xfrm>
              <a:off x="3168650" y="674687"/>
              <a:ext cx="2139950" cy="2141539"/>
            </a:xfrm>
            <a:prstGeom prst="rect">
              <a:avLst/>
            </a:prstGeom>
            <a:ln w="12700" cap="flat">
              <a:noFill/>
              <a:miter lim="400000"/>
              <a:headEnd/>
              <a:tailEnd/>
            </a:ln>
            <a:effectLst/>
          </p:spPr>
        </p:pic>
        <p:sp>
          <p:nvSpPr>
            <p:cNvPr id="896" name="(a) Original"/>
            <p:cNvSpPr txBox="1"/>
            <p:nvPr/>
          </p:nvSpPr>
          <p:spPr>
            <a:xfrm>
              <a:off x="28575" y="2982913"/>
              <a:ext cx="2746375" cy="383541"/>
            </a:xfrm>
            <a:prstGeom prst="rect">
              <a:avLst/>
            </a:prstGeom>
            <a:noFill/>
            <a:ln w="12700" cap="flat">
              <a:noFill/>
              <a:miter lim="400000"/>
            </a:ln>
            <a:effectLst/>
          </p:spPr>
          <p:txBody>
            <a:bodyPr wrap="square" lIns="45719" tIns="45719" rIns="45719" bIns="45719" numCol="1" anchor="ctr">
              <a:spAutoFit/>
            </a:bodyPr>
            <a:lstStyle>
              <a:lvl1pPr algn="ctr">
                <a:defRPr sz="2000"/>
              </a:lvl1pPr>
            </a:lstStyle>
            <a:p>
              <a:r>
                <a:t>(a) Original</a:t>
              </a:r>
            </a:p>
          </p:txBody>
        </p:sp>
        <p:sp>
          <p:nvSpPr>
            <p:cNvPr id="897" name="(b) Scale with the same ratio"/>
            <p:cNvSpPr txBox="1"/>
            <p:nvPr/>
          </p:nvSpPr>
          <p:spPr>
            <a:xfrm>
              <a:off x="3062287" y="2989263"/>
              <a:ext cx="2500313" cy="675641"/>
            </a:xfrm>
            <a:prstGeom prst="rect">
              <a:avLst/>
            </a:prstGeom>
            <a:noFill/>
            <a:ln w="12700" cap="flat">
              <a:noFill/>
              <a:miter lim="400000"/>
            </a:ln>
            <a:effectLst/>
          </p:spPr>
          <p:txBody>
            <a:bodyPr wrap="square" lIns="45719" tIns="45719" rIns="45719" bIns="45719" numCol="1" anchor="ctr">
              <a:spAutoFit/>
            </a:bodyPr>
            <a:lstStyle>
              <a:lvl1pPr algn="ctr">
                <a:defRPr sz="2000"/>
              </a:lvl1pPr>
            </a:lstStyle>
            <a:p>
              <a:r>
                <a:t>(b) Scale with the same ratio</a:t>
              </a:r>
            </a:p>
          </p:txBody>
        </p:sp>
        <p:sp>
          <p:nvSpPr>
            <p:cNvPr id="898" name="Image shrink"/>
            <p:cNvSpPr txBox="1"/>
            <p:nvPr/>
          </p:nvSpPr>
          <p:spPr>
            <a:xfrm>
              <a:off x="2484437" y="3763963"/>
              <a:ext cx="3600451" cy="561341"/>
            </a:xfrm>
            <a:prstGeom prst="rect">
              <a:avLst/>
            </a:prstGeom>
            <a:noFill/>
            <a:ln w="12700" cap="flat">
              <a:noFill/>
              <a:miter lim="400000"/>
            </a:ln>
            <a:effectLst/>
          </p:spPr>
          <p:txBody>
            <a:bodyPr wrap="square" lIns="45719" tIns="45719" rIns="45719" bIns="45719" numCol="1" anchor="ctr">
              <a:spAutoFit/>
            </a:bodyPr>
            <a:lstStyle>
              <a:lvl1pPr algn="ctr">
                <a:defRPr sz="3200"/>
              </a:lvl1pPr>
            </a:lstStyle>
            <a:p>
              <a:r>
                <a:t>Image shrink</a:t>
              </a:r>
            </a:p>
          </p:txBody>
        </p:sp>
        <p:pic>
          <p:nvPicPr>
            <p:cNvPr id="899" name="image24.jpeg" descr="image24.jpeg"/>
            <p:cNvPicPr>
              <a:picLocks noChangeAspect="1"/>
            </p:cNvPicPr>
            <p:nvPr/>
          </p:nvPicPr>
          <p:blipFill>
            <a:blip r:embed="rId2"/>
            <a:stretch>
              <a:fillRect/>
            </a:stretch>
          </p:blipFill>
          <p:spPr>
            <a:xfrm>
              <a:off x="5681662" y="676275"/>
              <a:ext cx="1084263" cy="2141539"/>
            </a:xfrm>
            <a:prstGeom prst="rect">
              <a:avLst/>
            </a:prstGeom>
            <a:ln w="12700" cap="flat">
              <a:noFill/>
              <a:miter lim="400000"/>
              <a:headEnd/>
              <a:tailEnd/>
            </a:ln>
            <a:effectLst/>
          </p:spPr>
        </p:pic>
        <p:sp>
          <p:nvSpPr>
            <p:cNvPr id="900" name="(b) Scale with different ratios"/>
            <p:cNvSpPr txBox="1"/>
            <p:nvPr/>
          </p:nvSpPr>
          <p:spPr>
            <a:xfrm>
              <a:off x="5194300" y="2989263"/>
              <a:ext cx="2403475" cy="675641"/>
            </a:xfrm>
            <a:prstGeom prst="rect">
              <a:avLst/>
            </a:prstGeom>
            <a:noFill/>
            <a:ln w="12700" cap="flat">
              <a:noFill/>
              <a:miter lim="400000"/>
            </a:ln>
            <a:effectLst/>
          </p:spPr>
          <p:txBody>
            <a:bodyPr wrap="square" lIns="45719" tIns="45719" rIns="45719" bIns="45719" numCol="1" anchor="ctr">
              <a:spAutoFit/>
            </a:bodyPr>
            <a:lstStyle>
              <a:lvl1pPr algn="ctr">
                <a:defRPr sz="2000"/>
              </a:lvl1pPr>
            </a:lstStyle>
            <a:p>
              <a:r>
                <a:t>(b) Scale with different ratios</a:t>
              </a:r>
            </a:p>
          </p:txBody>
        </p:sp>
      </p:grpSp>
    </p:spTree>
    <p:extLst>
      <p:ext uri="{BB962C8B-B14F-4D97-AF65-F5344CB8AC3E}">
        <p14:creationId xmlns:p14="http://schemas.microsoft.com/office/powerpoint/2010/main" val="1294273880"/>
      </p:ext>
    </p:extLst>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3" name="Simple geometric transformation"/>
          <p:cNvSpPr txBox="1">
            <a:spLocks noGrp="1"/>
          </p:cNvSpPr>
          <p:nvPr>
            <p:ph type="title"/>
          </p:nvPr>
        </p:nvSpPr>
        <p:spPr>
          <a:prstGeom prst="rect">
            <a:avLst/>
          </a:prstGeom>
        </p:spPr>
        <p:txBody>
          <a:bodyPr/>
          <a:lstStyle>
            <a:lvl1pPr>
              <a:defRPr sz="3600">
                <a:solidFill>
                  <a:srgbClr val="FFC000"/>
                </a:solidFill>
              </a:defRPr>
            </a:lvl1pPr>
          </a:lstStyle>
          <a:p>
            <a:r>
              <a:t>Simple geometric transformation</a:t>
            </a:r>
          </a:p>
        </p:txBody>
      </p:sp>
      <p:sp>
        <p:nvSpPr>
          <p:cNvPr id="904" name="Scale——Example"/>
          <p:cNvSpPr txBox="1">
            <a:spLocks noGrp="1"/>
          </p:cNvSpPr>
          <p:nvPr>
            <p:ph type="body" sz="quarter" idx="1"/>
          </p:nvPr>
        </p:nvSpPr>
        <p:spPr>
          <a:xfrm>
            <a:off x="457199" y="1600200"/>
            <a:ext cx="8348665" cy="592139"/>
          </a:xfrm>
          <a:prstGeom prst="rect">
            <a:avLst/>
          </a:prstGeom>
        </p:spPr>
        <p:txBody>
          <a:bodyPr/>
          <a:lstStyle>
            <a:lvl1pPr marL="320040" indent="-201295">
              <a:lnSpc>
                <a:spcPct val="90000"/>
              </a:lnSpc>
              <a:buSzTx/>
              <a:buFont typeface="Wingdings 2" panose="05020102010507070707"/>
              <a:buNone/>
              <a:defRPr>
                <a:solidFill>
                  <a:srgbClr val="3366CC"/>
                </a:solidFill>
              </a:defRPr>
            </a:lvl1pPr>
          </a:lstStyle>
          <a:p>
            <a:r>
              <a:t>Scale——Example</a:t>
            </a:r>
          </a:p>
        </p:txBody>
      </p:sp>
      <p:grpSp>
        <p:nvGrpSpPr>
          <p:cNvPr id="910" name="成组"/>
          <p:cNvGrpSpPr/>
          <p:nvPr/>
        </p:nvGrpSpPr>
        <p:grpSpPr>
          <a:xfrm>
            <a:off x="2189163" y="1616074"/>
            <a:ext cx="6396037" cy="4858705"/>
            <a:chOff x="0" y="0"/>
            <a:chExt cx="6396036" cy="4858702"/>
          </a:xfrm>
        </p:grpSpPr>
        <p:pic>
          <p:nvPicPr>
            <p:cNvPr id="905" name="image25.jpeg" descr="image25.jpeg"/>
            <p:cNvPicPr>
              <a:picLocks noChangeAspect="1"/>
            </p:cNvPicPr>
            <p:nvPr/>
          </p:nvPicPr>
          <p:blipFill>
            <a:blip r:embed="rId2"/>
            <a:stretch>
              <a:fillRect/>
            </a:stretch>
          </p:blipFill>
          <p:spPr>
            <a:xfrm>
              <a:off x="511175" y="1782762"/>
              <a:ext cx="554038" cy="554039"/>
            </a:xfrm>
            <a:prstGeom prst="rect">
              <a:avLst/>
            </a:prstGeom>
            <a:ln w="12700" cap="flat">
              <a:noFill/>
              <a:miter lim="400000"/>
              <a:headEnd/>
              <a:tailEnd/>
            </a:ln>
            <a:effectLst/>
          </p:spPr>
        </p:pic>
        <p:pic>
          <p:nvPicPr>
            <p:cNvPr id="906" name="image26.jpeg" descr="image26.jpeg"/>
            <p:cNvPicPr>
              <a:picLocks noChangeAspect="1"/>
            </p:cNvPicPr>
            <p:nvPr/>
          </p:nvPicPr>
          <p:blipFill>
            <a:blip r:embed="rId3"/>
            <a:stretch>
              <a:fillRect/>
            </a:stretch>
          </p:blipFill>
          <p:spPr>
            <a:xfrm>
              <a:off x="1533525" y="0"/>
              <a:ext cx="4341813" cy="4330700"/>
            </a:xfrm>
            <a:prstGeom prst="rect">
              <a:avLst/>
            </a:prstGeom>
            <a:ln w="12700" cap="flat">
              <a:noFill/>
              <a:miter lim="400000"/>
              <a:headEnd/>
              <a:tailEnd/>
            </a:ln>
            <a:effectLst/>
          </p:spPr>
        </p:pic>
        <p:sp>
          <p:nvSpPr>
            <p:cNvPr id="907" name="(a) original"/>
            <p:cNvSpPr txBox="1"/>
            <p:nvPr/>
          </p:nvSpPr>
          <p:spPr>
            <a:xfrm>
              <a:off x="0" y="2540000"/>
              <a:ext cx="1700213" cy="447041"/>
            </a:xfrm>
            <a:prstGeom prst="rect">
              <a:avLst/>
            </a:prstGeom>
            <a:noFill/>
            <a:ln w="12700" cap="flat">
              <a:noFill/>
              <a:miter lim="400000"/>
            </a:ln>
            <a:effectLst/>
          </p:spPr>
          <p:txBody>
            <a:bodyPr wrap="square" lIns="45719" tIns="45719" rIns="45719" bIns="45719" numCol="1" anchor="ctr">
              <a:spAutoFit/>
            </a:bodyPr>
            <a:lstStyle>
              <a:lvl1pPr algn="ctr">
                <a:defRPr sz="2400"/>
              </a:lvl1pPr>
            </a:lstStyle>
            <a:p>
              <a:r>
                <a:t>(a) original</a:t>
              </a:r>
            </a:p>
          </p:txBody>
        </p:sp>
        <p:sp>
          <p:nvSpPr>
            <p:cNvPr id="908" name="(b) Enlarge 8 times"/>
            <p:cNvSpPr txBox="1"/>
            <p:nvPr/>
          </p:nvSpPr>
          <p:spPr>
            <a:xfrm>
              <a:off x="1951037" y="3871912"/>
              <a:ext cx="3719513" cy="447041"/>
            </a:xfrm>
            <a:prstGeom prst="rect">
              <a:avLst/>
            </a:prstGeom>
            <a:noFill/>
            <a:ln w="12700" cap="flat">
              <a:noFill/>
              <a:miter lim="400000"/>
            </a:ln>
            <a:effectLst/>
          </p:spPr>
          <p:txBody>
            <a:bodyPr wrap="square" lIns="45719" tIns="45719" rIns="45719" bIns="45719" numCol="1" anchor="ctr">
              <a:spAutoFit/>
            </a:bodyPr>
            <a:lstStyle>
              <a:lvl1pPr algn="ctr">
                <a:defRPr sz="2400"/>
              </a:lvl1pPr>
            </a:lstStyle>
            <a:p>
              <a:r>
                <a:t>(b) Enlarge 8 times</a:t>
              </a:r>
            </a:p>
          </p:txBody>
        </p:sp>
        <p:sp>
          <p:nvSpPr>
            <p:cNvPr id="909" name="Mosaics can be noticed"/>
            <p:cNvSpPr txBox="1"/>
            <p:nvPr/>
          </p:nvSpPr>
          <p:spPr>
            <a:xfrm>
              <a:off x="1930399" y="4411662"/>
              <a:ext cx="4465638" cy="447041"/>
            </a:xfrm>
            <a:prstGeom prst="rect">
              <a:avLst/>
            </a:prstGeom>
            <a:noFill/>
            <a:ln w="12700" cap="flat">
              <a:noFill/>
              <a:miter lim="400000"/>
            </a:ln>
            <a:effectLst/>
          </p:spPr>
          <p:txBody>
            <a:bodyPr wrap="square" lIns="45719" tIns="45719" rIns="45719" bIns="45719" numCol="1" anchor="ctr">
              <a:spAutoFit/>
            </a:bodyPr>
            <a:lstStyle>
              <a:lvl1pPr algn="ctr">
                <a:defRPr sz="2400" b="1">
                  <a:solidFill>
                    <a:srgbClr val="FF2600"/>
                  </a:solidFill>
                  <a:latin typeface="+mj-lt"/>
                  <a:ea typeface="+mj-ea"/>
                  <a:cs typeface="+mj-cs"/>
                  <a:sym typeface="Helvetica"/>
                </a:defRPr>
              </a:lvl1pPr>
            </a:lstStyle>
            <a:p>
              <a:r>
                <a:t>Mosaics can be noticed</a:t>
              </a:r>
            </a:p>
          </p:txBody>
        </p:sp>
      </p:grpSp>
    </p:spTree>
    <p:extLst>
      <p:ext uri="{BB962C8B-B14F-4D97-AF65-F5344CB8AC3E}">
        <p14:creationId xmlns:p14="http://schemas.microsoft.com/office/powerpoint/2010/main" val="3542116120"/>
      </p:ext>
    </p:extLst>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2" name="Simple geometric transformation"/>
          <p:cNvSpPr txBox="1">
            <a:spLocks noGrp="1"/>
          </p:cNvSpPr>
          <p:nvPr>
            <p:ph type="title"/>
          </p:nvPr>
        </p:nvSpPr>
        <p:spPr>
          <a:prstGeom prst="rect">
            <a:avLst/>
          </a:prstGeom>
        </p:spPr>
        <p:txBody>
          <a:bodyPr/>
          <a:lstStyle>
            <a:lvl1pPr>
              <a:defRPr sz="3600">
                <a:solidFill>
                  <a:srgbClr val="FFC000"/>
                </a:solidFill>
              </a:defRPr>
            </a:lvl1pPr>
          </a:lstStyle>
          <a:p>
            <a:r>
              <a:t>Simple geometric transformation</a:t>
            </a:r>
          </a:p>
        </p:txBody>
      </p:sp>
      <p:sp>
        <p:nvSpPr>
          <p:cNvPr id="913" name="Scale——Example"/>
          <p:cNvSpPr txBox="1">
            <a:spLocks noGrp="1"/>
          </p:cNvSpPr>
          <p:nvPr>
            <p:ph type="body" sz="quarter" idx="1"/>
          </p:nvPr>
        </p:nvSpPr>
        <p:spPr>
          <a:xfrm>
            <a:off x="457199" y="1600200"/>
            <a:ext cx="8348665" cy="592139"/>
          </a:xfrm>
          <a:prstGeom prst="rect">
            <a:avLst/>
          </a:prstGeom>
        </p:spPr>
        <p:txBody>
          <a:bodyPr/>
          <a:lstStyle>
            <a:lvl1pPr marL="320040" indent="-201295">
              <a:lnSpc>
                <a:spcPct val="90000"/>
              </a:lnSpc>
              <a:buSzTx/>
              <a:buFont typeface="Wingdings 2" panose="05020102010507070707"/>
              <a:buNone/>
              <a:defRPr>
                <a:solidFill>
                  <a:srgbClr val="3366CC"/>
                </a:solidFill>
              </a:defRPr>
            </a:lvl1pPr>
          </a:lstStyle>
          <a:p>
            <a:r>
              <a:t>Scale——Example</a:t>
            </a:r>
          </a:p>
        </p:txBody>
      </p:sp>
      <p:grpSp>
        <p:nvGrpSpPr>
          <p:cNvPr id="919" name="成组"/>
          <p:cNvGrpSpPr/>
          <p:nvPr/>
        </p:nvGrpSpPr>
        <p:grpSpPr>
          <a:xfrm>
            <a:off x="684212" y="2130425"/>
            <a:ext cx="7359652" cy="4176396"/>
            <a:chOff x="0" y="0"/>
            <a:chExt cx="7359650" cy="4176395"/>
          </a:xfrm>
        </p:grpSpPr>
        <p:pic>
          <p:nvPicPr>
            <p:cNvPr id="914" name="image27.jpeg" descr="image27.jpeg"/>
            <p:cNvPicPr>
              <a:picLocks noChangeAspect="1"/>
            </p:cNvPicPr>
            <p:nvPr/>
          </p:nvPicPr>
          <p:blipFill>
            <a:blip r:embed="rId2"/>
            <a:stretch>
              <a:fillRect/>
            </a:stretch>
          </p:blipFill>
          <p:spPr>
            <a:xfrm>
              <a:off x="458787" y="328612"/>
              <a:ext cx="1343026" cy="2425701"/>
            </a:xfrm>
            <a:prstGeom prst="rect">
              <a:avLst/>
            </a:prstGeom>
            <a:ln w="12700" cap="flat">
              <a:noFill/>
              <a:miter lim="400000"/>
              <a:headEnd/>
              <a:tailEnd/>
            </a:ln>
            <a:effectLst/>
          </p:spPr>
        </p:pic>
        <p:pic>
          <p:nvPicPr>
            <p:cNvPr id="915" name="image28.jpeg" descr="image28.jpeg"/>
            <p:cNvPicPr>
              <a:picLocks noChangeAspect="1"/>
            </p:cNvPicPr>
            <p:nvPr/>
          </p:nvPicPr>
          <p:blipFill>
            <a:blip r:embed="rId3"/>
            <a:stretch>
              <a:fillRect/>
            </a:stretch>
          </p:blipFill>
          <p:spPr>
            <a:xfrm>
              <a:off x="2354262" y="0"/>
              <a:ext cx="5005389" cy="3003551"/>
            </a:xfrm>
            <a:prstGeom prst="rect">
              <a:avLst/>
            </a:prstGeom>
            <a:ln w="12700" cap="flat">
              <a:noFill/>
              <a:miter lim="400000"/>
              <a:headEnd/>
              <a:tailEnd/>
            </a:ln>
            <a:effectLst/>
          </p:spPr>
        </p:pic>
        <p:sp>
          <p:nvSpPr>
            <p:cNvPr id="916" name="(a) original"/>
            <p:cNvSpPr/>
            <p:nvPr/>
          </p:nvSpPr>
          <p:spPr>
            <a:xfrm>
              <a:off x="0" y="3442970"/>
              <a:ext cx="2354263"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p:spPr>
          <p:txBody>
            <a:bodyPr wrap="square" lIns="45719" tIns="45719" rIns="45719" bIns="45719" numCol="1" anchor="ctr">
              <a:spAutoFit/>
            </a:bodyPr>
            <a:lstStyle>
              <a:lvl1pPr algn="ctr">
                <a:defRPr sz="2400"/>
              </a:lvl1pPr>
            </a:lstStyle>
            <a:p>
              <a:r>
                <a:t>(a) original</a:t>
              </a:r>
            </a:p>
          </p:txBody>
        </p:sp>
        <p:sp>
          <p:nvSpPr>
            <p:cNvPr id="917" name="(b) After enlarge"/>
            <p:cNvSpPr/>
            <p:nvPr/>
          </p:nvSpPr>
          <p:spPr>
            <a:xfrm>
              <a:off x="2932112" y="3442970"/>
              <a:ext cx="3709989"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p:spPr>
          <p:txBody>
            <a:bodyPr wrap="square" lIns="45719" tIns="45719" rIns="45719" bIns="45719" numCol="1" anchor="ctr">
              <a:spAutoFit/>
            </a:bodyPr>
            <a:lstStyle>
              <a:lvl1pPr algn="ctr">
                <a:defRPr sz="2400"/>
              </a:lvl1pPr>
            </a:lstStyle>
            <a:p>
              <a:r>
                <a:t>(b) After enlarge</a:t>
              </a:r>
            </a:p>
          </p:txBody>
        </p:sp>
        <p:sp>
          <p:nvSpPr>
            <p:cNvPr id="918" name="Image enlargement"/>
            <p:cNvSpPr/>
            <p:nvPr/>
          </p:nvSpPr>
          <p:spPr>
            <a:xfrm>
              <a:off x="1655762" y="4176395"/>
              <a:ext cx="3711576"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p:spPr>
          <p:txBody>
            <a:bodyPr wrap="square" lIns="45719" tIns="45719" rIns="45719" bIns="45719" numCol="1" anchor="ctr">
              <a:spAutoFit/>
            </a:bodyPr>
            <a:lstStyle>
              <a:lvl1pPr algn="ctr">
                <a:defRPr sz="2800"/>
              </a:lvl1pPr>
            </a:lstStyle>
            <a:p>
              <a:r>
                <a:t>Image enlargement</a:t>
              </a:r>
            </a:p>
          </p:txBody>
        </p:sp>
      </p:grpSp>
    </p:spTree>
    <p:extLst>
      <p:ext uri="{BB962C8B-B14F-4D97-AF65-F5344CB8AC3E}">
        <p14:creationId xmlns:p14="http://schemas.microsoft.com/office/powerpoint/2010/main" val="651766995"/>
      </p:ext>
    </p:extLst>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 name="Simple geometric transformation"/>
          <p:cNvSpPr txBox="1">
            <a:spLocks noGrp="1"/>
          </p:cNvSpPr>
          <p:nvPr>
            <p:ph type="title"/>
          </p:nvPr>
        </p:nvSpPr>
        <p:spPr>
          <a:prstGeom prst="rect">
            <a:avLst/>
          </a:prstGeom>
        </p:spPr>
        <p:txBody>
          <a:bodyPr/>
          <a:lstStyle>
            <a:lvl1pPr>
              <a:defRPr sz="3600">
                <a:solidFill>
                  <a:srgbClr val="FFC000"/>
                </a:solidFill>
              </a:defRPr>
            </a:lvl1pPr>
          </a:lstStyle>
          <a:p>
            <a:r>
              <a:t>Simple geometric transformation</a:t>
            </a:r>
          </a:p>
        </p:txBody>
      </p:sp>
      <p:sp>
        <p:nvSpPr>
          <p:cNvPr id="922" name="Shear——Concept"/>
          <p:cNvSpPr txBox="1">
            <a:spLocks noGrp="1"/>
          </p:cNvSpPr>
          <p:nvPr>
            <p:ph type="body" sz="quarter" idx="1"/>
          </p:nvPr>
        </p:nvSpPr>
        <p:spPr>
          <a:xfrm>
            <a:off x="457199" y="1600200"/>
            <a:ext cx="8348665" cy="592139"/>
          </a:xfrm>
          <a:prstGeom prst="rect">
            <a:avLst/>
          </a:prstGeom>
        </p:spPr>
        <p:txBody>
          <a:bodyPr/>
          <a:lstStyle>
            <a:lvl1pPr marL="320040" indent="-201295">
              <a:lnSpc>
                <a:spcPct val="90000"/>
              </a:lnSpc>
              <a:buSzTx/>
              <a:buFont typeface="Wingdings 2" panose="05020102010507070707"/>
              <a:buNone/>
              <a:defRPr>
                <a:solidFill>
                  <a:srgbClr val="3366CC"/>
                </a:solidFill>
              </a:defRPr>
            </a:lvl1pPr>
          </a:lstStyle>
          <a:p>
            <a:r>
              <a:t>Shear——Concept</a:t>
            </a:r>
          </a:p>
        </p:txBody>
      </p:sp>
      <p:sp>
        <p:nvSpPr>
          <p:cNvPr id="923" name="It is a non-vertical projection effect of the scene on the plane."/>
          <p:cNvSpPr txBox="1"/>
          <p:nvPr/>
        </p:nvSpPr>
        <p:spPr>
          <a:xfrm>
            <a:off x="1057275" y="3544192"/>
            <a:ext cx="6669088" cy="1183641"/>
          </a:xfrm>
          <a:prstGeom prst="rect">
            <a:avLst/>
          </a:prstGeom>
          <a:ln w="12700">
            <a:miter lim="400000"/>
          </a:ln>
        </p:spPr>
        <p:txBody>
          <a:bodyPr lIns="45719" rIns="45719" anchor="ctr">
            <a:spAutoFit/>
          </a:bodyPr>
          <a:lstStyle/>
          <a:p>
            <a:pPr algn="ctr">
              <a:defRPr sz="3600">
                <a:solidFill>
                  <a:srgbClr val="0432FF"/>
                </a:solidFill>
              </a:defRPr>
            </a:pPr>
            <a:r>
              <a:t>It is a non-vertical projection effect of the scene on the plane. </a:t>
            </a:r>
          </a:p>
        </p:txBody>
      </p:sp>
    </p:spTree>
    <p:extLst>
      <p:ext uri="{BB962C8B-B14F-4D97-AF65-F5344CB8AC3E}">
        <p14:creationId xmlns:p14="http://schemas.microsoft.com/office/powerpoint/2010/main" val="435105839"/>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4" name="Histogram transform"/>
          <p:cNvSpPr txBox="1">
            <a:spLocks noGrp="1"/>
          </p:cNvSpPr>
          <p:nvPr>
            <p:ph type="title"/>
          </p:nvPr>
        </p:nvSpPr>
        <p:spPr>
          <a:prstGeom prst="rect">
            <a:avLst/>
          </a:prstGeom>
        </p:spPr>
        <p:txBody>
          <a:bodyPr/>
          <a:lstStyle>
            <a:lvl1pPr>
              <a:defRPr sz="4400"/>
            </a:lvl1pPr>
          </a:lstStyle>
          <a:p>
            <a:r>
              <a:t>Histogram transform</a:t>
            </a:r>
          </a:p>
        </p:txBody>
      </p:sp>
      <p:sp>
        <p:nvSpPr>
          <p:cNvPr id="1255" name="Histogram transforms"/>
          <p:cNvSpPr txBox="1">
            <a:spLocks noGrp="1"/>
          </p:cNvSpPr>
          <p:nvPr>
            <p:ph type="body" sz="quarter" idx="1"/>
          </p:nvPr>
        </p:nvSpPr>
        <p:spPr>
          <a:xfrm>
            <a:off x="457199" y="1600200"/>
            <a:ext cx="8348665" cy="592139"/>
          </a:xfrm>
          <a:prstGeom prst="rect">
            <a:avLst/>
          </a:prstGeom>
        </p:spPr>
        <p:txBody>
          <a:bodyPr/>
          <a:lstStyle>
            <a:lvl1pPr marL="320040" indent="-201295">
              <a:lnSpc>
                <a:spcPct val="90000"/>
              </a:lnSpc>
              <a:buSzTx/>
              <a:buFont typeface="Wingdings 2" panose="05020102010507070707"/>
              <a:buNone/>
              <a:defRPr>
                <a:solidFill>
                  <a:srgbClr val="3366CC"/>
                </a:solidFill>
              </a:defRPr>
            </a:lvl1pPr>
          </a:lstStyle>
          <a:p>
            <a:r>
              <a:t>Histogram transforms</a:t>
            </a:r>
          </a:p>
        </p:txBody>
      </p:sp>
      <p:sp>
        <p:nvSpPr>
          <p:cNvPr id="1256" name="Linear transform…"/>
          <p:cNvSpPr txBox="1"/>
          <p:nvPr/>
        </p:nvSpPr>
        <p:spPr>
          <a:xfrm>
            <a:off x="1155700" y="2590800"/>
            <a:ext cx="6553200" cy="955041"/>
          </a:xfrm>
          <a:prstGeom prst="rect">
            <a:avLst/>
          </a:prstGeom>
          <a:ln w="12700">
            <a:miter lim="400000"/>
          </a:ln>
        </p:spPr>
        <p:txBody>
          <a:bodyPr lIns="45719" rIns="45719" anchor="ctr">
            <a:spAutoFit/>
          </a:bodyPr>
          <a:lstStyle/>
          <a:p>
            <a:pPr>
              <a:defRPr sz="2800">
                <a:solidFill>
                  <a:srgbClr val="0432FF"/>
                </a:solidFill>
              </a:defRPr>
            </a:pPr>
            <a:r>
              <a:t>Linear transform</a:t>
            </a:r>
            <a:endParaRPr sz="2400">
              <a:latin typeface="Arial" panose="020B0604020202020204"/>
              <a:ea typeface="Arial" panose="020B0604020202020204"/>
              <a:cs typeface="Arial" panose="020B0604020202020204"/>
              <a:sym typeface="Arial" panose="020B0604020202020204"/>
            </a:endParaRPr>
          </a:p>
          <a:p>
            <a:pPr>
              <a:defRPr sz="2800">
                <a:solidFill>
                  <a:srgbClr val="0432FF"/>
                </a:solidFill>
              </a:defRPr>
            </a:pPr>
            <a:r>
              <a:t>Nonlinear Transform</a:t>
            </a:r>
          </a:p>
        </p:txBody>
      </p:sp>
    </p:spTree>
    <p:extLst>
      <p:ext uri="{BB962C8B-B14F-4D97-AF65-F5344CB8AC3E}">
        <p14:creationId xmlns:p14="http://schemas.microsoft.com/office/powerpoint/2010/main" val="224380546"/>
      </p:ext>
    </p:extLst>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7" name="Simple geometric transformation"/>
          <p:cNvSpPr txBox="1">
            <a:spLocks noGrp="1"/>
          </p:cNvSpPr>
          <p:nvPr>
            <p:ph type="title"/>
          </p:nvPr>
        </p:nvSpPr>
        <p:spPr>
          <a:prstGeom prst="rect">
            <a:avLst/>
          </a:prstGeom>
        </p:spPr>
        <p:txBody>
          <a:bodyPr/>
          <a:lstStyle>
            <a:lvl1pPr>
              <a:defRPr sz="3600">
                <a:solidFill>
                  <a:srgbClr val="FFC000"/>
                </a:solidFill>
              </a:defRPr>
            </a:lvl1pPr>
          </a:lstStyle>
          <a:p>
            <a:r>
              <a:t>Simple geometric transformation</a:t>
            </a:r>
          </a:p>
        </p:txBody>
      </p:sp>
      <p:sp>
        <p:nvSpPr>
          <p:cNvPr id="928" name="Shear——Equation"/>
          <p:cNvSpPr txBox="1">
            <a:spLocks noGrp="1"/>
          </p:cNvSpPr>
          <p:nvPr>
            <p:ph type="body" sz="quarter" idx="1"/>
          </p:nvPr>
        </p:nvSpPr>
        <p:spPr>
          <a:xfrm>
            <a:off x="457199" y="1600200"/>
            <a:ext cx="8348665" cy="592139"/>
          </a:xfrm>
          <a:prstGeom prst="rect">
            <a:avLst/>
          </a:prstGeom>
        </p:spPr>
        <p:txBody>
          <a:bodyPr/>
          <a:lstStyle>
            <a:lvl1pPr marL="320040" indent="-201295">
              <a:lnSpc>
                <a:spcPct val="90000"/>
              </a:lnSpc>
              <a:buSzTx/>
              <a:buFont typeface="Wingdings 2" panose="05020102010507070707"/>
              <a:buNone/>
              <a:defRPr>
                <a:solidFill>
                  <a:srgbClr val="3366CC"/>
                </a:solidFill>
              </a:defRPr>
            </a:lvl1pPr>
          </a:lstStyle>
          <a:p>
            <a:r>
              <a:t>Shear——Equation</a:t>
            </a:r>
          </a:p>
        </p:txBody>
      </p:sp>
      <p:pic>
        <p:nvPicPr>
          <p:cNvPr id="929" name="image29.pdf" descr="image29.pdf"/>
          <p:cNvPicPr>
            <a:picLocks noChangeAspect="1"/>
          </p:cNvPicPr>
          <p:nvPr/>
        </p:nvPicPr>
        <p:blipFill>
          <a:blip r:embed="rId3"/>
          <a:stretch>
            <a:fillRect/>
          </a:stretch>
        </p:blipFill>
        <p:spPr>
          <a:xfrm>
            <a:off x="4281487" y="2424113"/>
            <a:ext cx="2706688" cy="1185863"/>
          </a:xfrm>
          <a:prstGeom prst="rect">
            <a:avLst/>
          </a:prstGeom>
          <a:ln w="12700">
            <a:miter lim="400000"/>
            <a:headEnd/>
            <a:tailEnd/>
          </a:ln>
        </p:spPr>
      </p:pic>
      <p:sp>
        <p:nvSpPr>
          <p:cNvPr id="930" name="Shear on x axis"/>
          <p:cNvSpPr txBox="1"/>
          <p:nvPr/>
        </p:nvSpPr>
        <p:spPr>
          <a:xfrm>
            <a:off x="1227137" y="2533650"/>
            <a:ext cx="2204999" cy="459741"/>
          </a:xfrm>
          <a:prstGeom prst="rect">
            <a:avLst/>
          </a:prstGeom>
          <a:ln w="12700">
            <a:miter lim="400000"/>
          </a:ln>
        </p:spPr>
        <p:txBody>
          <a:bodyPr wrap="none" lIns="45719" rIns="45719" anchor="ctr">
            <a:spAutoFit/>
          </a:bodyPr>
          <a:lstStyle>
            <a:lvl1pPr>
              <a:defRPr sz="2400"/>
            </a:lvl1pPr>
          </a:lstStyle>
          <a:p>
            <a:r>
              <a:t>Shear on x axis</a:t>
            </a:r>
          </a:p>
        </p:txBody>
      </p:sp>
      <p:sp>
        <p:nvSpPr>
          <p:cNvPr id="931" name="Shear on y axis"/>
          <p:cNvSpPr txBox="1"/>
          <p:nvPr/>
        </p:nvSpPr>
        <p:spPr>
          <a:xfrm>
            <a:off x="1227137" y="4130675"/>
            <a:ext cx="2204999" cy="459741"/>
          </a:xfrm>
          <a:prstGeom prst="rect">
            <a:avLst/>
          </a:prstGeom>
          <a:ln w="12700">
            <a:miter lim="400000"/>
          </a:ln>
        </p:spPr>
        <p:txBody>
          <a:bodyPr wrap="none" lIns="45719" rIns="45719" anchor="ctr">
            <a:spAutoFit/>
          </a:bodyPr>
          <a:lstStyle>
            <a:lvl1pPr>
              <a:defRPr sz="2400"/>
            </a:lvl1pPr>
          </a:lstStyle>
          <a:p>
            <a:r>
              <a:t>Shear on y axis</a:t>
            </a:r>
          </a:p>
        </p:txBody>
      </p:sp>
      <p:pic>
        <p:nvPicPr>
          <p:cNvPr id="932" name="image30.pdf" descr="image30.pdf"/>
          <p:cNvPicPr>
            <a:picLocks noChangeAspect="1"/>
          </p:cNvPicPr>
          <p:nvPr/>
        </p:nvPicPr>
        <p:blipFill>
          <a:blip r:embed="rId4"/>
          <a:stretch>
            <a:fillRect/>
          </a:stretch>
        </p:blipFill>
        <p:spPr>
          <a:xfrm>
            <a:off x="4341812" y="4048125"/>
            <a:ext cx="2511426" cy="1100138"/>
          </a:xfrm>
          <a:prstGeom prst="rect">
            <a:avLst/>
          </a:prstGeom>
          <a:ln w="12700">
            <a:miter lim="400000"/>
            <a:headEnd/>
            <a:tailEnd/>
          </a:ln>
        </p:spPr>
      </p:pic>
    </p:spTree>
    <p:extLst>
      <p:ext uri="{BB962C8B-B14F-4D97-AF65-F5344CB8AC3E}">
        <p14:creationId xmlns:p14="http://schemas.microsoft.com/office/powerpoint/2010/main" val="3657406882"/>
      </p:ext>
    </p:extLst>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6" name="Simple geometric transformation"/>
          <p:cNvSpPr txBox="1">
            <a:spLocks noGrp="1"/>
          </p:cNvSpPr>
          <p:nvPr>
            <p:ph type="title"/>
          </p:nvPr>
        </p:nvSpPr>
        <p:spPr>
          <a:prstGeom prst="rect">
            <a:avLst/>
          </a:prstGeom>
        </p:spPr>
        <p:txBody>
          <a:bodyPr/>
          <a:lstStyle>
            <a:lvl1pPr>
              <a:defRPr sz="3600">
                <a:solidFill>
                  <a:srgbClr val="FFC000"/>
                </a:solidFill>
              </a:defRPr>
            </a:lvl1pPr>
          </a:lstStyle>
          <a:p>
            <a:r>
              <a:t>Simple geometric transformation</a:t>
            </a:r>
          </a:p>
        </p:txBody>
      </p:sp>
      <p:sp>
        <p:nvSpPr>
          <p:cNvPr id="937" name="Shear——Example"/>
          <p:cNvSpPr txBox="1">
            <a:spLocks noGrp="1"/>
          </p:cNvSpPr>
          <p:nvPr>
            <p:ph type="body" sz="quarter" idx="1"/>
          </p:nvPr>
        </p:nvSpPr>
        <p:spPr>
          <a:xfrm>
            <a:off x="457199" y="1600200"/>
            <a:ext cx="8348665" cy="592139"/>
          </a:xfrm>
          <a:prstGeom prst="rect">
            <a:avLst/>
          </a:prstGeom>
        </p:spPr>
        <p:txBody>
          <a:bodyPr/>
          <a:lstStyle>
            <a:lvl1pPr marL="320040" indent="-201295">
              <a:lnSpc>
                <a:spcPct val="90000"/>
              </a:lnSpc>
              <a:buSzTx/>
              <a:buFont typeface="Wingdings 2" panose="05020102010507070707"/>
              <a:buNone/>
              <a:defRPr>
                <a:solidFill>
                  <a:srgbClr val="3366CC"/>
                </a:solidFill>
              </a:defRPr>
            </a:lvl1pPr>
          </a:lstStyle>
          <a:p>
            <a:r>
              <a:t>Shear——Example</a:t>
            </a:r>
          </a:p>
        </p:txBody>
      </p:sp>
      <p:grpSp>
        <p:nvGrpSpPr>
          <p:cNvPr id="940" name="成组"/>
          <p:cNvGrpSpPr/>
          <p:nvPr/>
        </p:nvGrpSpPr>
        <p:grpSpPr>
          <a:xfrm>
            <a:off x="1701800" y="2316163"/>
            <a:ext cx="5983288" cy="3324226"/>
            <a:chOff x="0" y="0"/>
            <a:chExt cx="5983287" cy="3324225"/>
          </a:xfrm>
        </p:grpSpPr>
        <p:pic>
          <p:nvPicPr>
            <p:cNvPr id="938" name="image31.png" descr="image31.png"/>
            <p:cNvPicPr>
              <a:picLocks noChangeAspect="1"/>
            </p:cNvPicPr>
            <p:nvPr/>
          </p:nvPicPr>
          <p:blipFill>
            <a:blip r:embed="rId2"/>
            <a:stretch>
              <a:fillRect/>
            </a:stretch>
          </p:blipFill>
          <p:spPr>
            <a:xfrm>
              <a:off x="3597057" y="0"/>
              <a:ext cx="2386231" cy="3324225"/>
            </a:xfrm>
            <a:prstGeom prst="rect">
              <a:avLst/>
            </a:prstGeom>
            <a:ln w="9525" cap="flat">
              <a:solidFill>
                <a:srgbClr val="000000"/>
              </a:solidFill>
              <a:prstDash val="solid"/>
              <a:miter lim="400000"/>
              <a:headEnd/>
              <a:tailEnd/>
            </a:ln>
            <a:effectLst/>
          </p:spPr>
        </p:pic>
        <p:pic>
          <p:nvPicPr>
            <p:cNvPr id="939" name="image32.png" descr="image32.png"/>
            <p:cNvPicPr>
              <a:picLocks noChangeAspect="1"/>
            </p:cNvPicPr>
            <p:nvPr/>
          </p:nvPicPr>
          <p:blipFill>
            <a:blip r:embed="rId3"/>
            <a:stretch>
              <a:fillRect/>
            </a:stretch>
          </p:blipFill>
          <p:spPr>
            <a:xfrm>
              <a:off x="0" y="409751"/>
              <a:ext cx="2936900" cy="2547855"/>
            </a:xfrm>
            <a:prstGeom prst="rect">
              <a:avLst/>
            </a:prstGeom>
            <a:ln w="9525" cap="flat">
              <a:solidFill>
                <a:srgbClr val="000000"/>
              </a:solidFill>
              <a:prstDash val="solid"/>
              <a:miter lim="400000"/>
              <a:headEnd/>
              <a:tailEnd/>
            </a:ln>
            <a:effectLst/>
          </p:spPr>
        </p:pic>
      </p:grpSp>
    </p:spTree>
    <p:extLst>
      <p:ext uri="{BB962C8B-B14F-4D97-AF65-F5344CB8AC3E}">
        <p14:creationId xmlns:p14="http://schemas.microsoft.com/office/powerpoint/2010/main" val="219353652"/>
      </p:ext>
    </p:extLst>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 name="Simple geometric transformation"/>
          <p:cNvSpPr txBox="1">
            <a:spLocks noGrp="1"/>
          </p:cNvSpPr>
          <p:nvPr>
            <p:ph type="title"/>
          </p:nvPr>
        </p:nvSpPr>
        <p:spPr>
          <a:prstGeom prst="rect">
            <a:avLst/>
          </a:prstGeom>
        </p:spPr>
        <p:txBody>
          <a:bodyPr/>
          <a:lstStyle>
            <a:lvl1pPr>
              <a:defRPr sz="3600">
                <a:solidFill>
                  <a:srgbClr val="FFC000"/>
                </a:solidFill>
              </a:defRPr>
            </a:lvl1pPr>
          </a:lstStyle>
          <a:p>
            <a:r>
              <a:t>Simple geometric transformation</a:t>
            </a:r>
          </a:p>
        </p:txBody>
      </p:sp>
      <p:sp>
        <p:nvSpPr>
          <p:cNvPr id="943" name="Shear——Example"/>
          <p:cNvSpPr txBox="1">
            <a:spLocks noGrp="1"/>
          </p:cNvSpPr>
          <p:nvPr>
            <p:ph type="body" sz="quarter" idx="1"/>
          </p:nvPr>
        </p:nvSpPr>
        <p:spPr>
          <a:xfrm>
            <a:off x="457199" y="1600200"/>
            <a:ext cx="8348665" cy="592139"/>
          </a:xfrm>
          <a:prstGeom prst="rect">
            <a:avLst/>
          </a:prstGeom>
        </p:spPr>
        <p:txBody>
          <a:bodyPr/>
          <a:lstStyle>
            <a:lvl1pPr marL="320040" indent="-201295">
              <a:lnSpc>
                <a:spcPct val="90000"/>
              </a:lnSpc>
              <a:buSzTx/>
              <a:buFont typeface="Wingdings 2" panose="05020102010507070707"/>
              <a:buNone/>
              <a:defRPr>
                <a:solidFill>
                  <a:srgbClr val="3366CC"/>
                </a:solidFill>
              </a:defRPr>
            </a:lvl1pPr>
          </a:lstStyle>
          <a:p>
            <a:r>
              <a:t>Shear——Example</a:t>
            </a:r>
          </a:p>
        </p:txBody>
      </p:sp>
      <p:grpSp>
        <p:nvGrpSpPr>
          <p:cNvPr id="946" name="成组"/>
          <p:cNvGrpSpPr/>
          <p:nvPr/>
        </p:nvGrpSpPr>
        <p:grpSpPr>
          <a:xfrm>
            <a:off x="644525" y="2614613"/>
            <a:ext cx="7966076" cy="3211512"/>
            <a:chOff x="0" y="0"/>
            <a:chExt cx="7966074" cy="3211511"/>
          </a:xfrm>
        </p:grpSpPr>
        <p:pic>
          <p:nvPicPr>
            <p:cNvPr id="944" name="image33.png" descr="image33.png"/>
            <p:cNvPicPr>
              <a:picLocks noChangeAspect="1"/>
            </p:cNvPicPr>
            <p:nvPr/>
          </p:nvPicPr>
          <p:blipFill>
            <a:blip r:embed="rId2"/>
            <a:stretch>
              <a:fillRect/>
            </a:stretch>
          </p:blipFill>
          <p:spPr>
            <a:xfrm>
              <a:off x="0" y="0"/>
              <a:ext cx="2868115" cy="3211512"/>
            </a:xfrm>
            <a:prstGeom prst="rect">
              <a:avLst/>
            </a:prstGeom>
            <a:ln w="12700" cap="flat">
              <a:noFill/>
              <a:miter lim="400000"/>
              <a:headEnd/>
              <a:tailEnd/>
            </a:ln>
            <a:effectLst/>
          </p:spPr>
        </p:pic>
        <p:pic>
          <p:nvPicPr>
            <p:cNvPr id="945" name="image34.png" descr="image34.png"/>
            <p:cNvPicPr>
              <a:picLocks noChangeAspect="1"/>
            </p:cNvPicPr>
            <p:nvPr/>
          </p:nvPicPr>
          <p:blipFill>
            <a:blip r:embed="rId3"/>
            <a:stretch>
              <a:fillRect/>
            </a:stretch>
          </p:blipFill>
          <p:spPr>
            <a:xfrm>
              <a:off x="3547297" y="525520"/>
              <a:ext cx="4418778" cy="2257791"/>
            </a:xfrm>
            <a:prstGeom prst="rect">
              <a:avLst/>
            </a:prstGeom>
            <a:ln w="12700" cap="flat">
              <a:noFill/>
              <a:miter lim="400000"/>
              <a:headEnd/>
              <a:tailEnd/>
            </a:ln>
            <a:effectLst/>
          </p:spPr>
        </p:pic>
      </p:grpSp>
    </p:spTree>
    <p:extLst>
      <p:ext uri="{BB962C8B-B14F-4D97-AF65-F5344CB8AC3E}">
        <p14:creationId xmlns:p14="http://schemas.microsoft.com/office/powerpoint/2010/main" val="3296363862"/>
      </p:ext>
    </p:extLst>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8" name="Simple geometric transformation"/>
          <p:cNvSpPr txBox="1">
            <a:spLocks noGrp="1"/>
          </p:cNvSpPr>
          <p:nvPr>
            <p:ph type="title"/>
          </p:nvPr>
        </p:nvSpPr>
        <p:spPr>
          <a:prstGeom prst="rect">
            <a:avLst/>
          </a:prstGeom>
        </p:spPr>
        <p:txBody>
          <a:bodyPr/>
          <a:lstStyle>
            <a:lvl1pPr>
              <a:defRPr sz="3600">
                <a:solidFill>
                  <a:srgbClr val="FFC000"/>
                </a:solidFill>
              </a:defRPr>
            </a:lvl1pPr>
          </a:lstStyle>
          <a:p>
            <a:r>
              <a:t>Simple geometric transformation</a:t>
            </a:r>
          </a:p>
        </p:txBody>
      </p:sp>
      <p:sp>
        <p:nvSpPr>
          <p:cNvPr id="949" name="Combination——Concept"/>
          <p:cNvSpPr txBox="1">
            <a:spLocks noGrp="1"/>
          </p:cNvSpPr>
          <p:nvPr>
            <p:ph type="body" sz="quarter" idx="1"/>
          </p:nvPr>
        </p:nvSpPr>
        <p:spPr>
          <a:xfrm>
            <a:off x="457199" y="1600200"/>
            <a:ext cx="8348665" cy="592139"/>
          </a:xfrm>
          <a:prstGeom prst="rect">
            <a:avLst/>
          </a:prstGeom>
        </p:spPr>
        <p:txBody>
          <a:bodyPr/>
          <a:lstStyle>
            <a:lvl1pPr marL="320040" indent="-201295">
              <a:lnSpc>
                <a:spcPct val="90000"/>
              </a:lnSpc>
              <a:buSzTx/>
              <a:buFont typeface="Wingdings 2" panose="05020102010507070707"/>
              <a:buNone/>
              <a:defRPr>
                <a:solidFill>
                  <a:srgbClr val="3366CC"/>
                </a:solidFill>
              </a:defRPr>
            </a:lvl1pPr>
          </a:lstStyle>
          <a:p>
            <a:r>
              <a:t>Combination——Concept</a:t>
            </a:r>
          </a:p>
        </p:txBody>
      </p:sp>
      <p:sp>
        <p:nvSpPr>
          <p:cNvPr id="950" name="Combine the simple geometric transformation together"/>
          <p:cNvSpPr txBox="1"/>
          <p:nvPr/>
        </p:nvSpPr>
        <p:spPr>
          <a:xfrm>
            <a:off x="1057275" y="2809423"/>
            <a:ext cx="6726238" cy="1056641"/>
          </a:xfrm>
          <a:prstGeom prst="rect">
            <a:avLst/>
          </a:prstGeom>
          <a:ln w="12700">
            <a:miter lim="400000"/>
          </a:ln>
        </p:spPr>
        <p:txBody>
          <a:bodyPr lIns="45719" rIns="45719" anchor="ctr">
            <a:spAutoFit/>
          </a:bodyPr>
          <a:lstStyle>
            <a:lvl1pPr algn="ctr">
              <a:defRPr sz="3200">
                <a:solidFill>
                  <a:srgbClr val="0432FF"/>
                </a:solidFill>
              </a:defRPr>
            </a:lvl1pPr>
          </a:lstStyle>
          <a:p>
            <a:r>
              <a:t>Combine the simple geometric transformation together</a:t>
            </a:r>
          </a:p>
        </p:txBody>
      </p:sp>
    </p:spTree>
    <p:extLst>
      <p:ext uri="{BB962C8B-B14F-4D97-AF65-F5344CB8AC3E}">
        <p14:creationId xmlns:p14="http://schemas.microsoft.com/office/powerpoint/2010/main" val="3004954469"/>
      </p:ext>
    </p:extLst>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4" name="Simple geometric transformation"/>
          <p:cNvSpPr txBox="1">
            <a:spLocks noGrp="1"/>
          </p:cNvSpPr>
          <p:nvPr>
            <p:ph type="title"/>
          </p:nvPr>
        </p:nvSpPr>
        <p:spPr>
          <a:prstGeom prst="rect">
            <a:avLst/>
          </a:prstGeom>
        </p:spPr>
        <p:txBody>
          <a:bodyPr/>
          <a:lstStyle>
            <a:lvl1pPr>
              <a:defRPr sz="3600">
                <a:solidFill>
                  <a:srgbClr val="FFC000"/>
                </a:solidFill>
              </a:defRPr>
            </a:lvl1pPr>
          </a:lstStyle>
          <a:p>
            <a:r>
              <a:t>Simple geometric transformation</a:t>
            </a:r>
          </a:p>
        </p:txBody>
      </p:sp>
      <p:sp>
        <p:nvSpPr>
          <p:cNvPr id="955" name="Combination——Equation"/>
          <p:cNvSpPr txBox="1">
            <a:spLocks noGrp="1"/>
          </p:cNvSpPr>
          <p:nvPr>
            <p:ph type="body" sz="quarter" idx="1"/>
          </p:nvPr>
        </p:nvSpPr>
        <p:spPr>
          <a:xfrm>
            <a:off x="457199" y="1600200"/>
            <a:ext cx="8348665" cy="592139"/>
          </a:xfrm>
          <a:prstGeom prst="rect">
            <a:avLst/>
          </a:prstGeom>
        </p:spPr>
        <p:txBody>
          <a:bodyPr/>
          <a:lstStyle>
            <a:lvl1pPr marL="320040" indent="-201295">
              <a:lnSpc>
                <a:spcPct val="90000"/>
              </a:lnSpc>
              <a:buSzTx/>
              <a:buFont typeface="Wingdings 2" panose="05020102010507070707"/>
              <a:buNone/>
              <a:defRPr>
                <a:solidFill>
                  <a:srgbClr val="3366CC"/>
                </a:solidFill>
              </a:defRPr>
            </a:lvl1pPr>
          </a:lstStyle>
          <a:p>
            <a:r>
              <a:t> Combination——Equation</a:t>
            </a:r>
          </a:p>
        </p:txBody>
      </p:sp>
      <p:pic>
        <p:nvPicPr>
          <p:cNvPr id="956" name="image35.pdf" descr="image35.pdf"/>
          <p:cNvPicPr>
            <a:picLocks noChangeAspect="1"/>
          </p:cNvPicPr>
          <p:nvPr/>
        </p:nvPicPr>
        <p:blipFill>
          <a:blip r:embed="rId3"/>
          <a:stretch>
            <a:fillRect/>
          </a:stretch>
        </p:blipFill>
        <p:spPr>
          <a:xfrm>
            <a:off x="2081213" y="2279650"/>
            <a:ext cx="3284538" cy="1666875"/>
          </a:xfrm>
          <a:prstGeom prst="rect">
            <a:avLst/>
          </a:prstGeom>
          <a:ln w="12700">
            <a:miter lim="400000"/>
            <a:headEnd/>
            <a:tailEnd/>
          </a:ln>
        </p:spPr>
      </p:pic>
      <p:sp>
        <p:nvSpPr>
          <p:cNvPr id="957" name="Transformation matrix is obtained by taking into account all the simple geometric transformations."/>
          <p:cNvSpPr txBox="1"/>
          <p:nvPr/>
        </p:nvSpPr>
        <p:spPr>
          <a:xfrm>
            <a:off x="1519237" y="4152900"/>
            <a:ext cx="6019801" cy="1393191"/>
          </a:xfrm>
          <a:prstGeom prst="rect">
            <a:avLst/>
          </a:prstGeom>
          <a:gradFill>
            <a:gsLst>
              <a:gs pos="0">
                <a:srgbClr val="AEF7AF"/>
              </a:gs>
              <a:gs pos="35000">
                <a:srgbClr val="C6F8C7"/>
              </a:gs>
              <a:gs pos="100000">
                <a:srgbClr val="E8FDE8"/>
              </a:gs>
            </a:gsLst>
            <a:lin ang="16200000"/>
          </a:gradFill>
          <a:ln w="6350" cap="rnd">
            <a:solidFill>
              <a:srgbClr val="67B569"/>
            </a:solidFill>
          </a:ln>
          <a:effectLst>
            <a:outerShdw blurRad="50800" dist="25000" dir="5400000" rotWithShape="0">
              <a:srgbClr val="000000">
                <a:alpha val="38000"/>
              </a:srgbClr>
            </a:outerShdw>
          </a:effectLst>
        </p:spPr>
        <p:txBody>
          <a:bodyPr lIns="45719" rIns="45719" anchor="ctr">
            <a:spAutoFit/>
          </a:bodyPr>
          <a:lstStyle/>
          <a:p>
            <a:pPr>
              <a:defRPr sz="2800">
                <a:solidFill>
                  <a:srgbClr val="0432FF"/>
                </a:solidFill>
              </a:defRPr>
            </a:pPr>
            <a:r>
              <a:t>Transformation matrix is obtained by taking into account all the simple geometric transformations. </a:t>
            </a:r>
          </a:p>
        </p:txBody>
      </p:sp>
    </p:spTree>
    <p:extLst>
      <p:ext uri="{BB962C8B-B14F-4D97-AF65-F5344CB8AC3E}">
        <p14:creationId xmlns:p14="http://schemas.microsoft.com/office/powerpoint/2010/main" val="2036204871"/>
      </p:ext>
    </p:extLst>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1" name="Interpolation"/>
          <p:cNvSpPr txBox="1">
            <a:spLocks noGrp="1"/>
          </p:cNvSpPr>
          <p:nvPr>
            <p:ph type="title"/>
          </p:nvPr>
        </p:nvSpPr>
        <p:spPr>
          <a:prstGeom prst="rect">
            <a:avLst/>
          </a:prstGeom>
        </p:spPr>
        <p:txBody>
          <a:bodyPr/>
          <a:lstStyle>
            <a:lvl1pPr>
              <a:defRPr sz="3600">
                <a:solidFill>
                  <a:srgbClr val="FFC000"/>
                </a:solidFill>
              </a:defRPr>
            </a:lvl1pPr>
          </a:lstStyle>
          <a:p>
            <a:r>
              <a:t>Interpolation</a:t>
            </a:r>
          </a:p>
        </p:txBody>
      </p:sp>
      <p:sp>
        <p:nvSpPr>
          <p:cNvPr id="962" name="Interpolation is a typical tool for geometric transformation.…"/>
          <p:cNvSpPr txBox="1"/>
          <p:nvPr/>
        </p:nvSpPr>
        <p:spPr>
          <a:xfrm>
            <a:off x="407988" y="2184400"/>
            <a:ext cx="7710486" cy="1824991"/>
          </a:xfrm>
          <a:prstGeom prst="rect">
            <a:avLst/>
          </a:prstGeom>
          <a:gradFill>
            <a:gsLst>
              <a:gs pos="0">
                <a:srgbClr val="AEF7AF"/>
              </a:gs>
              <a:gs pos="35000">
                <a:srgbClr val="C6F8C7"/>
              </a:gs>
              <a:gs pos="100000">
                <a:srgbClr val="E8FDE8"/>
              </a:gs>
            </a:gsLst>
            <a:lin ang="16200000"/>
          </a:gradFill>
          <a:ln w="6350" cap="rnd">
            <a:solidFill>
              <a:srgbClr val="67B569"/>
            </a:solidFill>
          </a:ln>
          <a:effectLst>
            <a:outerShdw blurRad="50800" dist="25000" dir="5400000" rotWithShape="0">
              <a:srgbClr val="000000">
                <a:alpha val="38000"/>
              </a:srgbClr>
            </a:outerShdw>
          </a:effectLst>
        </p:spPr>
        <p:txBody>
          <a:bodyPr lIns="45719" rIns="45719" anchor="ctr">
            <a:spAutoFit/>
          </a:bodyPr>
          <a:lstStyle/>
          <a:p>
            <a:pPr algn="just">
              <a:defRPr sz="2800">
                <a:solidFill>
                  <a:srgbClr val="0432FF"/>
                </a:solidFill>
              </a:defRPr>
            </a:pPr>
            <a:r>
              <a:t>Interpolation is a typical tool for geometric transformation. </a:t>
            </a:r>
            <a:endParaRPr sz="2400">
              <a:latin typeface="Arial" panose="020B0604020202020204"/>
              <a:ea typeface="Arial" panose="020B0604020202020204"/>
              <a:cs typeface="Arial" panose="020B0604020202020204"/>
              <a:sym typeface="Arial" panose="020B0604020202020204"/>
            </a:endParaRPr>
          </a:p>
          <a:p>
            <a:pPr algn="just">
              <a:defRPr sz="2800">
                <a:solidFill>
                  <a:srgbClr val="0432FF"/>
                </a:solidFill>
              </a:defRPr>
            </a:pPr>
            <a:r>
              <a:t>The interpolated pixel value can be obtained by using different interpolating methods.</a:t>
            </a:r>
          </a:p>
        </p:txBody>
      </p:sp>
    </p:spTree>
    <p:extLst>
      <p:ext uri="{BB962C8B-B14F-4D97-AF65-F5344CB8AC3E}">
        <p14:creationId xmlns:p14="http://schemas.microsoft.com/office/powerpoint/2010/main" val="3274920475"/>
      </p:ext>
    </p:extLst>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6" name="Interpolation"/>
          <p:cNvSpPr txBox="1">
            <a:spLocks noGrp="1"/>
          </p:cNvSpPr>
          <p:nvPr>
            <p:ph type="title"/>
          </p:nvPr>
        </p:nvSpPr>
        <p:spPr>
          <a:prstGeom prst="rect">
            <a:avLst/>
          </a:prstGeom>
        </p:spPr>
        <p:txBody>
          <a:bodyPr/>
          <a:lstStyle>
            <a:lvl1pPr>
              <a:defRPr sz="3600">
                <a:solidFill>
                  <a:srgbClr val="FFC000"/>
                </a:solidFill>
              </a:defRPr>
            </a:lvl1pPr>
          </a:lstStyle>
          <a:p>
            <a:r>
              <a:t>Interpolation</a:t>
            </a:r>
          </a:p>
        </p:txBody>
      </p:sp>
      <p:sp>
        <p:nvSpPr>
          <p:cNvPr id="967" name="1. Nearest neighbor…"/>
          <p:cNvSpPr txBox="1">
            <a:spLocks noGrp="1"/>
          </p:cNvSpPr>
          <p:nvPr>
            <p:ph type="body" sz="half" idx="1"/>
          </p:nvPr>
        </p:nvSpPr>
        <p:spPr>
          <a:xfrm>
            <a:off x="1182687" y="2209800"/>
            <a:ext cx="5878513" cy="2652714"/>
          </a:xfrm>
          <a:prstGeom prst="rect">
            <a:avLst/>
          </a:prstGeom>
        </p:spPr>
        <p:txBody>
          <a:bodyPr/>
          <a:lstStyle/>
          <a:p>
            <a:pPr marL="609600" indent="-609600">
              <a:buSzTx/>
              <a:buFont typeface="Wingdings 2" panose="05020102010507070707"/>
              <a:buNone/>
              <a:defRPr sz="2800">
                <a:solidFill>
                  <a:srgbClr val="0432FF"/>
                </a:solidFill>
              </a:defRPr>
            </a:pPr>
            <a:r>
              <a:t>1. Nearest neighbor</a:t>
            </a:r>
          </a:p>
          <a:p>
            <a:pPr marL="609600" indent="-609600">
              <a:buSzTx/>
              <a:buFont typeface="Wingdings 2" panose="05020102010507070707"/>
              <a:buNone/>
              <a:defRPr sz="2800">
                <a:solidFill>
                  <a:srgbClr val="0432FF"/>
                </a:solidFill>
              </a:defRPr>
            </a:pPr>
            <a:r>
              <a:t>2. Linear interpolation</a:t>
            </a:r>
          </a:p>
          <a:p>
            <a:pPr marL="609600" indent="-609600">
              <a:buSzTx/>
              <a:buFont typeface="Wingdings 2" panose="05020102010507070707"/>
              <a:buNone/>
              <a:defRPr sz="2800">
                <a:solidFill>
                  <a:srgbClr val="0432FF"/>
                </a:solidFill>
              </a:defRPr>
            </a:pPr>
            <a:r>
              <a:t>3. RBF interpolation</a:t>
            </a:r>
          </a:p>
        </p:txBody>
      </p:sp>
    </p:spTree>
    <p:extLst>
      <p:ext uri="{BB962C8B-B14F-4D97-AF65-F5344CB8AC3E}">
        <p14:creationId xmlns:p14="http://schemas.microsoft.com/office/powerpoint/2010/main" val="4096049363"/>
      </p:ext>
    </p:extLst>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1" name="Interpolation"/>
          <p:cNvSpPr txBox="1">
            <a:spLocks noGrp="1"/>
          </p:cNvSpPr>
          <p:nvPr>
            <p:ph type="title"/>
          </p:nvPr>
        </p:nvSpPr>
        <p:spPr>
          <a:prstGeom prst="rect">
            <a:avLst/>
          </a:prstGeom>
        </p:spPr>
        <p:txBody>
          <a:bodyPr/>
          <a:lstStyle>
            <a:lvl1pPr>
              <a:defRPr sz="3600"/>
            </a:lvl1pPr>
          </a:lstStyle>
          <a:p>
            <a:r>
              <a:t>Interpolation</a:t>
            </a:r>
          </a:p>
        </p:txBody>
      </p:sp>
      <p:sp>
        <p:nvSpPr>
          <p:cNvPr id="972" name="Nearest neighbor based interpolation——Concept"/>
          <p:cNvSpPr txBox="1">
            <a:spLocks noGrp="1"/>
          </p:cNvSpPr>
          <p:nvPr>
            <p:ph type="body" sz="quarter" idx="1"/>
          </p:nvPr>
        </p:nvSpPr>
        <p:spPr>
          <a:xfrm>
            <a:off x="457199" y="1600200"/>
            <a:ext cx="8348665" cy="592139"/>
          </a:xfrm>
          <a:prstGeom prst="rect">
            <a:avLst/>
          </a:prstGeom>
        </p:spPr>
        <p:txBody>
          <a:bodyPr/>
          <a:lstStyle/>
          <a:p>
            <a:pPr marL="320040" indent="-201295">
              <a:lnSpc>
                <a:spcPct val="90000"/>
              </a:lnSpc>
              <a:buSzTx/>
              <a:buFont typeface="Wingdings 2" panose="05020102010507070707"/>
              <a:buNone/>
              <a:defRPr sz="2900">
                <a:solidFill>
                  <a:srgbClr val="3366CC"/>
                </a:solidFill>
              </a:defRPr>
            </a:pPr>
            <a:r>
              <a:t>Nearest neighbor based interpolation</a:t>
            </a:r>
            <a:r>
              <a:rPr>
                <a:latin typeface="华文楷体" panose="02010600040101010101" charset="-122"/>
                <a:ea typeface="华文楷体" panose="02010600040101010101" charset="-122"/>
                <a:cs typeface="华文楷体" panose="02010600040101010101" charset="-122"/>
                <a:sym typeface="华文楷体" panose="02010600040101010101" charset="-122"/>
              </a:rPr>
              <a:t>——</a:t>
            </a:r>
            <a:r>
              <a:t>Concept</a:t>
            </a:r>
          </a:p>
        </p:txBody>
      </p:sp>
      <p:sp>
        <p:nvSpPr>
          <p:cNvPr id="973" name="The output pixel value equals to its nearest neighbor’s grayscale intensity."/>
          <p:cNvSpPr/>
          <p:nvPr/>
        </p:nvSpPr>
        <p:spPr>
          <a:xfrm>
            <a:off x="1057275" y="2978467"/>
            <a:ext cx="6726238" cy="1545591"/>
          </a:xfrm>
          <a:prstGeom prst="rect">
            <a:avLst/>
          </a:prstGeom>
          <a:gradFill>
            <a:gsLst>
              <a:gs pos="0">
                <a:srgbClr val="AEF7AF"/>
              </a:gs>
              <a:gs pos="35000">
                <a:srgbClr val="C6F8C7"/>
              </a:gs>
              <a:gs pos="100000">
                <a:srgbClr val="E8FDE8"/>
              </a:gs>
            </a:gsLst>
            <a:lin ang="16200000"/>
          </a:gradFill>
          <a:ln w="6350" cap="rnd">
            <a:solidFill>
              <a:srgbClr val="67B569"/>
            </a:solidFill>
          </a:ln>
          <a:effectLst>
            <a:outerShdw blurRad="50800" dist="25000" dir="5400000" rotWithShape="0">
              <a:srgbClr val="000000">
                <a:alpha val="38000"/>
              </a:srgbClr>
            </a:outerShdw>
          </a:effectLst>
        </p:spPr>
        <p:txBody>
          <a:bodyPr lIns="45719" rIns="45719" anchor="ctr">
            <a:spAutoFit/>
          </a:bodyPr>
          <a:lstStyle>
            <a:lvl1pPr>
              <a:defRPr sz="3200">
                <a:solidFill>
                  <a:srgbClr val="0432FF"/>
                </a:solidFill>
              </a:defRPr>
            </a:lvl1pPr>
          </a:lstStyle>
          <a:p>
            <a:r>
              <a:t>    The output pixel value equals to its nearest neighbor’s grayscale intensity. </a:t>
            </a:r>
          </a:p>
        </p:txBody>
      </p:sp>
    </p:spTree>
    <p:extLst>
      <p:ext uri="{BB962C8B-B14F-4D97-AF65-F5344CB8AC3E}">
        <p14:creationId xmlns:p14="http://schemas.microsoft.com/office/powerpoint/2010/main" val="2638949319"/>
      </p:ext>
    </p:extLst>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7" name="Interpolation"/>
          <p:cNvSpPr txBox="1">
            <a:spLocks noGrp="1"/>
          </p:cNvSpPr>
          <p:nvPr>
            <p:ph type="title"/>
          </p:nvPr>
        </p:nvSpPr>
        <p:spPr>
          <a:prstGeom prst="rect">
            <a:avLst/>
          </a:prstGeom>
        </p:spPr>
        <p:txBody>
          <a:bodyPr/>
          <a:lstStyle>
            <a:lvl1pPr>
              <a:defRPr sz="3600"/>
            </a:lvl1pPr>
          </a:lstStyle>
          <a:p>
            <a:r>
              <a:t>Interpolation</a:t>
            </a:r>
          </a:p>
        </p:txBody>
      </p:sp>
      <p:sp>
        <p:nvSpPr>
          <p:cNvPr id="978" name="最近邻插值——计算过程"/>
          <p:cNvSpPr txBox="1">
            <a:spLocks noGrp="1"/>
          </p:cNvSpPr>
          <p:nvPr>
            <p:ph type="body" sz="quarter" idx="1"/>
          </p:nvPr>
        </p:nvSpPr>
        <p:spPr>
          <a:xfrm>
            <a:off x="457199" y="1600200"/>
            <a:ext cx="8348665" cy="592139"/>
          </a:xfrm>
          <a:prstGeom prst="rect">
            <a:avLst/>
          </a:prstGeom>
        </p:spPr>
        <p:txBody>
          <a:bodyPr/>
          <a:lstStyle/>
          <a:p>
            <a:pPr marL="320040" indent="-201295">
              <a:lnSpc>
                <a:spcPct val="90000"/>
              </a:lnSpc>
              <a:buSzTx/>
              <a:buFont typeface="Wingdings 2" panose="05020102010507070707"/>
              <a:buNone/>
              <a:defRPr>
                <a:solidFill>
                  <a:srgbClr val="3366CC"/>
                </a:solidFill>
              </a:defRPr>
            </a:pPr>
            <a:r>
              <a:rPr>
                <a:latin typeface="华文楷体" panose="02010600040101010101" charset="-122"/>
                <a:ea typeface="华文楷体" panose="02010600040101010101" charset="-122"/>
                <a:cs typeface="华文楷体" panose="02010600040101010101" charset="-122"/>
                <a:sym typeface="华文楷体" panose="02010600040101010101" charset="-122"/>
              </a:rPr>
              <a:t>最近邻插值——计算过程</a:t>
            </a:r>
          </a:p>
        </p:txBody>
      </p:sp>
      <p:sp>
        <p:nvSpPr>
          <p:cNvPr id="979" name="为了计算几何变换后新图像中某一点P’处的像素值，可以首先计算该几何变换的逆变换，计算出P’所对应的原图像中的位置P。通常情况下，P的位置不可能正好处在原图像的某一个像素位置上（即P点的坐标通常都不会正好是整数）。寻找与P点最接近的像素Q，把Q点的像素值作为新图像中P’点的像素值。"/>
          <p:cNvSpPr txBox="1"/>
          <p:nvPr/>
        </p:nvSpPr>
        <p:spPr>
          <a:xfrm>
            <a:off x="1069975" y="2444750"/>
            <a:ext cx="6986588" cy="3025140"/>
          </a:xfrm>
          <a:prstGeom prst="rect">
            <a:avLst/>
          </a:prstGeom>
          <a:ln w="12700">
            <a:miter lim="400000"/>
          </a:ln>
        </p:spPr>
        <p:txBody>
          <a:bodyPr lIns="45719" rIns="45719" anchor="ctr">
            <a:spAutoFit/>
          </a:bodyPr>
          <a:lstStyle/>
          <a:p>
            <a:pPr>
              <a:defRPr sz="2400"/>
            </a:pPr>
            <a:r>
              <a:t>        </a:t>
            </a:r>
            <a:r>
              <a:rPr>
                <a:latin typeface="+mj-lt"/>
                <a:ea typeface="+mj-ea"/>
                <a:cs typeface="+mj-cs"/>
                <a:sym typeface="Helvetica"/>
              </a:rPr>
              <a:t>为了计算几何变换后新图像中某一点</a:t>
            </a:r>
            <a:r>
              <a:rPr i="1">
                <a:latin typeface="+mj-lt"/>
                <a:ea typeface="+mj-ea"/>
                <a:cs typeface="+mj-cs"/>
                <a:sym typeface="Helvetica"/>
              </a:rPr>
              <a:t>P’</a:t>
            </a:r>
            <a:r>
              <a:rPr>
                <a:latin typeface="+mj-lt"/>
                <a:ea typeface="+mj-ea"/>
                <a:cs typeface="+mj-cs"/>
                <a:sym typeface="Helvetica"/>
              </a:rPr>
              <a:t>处的像素值，可以首先计算该几何变换的逆变换，计算出</a:t>
            </a:r>
            <a:r>
              <a:rPr i="1">
                <a:latin typeface="+mj-lt"/>
                <a:ea typeface="+mj-ea"/>
                <a:cs typeface="+mj-cs"/>
                <a:sym typeface="Helvetica"/>
              </a:rPr>
              <a:t>P</a:t>
            </a:r>
            <a:r>
              <a:t>’</a:t>
            </a:r>
            <a:r>
              <a:rPr>
                <a:latin typeface="+mj-lt"/>
                <a:ea typeface="+mj-ea"/>
                <a:cs typeface="+mj-cs"/>
                <a:sym typeface="Helvetica"/>
              </a:rPr>
              <a:t>所对应的原图像中的位置</a:t>
            </a:r>
            <a:r>
              <a:rPr i="1">
                <a:latin typeface="+mj-lt"/>
                <a:ea typeface="+mj-ea"/>
                <a:cs typeface="+mj-cs"/>
                <a:sym typeface="Helvetica"/>
              </a:rPr>
              <a:t>P</a:t>
            </a:r>
            <a:r>
              <a:rPr>
                <a:latin typeface="+mj-lt"/>
                <a:ea typeface="+mj-ea"/>
                <a:cs typeface="+mj-cs"/>
                <a:sym typeface="Helvetica"/>
              </a:rPr>
              <a:t>。通常情况下，</a:t>
            </a:r>
            <a:r>
              <a:rPr i="1">
                <a:latin typeface="+mj-lt"/>
                <a:ea typeface="+mj-ea"/>
                <a:cs typeface="+mj-cs"/>
                <a:sym typeface="Helvetica"/>
              </a:rPr>
              <a:t>P</a:t>
            </a:r>
            <a:r>
              <a:rPr>
                <a:latin typeface="+mj-lt"/>
                <a:ea typeface="+mj-ea"/>
                <a:cs typeface="+mj-cs"/>
                <a:sym typeface="Helvetica"/>
              </a:rPr>
              <a:t>的位置不可能正好处在原图像的某一个像素位置上（即</a:t>
            </a:r>
            <a:r>
              <a:rPr i="1">
                <a:latin typeface="+mj-lt"/>
                <a:ea typeface="+mj-ea"/>
                <a:cs typeface="+mj-cs"/>
                <a:sym typeface="Helvetica"/>
              </a:rPr>
              <a:t>P</a:t>
            </a:r>
            <a:r>
              <a:rPr>
                <a:latin typeface="+mj-lt"/>
                <a:ea typeface="+mj-ea"/>
                <a:cs typeface="+mj-cs"/>
                <a:sym typeface="Helvetica"/>
              </a:rPr>
              <a:t>点的坐标通常都不会正好是整数）。寻找与</a:t>
            </a:r>
            <a:r>
              <a:rPr i="1">
                <a:latin typeface="+mj-lt"/>
                <a:ea typeface="+mj-ea"/>
                <a:cs typeface="+mj-cs"/>
                <a:sym typeface="Helvetica"/>
              </a:rPr>
              <a:t>P</a:t>
            </a:r>
            <a:r>
              <a:rPr>
                <a:latin typeface="+mj-lt"/>
                <a:ea typeface="+mj-ea"/>
                <a:cs typeface="+mj-cs"/>
                <a:sym typeface="Helvetica"/>
              </a:rPr>
              <a:t>点最接近的像素</a:t>
            </a:r>
            <a:r>
              <a:rPr i="1">
                <a:latin typeface="+mj-lt"/>
                <a:ea typeface="+mj-ea"/>
                <a:cs typeface="+mj-cs"/>
                <a:sym typeface="Helvetica"/>
              </a:rPr>
              <a:t>Q</a:t>
            </a:r>
            <a:r>
              <a:rPr>
                <a:latin typeface="+mj-lt"/>
                <a:ea typeface="+mj-ea"/>
                <a:cs typeface="+mj-cs"/>
                <a:sym typeface="Helvetica"/>
              </a:rPr>
              <a:t>，把</a:t>
            </a:r>
            <a:r>
              <a:rPr i="1">
                <a:latin typeface="+mj-lt"/>
                <a:ea typeface="+mj-ea"/>
                <a:cs typeface="+mj-cs"/>
                <a:sym typeface="Helvetica"/>
              </a:rPr>
              <a:t>Q</a:t>
            </a:r>
            <a:r>
              <a:rPr>
                <a:latin typeface="+mj-lt"/>
                <a:ea typeface="+mj-ea"/>
                <a:cs typeface="+mj-cs"/>
                <a:sym typeface="Helvetica"/>
              </a:rPr>
              <a:t>点的像素值作为新图像中</a:t>
            </a:r>
            <a:r>
              <a:rPr i="1">
                <a:latin typeface="+mj-lt"/>
                <a:ea typeface="+mj-ea"/>
                <a:cs typeface="+mj-cs"/>
                <a:sym typeface="Helvetica"/>
              </a:rPr>
              <a:t>P</a:t>
            </a:r>
            <a:r>
              <a:t>’</a:t>
            </a:r>
            <a:r>
              <a:rPr>
                <a:latin typeface="+mj-lt"/>
                <a:ea typeface="+mj-ea"/>
                <a:cs typeface="+mj-cs"/>
                <a:sym typeface="Helvetica"/>
              </a:rPr>
              <a:t>点的像素值。 </a:t>
            </a:r>
          </a:p>
        </p:txBody>
      </p:sp>
    </p:spTree>
    <p:extLst>
      <p:ext uri="{BB962C8B-B14F-4D97-AF65-F5344CB8AC3E}">
        <p14:creationId xmlns:p14="http://schemas.microsoft.com/office/powerpoint/2010/main" val="3303785013"/>
      </p:ext>
    </p:extLst>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1" name="Interpolation"/>
          <p:cNvSpPr txBox="1">
            <a:spLocks noGrp="1"/>
          </p:cNvSpPr>
          <p:nvPr>
            <p:ph type="title"/>
          </p:nvPr>
        </p:nvSpPr>
        <p:spPr>
          <a:prstGeom prst="rect">
            <a:avLst/>
          </a:prstGeom>
        </p:spPr>
        <p:txBody>
          <a:bodyPr/>
          <a:lstStyle>
            <a:lvl1pPr>
              <a:defRPr sz="3600"/>
            </a:lvl1pPr>
          </a:lstStyle>
          <a:p>
            <a:r>
              <a:t>Interpolation</a:t>
            </a:r>
          </a:p>
        </p:txBody>
      </p:sp>
      <p:sp>
        <p:nvSpPr>
          <p:cNvPr id="982" name="Nearest neighbor based interpolation——Computing process"/>
          <p:cNvSpPr txBox="1">
            <a:spLocks noGrp="1"/>
          </p:cNvSpPr>
          <p:nvPr>
            <p:ph type="body" sz="quarter" idx="1"/>
          </p:nvPr>
        </p:nvSpPr>
        <p:spPr>
          <a:xfrm>
            <a:off x="457199" y="1600200"/>
            <a:ext cx="8348665" cy="592139"/>
          </a:xfrm>
          <a:prstGeom prst="rect">
            <a:avLst/>
          </a:prstGeom>
        </p:spPr>
        <p:txBody>
          <a:bodyPr/>
          <a:lstStyle>
            <a:lvl1pPr marL="320040" indent="-201295">
              <a:lnSpc>
                <a:spcPct val="80000"/>
              </a:lnSpc>
              <a:buSzTx/>
              <a:buFont typeface="Wingdings 2" panose="05020102010507070707"/>
              <a:buNone/>
              <a:defRPr sz="2400">
                <a:solidFill>
                  <a:srgbClr val="3366CC"/>
                </a:solidFill>
              </a:defRPr>
            </a:lvl1pPr>
          </a:lstStyle>
          <a:p>
            <a:r>
              <a:t>Nearest neighbor based interpolation——Computing process</a:t>
            </a:r>
          </a:p>
        </p:txBody>
      </p:sp>
      <p:grpSp>
        <p:nvGrpSpPr>
          <p:cNvPr id="985" name="成组"/>
          <p:cNvGrpSpPr/>
          <p:nvPr/>
        </p:nvGrpSpPr>
        <p:grpSpPr>
          <a:xfrm>
            <a:off x="539551" y="2852935"/>
            <a:ext cx="7992890" cy="1110305"/>
            <a:chOff x="0" y="0"/>
            <a:chExt cx="7992888" cy="1110304"/>
          </a:xfrm>
        </p:grpSpPr>
        <p:sp>
          <p:nvSpPr>
            <p:cNvPr id="983" name="矩形"/>
            <p:cNvSpPr/>
            <p:nvPr/>
          </p:nvSpPr>
          <p:spPr>
            <a:xfrm>
              <a:off x="-1" y="-1"/>
              <a:ext cx="7992890" cy="1110306"/>
            </a:xfrm>
            <a:prstGeom prst="rect">
              <a:avLst/>
            </a:prstGeom>
            <a:blipFill rotWithShape="1">
              <a:blip r:embed="rId2"/>
              <a:srcRect/>
              <a:stretch>
                <a:fillRect/>
              </a:stretch>
            </a:blipFill>
            <a:ln w="12700" cap="flat">
              <a:noFill/>
              <a:miter lim="400000"/>
            </a:ln>
            <a:effectLst/>
          </p:spPr>
          <p:txBody>
            <a:bodyPr wrap="square" lIns="45719" tIns="45719" rIns="45719" bIns="45719" numCol="1" anchor="ctr">
              <a:noAutofit/>
            </a:bodyPr>
            <a:lstStyle/>
            <a:p>
              <a:endParaRPr/>
            </a:p>
          </p:txBody>
        </p:sp>
        <p:sp>
          <p:nvSpPr>
            <p:cNvPr id="984" name="文本"/>
            <p:cNvSpPr txBox="1"/>
            <p:nvPr/>
          </p:nvSpPr>
          <p:spPr>
            <a:xfrm>
              <a:off x="0" y="12700"/>
              <a:ext cx="7992889" cy="345441"/>
            </a:xfrm>
            <a:prstGeom prst="rect">
              <a:avLst/>
            </a:prstGeom>
            <a:noFill/>
            <a:ln w="12700" cap="flat">
              <a:noFill/>
              <a:miter lim="400000"/>
            </a:ln>
            <a:effectLst/>
          </p:spPr>
          <p:txBody>
            <a:bodyPr wrap="square" lIns="45719" tIns="45719" rIns="45719" bIns="45719" numCol="1" anchor="ctr">
              <a:spAutoFit/>
            </a:bodyPr>
            <a:lstStyle/>
            <a:p>
              <a:r>
                <a:t> </a:t>
              </a:r>
            </a:p>
          </p:txBody>
        </p:sp>
      </p:grpSp>
    </p:spTree>
    <p:extLst>
      <p:ext uri="{BB962C8B-B14F-4D97-AF65-F5344CB8AC3E}">
        <p14:creationId xmlns:p14="http://schemas.microsoft.com/office/powerpoint/2010/main" val="2043373382"/>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0" name="Linear histogram transform"/>
          <p:cNvSpPr txBox="1">
            <a:spLocks noGrp="1"/>
          </p:cNvSpPr>
          <p:nvPr>
            <p:ph type="title"/>
          </p:nvPr>
        </p:nvSpPr>
        <p:spPr>
          <a:prstGeom prst="rect">
            <a:avLst/>
          </a:prstGeom>
        </p:spPr>
        <p:txBody>
          <a:bodyPr/>
          <a:lstStyle>
            <a:lvl1pPr>
              <a:defRPr sz="3600"/>
            </a:lvl1pPr>
          </a:lstStyle>
          <a:p>
            <a:r>
              <a:t>Linear histogram transform</a:t>
            </a:r>
          </a:p>
        </p:txBody>
      </p:sp>
      <p:sp>
        <p:nvSpPr>
          <p:cNvPr id="1261" name="Linear grayscale transform"/>
          <p:cNvSpPr txBox="1">
            <a:spLocks noGrp="1"/>
          </p:cNvSpPr>
          <p:nvPr>
            <p:ph type="body" sz="quarter" idx="1"/>
          </p:nvPr>
        </p:nvSpPr>
        <p:spPr>
          <a:xfrm>
            <a:off x="457199" y="1600200"/>
            <a:ext cx="8348665" cy="592139"/>
          </a:xfrm>
          <a:prstGeom prst="rect">
            <a:avLst/>
          </a:prstGeom>
        </p:spPr>
        <p:txBody>
          <a:bodyPr/>
          <a:lstStyle>
            <a:lvl1pPr marL="320040" indent="-201295">
              <a:lnSpc>
                <a:spcPct val="90000"/>
              </a:lnSpc>
              <a:buSzTx/>
              <a:buFont typeface="Wingdings 2" panose="05020102010507070707"/>
              <a:buNone/>
              <a:defRPr>
                <a:solidFill>
                  <a:srgbClr val="3366CC"/>
                </a:solidFill>
              </a:defRPr>
            </a:lvl1pPr>
          </a:lstStyle>
          <a:p>
            <a:r>
              <a:t>Linear grayscale transform</a:t>
            </a:r>
          </a:p>
        </p:txBody>
      </p:sp>
      <p:grpSp>
        <p:nvGrpSpPr>
          <p:cNvPr id="1276" name="成组"/>
          <p:cNvGrpSpPr/>
          <p:nvPr/>
        </p:nvGrpSpPr>
        <p:grpSpPr>
          <a:xfrm>
            <a:off x="2116138" y="2324099"/>
            <a:ext cx="4948237" cy="3526792"/>
            <a:chOff x="0" y="0"/>
            <a:chExt cx="4948236" cy="3526790"/>
          </a:xfrm>
        </p:grpSpPr>
        <p:sp>
          <p:nvSpPr>
            <p:cNvPr id="1262" name="0"/>
            <p:cNvSpPr txBox="1"/>
            <p:nvPr/>
          </p:nvSpPr>
          <p:spPr>
            <a:xfrm>
              <a:off x="246062" y="3144837"/>
              <a:ext cx="609600" cy="370841"/>
            </a:xfrm>
            <a:prstGeom prst="rect">
              <a:avLst/>
            </a:prstGeom>
            <a:noFill/>
            <a:ln w="12700" cap="flat">
              <a:noFill/>
              <a:miter lim="400000"/>
            </a:ln>
            <a:effectLst/>
          </p:spPr>
          <p:txBody>
            <a:bodyPr wrap="square" lIns="45719" tIns="45719" rIns="45719" bIns="45719" numCol="1" anchor="ctr">
              <a:spAutoFit/>
            </a:bodyPr>
            <a:lstStyle>
              <a:lvl1pPr algn="just">
                <a:defRPr>
                  <a:solidFill>
                    <a:srgbClr val="292929"/>
                  </a:solidFill>
                </a:defRPr>
              </a:lvl1pPr>
            </a:lstStyle>
            <a:p>
              <a:r>
                <a:t>0</a:t>
              </a:r>
            </a:p>
          </p:txBody>
        </p:sp>
        <p:sp>
          <p:nvSpPr>
            <p:cNvPr id="1263" name="M-1"/>
            <p:cNvSpPr txBox="1"/>
            <p:nvPr/>
          </p:nvSpPr>
          <p:spPr>
            <a:xfrm>
              <a:off x="0" y="0"/>
              <a:ext cx="963613" cy="370840"/>
            </a:xfrm>
            <a:prstGeom prst="rect">
              <a:avLst/>
            </a:prstGeom>
            <a:noFill/>
            <a:ln w="12700" cap="flat">
              <a:noFill/>
              <a:miter lim="400000"/>
            </a:ln>
            <a:effectLst/>
          </p:spPr>
          <p:txBody>
            <a:bodyPr wrap="square" lIns="45719" tIns="45719" rIns="45719" bIns="45719" numCol="1" anchor="ctr">
              <a:spAutoFit/>
            </a:bodyPr>
            <a:lstStyle/>
            <a:p>
              <a:pPr algn="just">
                <a:defRPr i="1">
                  <a:solidFill>
                    <a:srgbClr val="292929"/>
                  </a:solidFill>
                  <a:latin typeface="+mj-lt"/>
                  <a:ea typeface="+mj-ea"/>
                  <a:cs typeface="+mj-cs"/>
                  <a:sym typeface="Helvetica"/>
                </a:defRPr>
              </a:pPr>
              <a:r>
                <a:t>M</a:t>
              </a:r>
              <a:r>
                <a:rPr i="0">
                  <a:latin typeface="+mn-lt"/>
                  <a:ea typeface="+mn-ea"/>
                  <a:cs typeface="+mn-cs"/>
                  <a:sym typeface="Corbel" panose="020B0503020204020204"/>
                </a:rPr>
                <a:t>-1</a:t>
              </a:r>
            </a:p>
          </p:txBody>
        </p:sp>
        <p:sp>
          <p:nvSpPr>
            <p:cNvPr id="1264" name="s"/>
            <p:cNvSpPr txBox="1"/>
            <p:nvPr/>
          </p:nvSpPr>
          <p:spPr>
            <a:xfrm>
              <a:off x="250824" y="957262"/>
              <a:ext cx="563563" cy="370841"/>
            </a:xfrm>
            <a:prstGeom prst="rect">
              <a:avLst/>
            </a:prstGeom>
            <a:noFill/>
            <a:ln w="12700" cap="flat">
              <a:noFill/>
              <a:miter lim="400000"/>
            </a:ln>
            <a:effectLst/>
          </p:spPr>
          <p:txBody>
            <a:bodyPr wrap="square" lIns="45719" tIns="45719" rIns="45719" bIns="45719" numCol="1" anchor="ctr">
              <a:spAutoFit/>
            </a:bodyPr>
            <a:lstStyle>
              <a:lvl1pPr algn="just">
                <a:defRPr i="1">
                  <a:solidFill>
                    <a:srgbClr val="292929"/>
                  </a:solidFill>
                  <a:latin typeface="+mj-lt"/>
                  <a:ea typeface="+mj-ea"/>
                  <a:cs typeface="+mj-cs"/>
                  <a:sym typeface="Helvetica"/>
                </a:defRPr>
              </a:lvl1pPr>
            </a:lstStyle>
            <a:p>
              <a:r>
                <a:t>s</a:t>
              </a:r>
            </a:p>
          </p:txBody>
        </p:sp>
        <p:sp>
          <p:nvSpPr>
            <p:cNvPr id="1265" name="L-1"/>
            <p:cNvSpPr txBox="1"/>
            <p:nvPr/>
          </p:nvSpPr>
          <p:spPr>
            <a:xfrm>
              <a:off x="4305299" y="3155950"/>
              <a:ext cx="642938" cy="370841"/>
            </a:xfrm>
            <a:prstGeom prst="rect">
              <a:avLst/>
            </a:prstGeom>
            <a:noFill/>
            <a:ln w="12700" cap="flat">
              <a:noFill/>
              <a:miter lim="400000"/>
            </a:ln>
            <a:effectLst/>
          </p:spPr>
          <p:txBody>
            <a:bodyPr wrap="square" lIns="45719" tIns="45719" rIns="45719" bIns="45719" numCol="1" anchor="ctr">
              <a:spAutoFit/>
            </a:bodyPr>
            <a:lstStyle/>
            <a:p>
              <a:pPr algn="just">
                <a:defRPr i="1">
                  <a:solidFill>
                    <a:srgbClr val="292929"/>
                  </a:solidFill>
                  <a:latin typeface="+mj-lt"/>
                  <a:ea typeface="+mj-ea"/>
                  <a:cs typeface="+mj-cs"/>
                  <a:sym typeface="Helvetica"/>
                </a:defRPr>
              </a:pPr>
              <a:r>
                <a:t>L</a:t>
              </a:r>
              <a:r>
                <a:rPr i="0">
                  <a:latin typeface="+mn-lt"/>
                  <a:ea typeface="+mn-ea"/>
                  <a:cs typeface="+mn-cs"/>
                  <a:sym typeface="Corbel" panose="020B0503020204020204"/>
                </a:rPr>
                <a:t>-1</a:t>
              </a:r>
            </a:p>
          </p:txBody>
        </p:sp>
        <p:sp>
          <p:nvSpPr>
            <p:cNvPr id="1266" name="s=kr+b"/>
            <p:cNvSpPr txBox="1"/>
            <p:nvPr/>
          </p:nvSpPr>
          <p:spPr>
            <a:xfrm>
              <a:off x="3252787" y="735012"/>
              <a:ext cx="1141413" cy="370841"/>
            </a:xfrm>
            <a:prstGeom prst="rect">
              <a:avLst/>
            </a:prstGeom>
            <a:noFill/>
            <a:ln w="12700" cap="flat">
              <a:noFill/>
              <a:miter lim="400000"/>
            </a:ln>
            <a:effectLst/>
          </p:spPr>
          <p:txBody>
            <a:bodyPr wrap="square" lIns="45719" tIns="45719" rIns="45719" bIns="45719" numCol="1" anchor="ctr">
              <a:spAutoFit/>
            </a:bodyPr>
            <a:lstStyle>
              <a:lvl1pPr algn="just">
                <a:defRPr i="1">
                  <a:solidFill>
                    <a:srgbClr val="292929"/>
                  </a:solidFill>
                  <a:latin typeface="+mj-lt"/>
                  <a:ea typeface="+mj-ea"/>
                  <a:cs typeface="+mj-cs"/>
                  <a:sym typeface="Helvetica"/>
                </a:defRPr>
              </a:lvl1pPr>
            </a:lstStyle>
            <a:p>
              <a:r>
                <a:t>s=kr+b</a:t>
              </a:r>
            </a:p>
          </p:txBody>
        </p:sp>
        <p:sp>
          <p:nvSpPr>
            <p:cNvPr id="1267" name="r"/>
            <p:cNvSpPr txBox="1"/>
            <p:nvPr/>
          </p:nvSpPr>
          <p:spPr>
            <a:xfrm>
              <a:off x="2451099" y="3132137"/>
              <a:ext cx="563563" cy="370841"/>
            </a:xfrm>
            <a:prstGeom prst="rect">
              <a:avLst/>
            </a:prstGeom>
            <a:noFill/>
            <a:ln w="12700" cap="flat">
              <a:noFill/>
              <a:miter lim="400000"/>
            </a:ln>
            <a:effectLst/>
          </p:spPr>
          <p:txBody>
            <a:bodyPr wrap="square" lIns="45719" tIns="45719" rIns="45719" bIns="45719" numCol="1" anchor="ctr">
              <a:spAutoFit/>
            </a:bodyPr>
            <a:lstStyle>
              <a:lvl1pPr algn="just">
                <a:defRPr i="1">
                  <a:solidFill>
                    <a:srgbClr val="292929"/>
                  </a:solidFill>
                  <a:latin typeface="+mj-lt"/>
                  <a:ea typeface="+mj-ea"/>
                  <a:cs typeface="+mj-cs"/>
                  <a:sym typeface="Helvetica"/>
                </a:defRPr>
              </a:lvl1pPr>
            </a:lstStyle>
            <a:p>
              <a:r>
                <a:t>r</a:t>
              </a:r>
            </a:p>
          </p:txBody>
        </p:sp>
        <p:sp>
          <p:nvSpPr>
            <p:cNvPr id="1268" name="线条"/>
            <p:cNvSpPr/>
            <p:nvPr/>
          </p:nvSpPr>
          <p:spPr>
            <a:xfrm flipH="1">
              <a:off x="704849" y="165100"/>
              <a:ext cx="1" cy="3028950"/>
            </a:xfrm>
            <a:prstGeom prst="line">
              <a:avLst/>
            </a:prstGeom>
            <a:noFill/>
            <a:ln w="9525" cap="flat">
              <a:solidFill>
                <a:srgbClr val="000000"/>
              </a:solidFill>
              <a:prstDash val="solid"/>
              <a:round/>
            </a:ln>
            <a:effectLst/>
          </p:spPr>
          <p:txBody>
            <a:bodyPr wrap="square" lIns="0" tIns="0" rIns="0" bIns="0" numCol="1" anchor="t">
              <a:noAutofit/>
            </a:bodyPr>
            <a:lstStyle/>
            <a:p>
              <a:pPr defTabSz="457200">
                <a:defRPr sz="1200">
                  <a:latin typeface="+mj-lt"/>
                  <a:ea typeface="+mj-ea"/>
                  <a:cs typeface="+mj-cs"/>
                  <a:sym typeface="Helvetica"/>
                </a:defRPr>
              </a:pPr>
              <a:endParaRPr/>
            </a:p>
          </p:txBody>
        </p:sp>
        <p:sp>
          <p:nvSpPr>
            <p:cNvPr id="1269" name="线条"/>
            <p:cNvSpPr/>
            <p:nvPr/>
          </p:nvSpPr>
          <p:spPr>
            <a:xfrm>
              <a:off x="704849" y="3194050"/>
              <a:ext cx="3913189" cy="1"/>
            </a:xfrm>
            <a:prstGeom prst="line">
              <a:avLst/>
            </a:prstGeom>
            <a:noFill/>
            <a:ln w="9525" cap="flat">
              <a:solidFill>
                <a:srgbClr val="000000"/>
              </a:solidFill>
              <a:prstDash val="solid"/>
              <a:round/>
            </a:ln>
            <a:effectLst/>
          </p:spPr>
          <p:txBody>
            <a:bodyPr wrap="square" lIns="0" tIns="0" rIns="0" bIns="0" numCol="1" anchor="t">
              <a:noAutofit/>
            </a:bodyPr>
            <a:lstStyle/>
            <a:p>
              <a:pPr defTabSz="457200">
                <a:defRPr sz="1200">
                  <a:latin typeface="+mj-lt"/>
                  <a:ea typeface="+mj-ea"/>
                  <a:cs typeface="+mj-cs"/>
                  <a:sym typeface="Helvetica"/>
                </a:defRPr>
              </a:pPr>
              <a:endParaRPr/>
            </a:p>
          </p:txBody>
        </p:sp>
        <p:sp>
          <p:nvSpPr>
            <p:cNvPr id="1270" name="线条"/>
            <p:cNvSpPr/>
            <p:nvPr/>
          </p:nvSpPr>
          <p:spPr>
            <a:xfrm flipV="1">
              <a:off x="704849" y="165100"/>
              <a:ext cx="3913189" cy="2058988"/>
            </a:xfrm>
            <a:prstGeom prst="line">
              <a:avLst/>
            </a:prstGeom>
            <a:noFill/>
            <a:ln w="3175" cap="flat">
              <a:solidFill>
                <a:srgbClr val="000000"/>
              </a:solidFill>
              <a:prstDash val="solid"/>
              <a:round/>
            </a:ln>
            <a:effectLst/>
          </p:spPr>
          <p:txBody>
            <a:bodyPr wrap="square" lIns="0" tIns="0" rIns="0" bIns="0" numCol="1" anchor="t">
              <a:noAutofit/>
            </a:bodyPr>
            <a:lstStyle/>
            <a:p>
              <a:pPr defTabSz="457200">
                <a:defRPr sz="1200">
                  <a:latin typeface="+mj-lt"/>
                  <a:ea typeface="+mj-ea"/>
                  <a:cs typeface="+mj-cs"/>
                  <a:sym typeface="Helvetica"/>
                </a:defRPr>
              </a:pPr>
              <a:endParaRPr/>
            </a:p>
          </p:txBody>
        </p:sp>
        <p:sp>
          <p:nvSpPr>
            <p:cNvPr id="1271" name="线条"/>
            <p:cNvSpPr/>
            <p:nvPr/>
          </p:nvSpPr>
          <p:spPr>
            <a:xfrm>
              <a:off x="704849" y="165100"/>
              <a:ext cx="3913189" cy="1"/>
            </a:xfrm>
            <a:prstGeom prst="line">
              <a:avLst/>
            </a:prstGeom>
            <a:noFill/>
            <a:ln w="9525" cap="flat">
              <a:solidFill>
                <a:srgbClr val="000000"/>
              </a:solidFill>
              <a:prstDash val="solid"/>
              <a:round/>
            </a:ln>
            <a:effectLst/>
          </p:spPr>
          <p:txBody>
            <a:bodyPr wrap="square" lIns="0" tIns="0" rIns="0" bIns="0" numCol="1" anchor="t">
              <a:noAutofit/>
            </a:bodyPr>
            <a:lstStyle/>
            <a:p>
              <a:pPr defTabSz="457200">
                <a:defRPr sz="1200">
                  <a:latin typeface="+mj-lt"/>
                  <a:ea typeface="+mj-ea"/>
                  <a:cs typeface="+mj-cs"/>
                  <a:sym typeface="Helvetica"/>
                </a:defRPr>
              </a:pPr>
              <a:endParaRPr/>
            </a:p>
          </p:txBody>
        </p:sp>
        <p:sp>
          <p:nvSpPr>
            <p:cNvPr id="1272" name="线条"/>
            <p:cNvSpPr/>
            <p:nvPr/>
          </p:nvSpPr>
          <p:spPr>
            <a:xfrm flipH="1">
              <a:off x="4618037" y="165100"/>
              <a:ext cx="1" cy="3028950"/>
            </a:xfrm>
            <a:prstGeom prst="line">
              <a:avLst/>
            </a:prstGeom>
            <a:noFill/>
            <a:ln w="9525" cap="flat">
              <a:solidFill>
                <a:srgbClr val="000000"/>
              </a:solidFill>
              <a:prstDash val="solid"/>
              <a:round/>
            </a:ln>
            <a:effectLst/>
          </p:spPr>
          <p:txBody>
            <a:bodyPr wrap="square" lIns="0" tIns="0" rIns="0" bIns="0" numCol="1" anchor="t">
              <a:noAutofit/>
            </a:bodyPr>
            <a:lstStyle/>
            <a:p>
              <a:pPr defTabSz="457200">
                <a:defRPr sz="1200">
                  <a:latin typeface="+mj-lt"/>
                  <a:ea typeface="+mj-ea"/>
                  <a:cs typeface="+mj-cs"/>
                  <a:sym typeface="Helvetica"/>
                </a:defRPr>
              </a:pPr>
              <a:endParaRPr/>
            </a:p>
          </p:txBody>
        </p:sp>
        <p:sp>
          <p:nvSpPr>
            <p:cNvPr id="1273" name="线条"/>
            <p:cNvSpPr/>
            <p:nvPr/>
          </p:nvSpPr>
          <p:spPr>
            <a:xfrm flipV="1">
              <a:off x="2640012" y="1192213"/>
              <a:ext cx="1" cy="1989138"/>
            </a:xfrm>
            <a:prstGeom prst="line">
              <a:avLst/>
            </a:prstGeom>
            <a:noFill/>
            <a:ln w="9525" cap="flat">
              <a:solidFill>
                <a:srgbClr val="000000"/>
              </a:solidFill>
              <a:prstDash val="dash"/>
              <a:round/>
            </a:ln>
            <a:effectLst/>
          </p:spPr>
          <p:txBody>
            <a:bodyPr wrap="square" lIns="0" tIns="0" rIns="0" bIns="0" numCol="1" anchor="t">
              <a:noAutofit/>
            </a:bodyPr>
            <a:lstStyle/>
            <a:p>
              <a:pPr defTabSz="457200">
                <a:defRPr sz="1200">
                  <a:latin typeface="+mj-lt"/>
                  <a:ea typeface="+mj-ea"/>
                  <a:cs typeface="+mj-cs"/>
                  <a:sym typeface="Helvetica"/>
                </a:defRPr>
              </a:pPr>
              <a:endParaRPr/>
            </a:p>
          </p:txBody>
        </p:sp>
        <p:sp>
          <p:nvSpPr>
            <p:cNvPr id="1274" name="线条"/>
            <p:cNvSpPr/>
            <p:nvPr/>
          </p:nvSpPr>
          <p:spPr>
            <a:xfrm flipH="1" flipV="1">
              <a:off x="700088" y="1192212"/>
              <a:ext cx="1939925" cy="1"/>
            </a:xfrm>
            <a:prstGeom prst="line">
              <a:avLst/>
            </a:prstGeom>
            <a:noFill/>
            <a:ln w="9525" cap="flat">
              <a:solidFill>
                <a:srgbClr val="000000"/>
              </a:solidFill>
              <a:prstDash val="dash"/>
              <a:round/>
            </a:ln>
            <a:effectLst/>
          </p:spPr>
          <p:txBody>
            <a:bodyPr wrap="square" lIns="0" tIns="0" rIns="0" bIns="0" numCol="1" anchor="t">
              <a:noAutofit/>
            </a:bodyPr>
            <a:lstStyle/>
            <a:p>
              <a:pPr defTabSz="457200">
                <a:defRPr sz="1200">
                  <a:latin typeface="+mj-lt"/>
                  <a:ea typeface="+mj-ea"/>
                  <a:cs typeface="+mj-cs"/>
                  <a:sym typeface="Helvetica"/>
                </a:defRPr>
              </a:pPr>
              <a:endParaRPr/>
            </a:p>
          </p:txBody>
        </p:sp>
        <p:sp>
          <p:nvSpPr>
            <p:cNvPr id="1275" name="b"/>
            <p:cNvSpPr txBox="1"/>
            <p:nvPr/>
          </p:nvSpPr>
          <p:spPr>
            <a:xfrm>
              <a:off x="250824" y="1987550"/>
              <a:ext cx="563563" cy="370841"/>
            </a:xfrm>
            <a:prstGeom prst="rect">
              <a:avLst/>
            </a:prstGeom>
            <a:noFill/>
            <a:ln w="12700" cap="flat">
              <a:noFill/>
              <a:miter lim="400000"/>
            </a:ln>
            <a:effectLst/>
          </p:spPr>
          <p:txBody>
            <a:bodyPr wrap="square" lIns="45719" tIns="45719" rIns="45719" bIns="45719" numCol="1" anchor="ctr">
              <a:spAutoFit/>
            </a:bodyPr>
            <a:lstStyle>
              <a:lvl1pPr algn="just">
                <a:defRPr i="1">
                  <a:solidFill>
                    <a:srgbClr val="292929"/>
                  </a:solidFill>
                  <a:latin typeface="+mj-lt"/>
                  <a:ea typeface="+mj-ea"/>
                  <a:cs typeface="+mj-cs"/>
                  <a:sym typeface="Helvetica"/>
                </a:defRPr>
              </a:lvl1pPr>
            </a:lstStyle>
            <a:p>
              <a:r>
                <a:t>b</a:t>
              </a:r>
            </a:p>
          </p:txBody>
        </p:sp>
      </p:grpSp>
    </p:spTree>
    <p:extLst>
      <p:ext uri="{BB962C8B-B14F-4D97-AF65-F5344CB8AC3E}">
        <p14:creationId xmlns:p14="http://schemas.microsoft.com/office/powerpoint/2010/main" val="2628444236"/>
      </p:ext>
    </p:extLst>
  </p:cSld>
  <p:clrMapOvr>
    <a:masterClrMapping/>
  </p:clrMapOvr>
  <p:transition spd="me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7" name="Interpolation"/>
          <p:cNvSpPr txBox="1">
            <a:spLocks noGrp="1"/>
          </p:cNvSpPr>
          <p:nvPr>
            <p:ph type="title"/>
          </p:nvPr>
        </p:nvSpPr>
        <p:spPr>
          <a:prstGeom prst="rect">
            <a:avLst/>
          </a:prstGeom>
        </p:spPr>
        <p:txBody>
          <a:bodyPr/>
          <a:lstStyle>
            <a:lvl1pPr>
              <a:defRPr sz="3600"/>
            </a:lvl1pPr>
          </a:lstStyle>
          <a:p>
            <a:r>
              <a:t>Interpolation</a:t>
            </a:r>
          </a:p>
        </p:txBody>
      </p:sp>
      <p:sp>
        <p:nvSpPr>
          <p:cNvPr id="988" name="Nearest neighbor based interpolation——limitation"/>
          <p:cNvSpPr txBox="1">
            <a:spLocks noGrp="1"/>
          </p:cNvSpPr>
          <p:nvPr>
            <p:ph type="body" sz="quarter" idx="1"/>
          </p:nvPr>
        </p:nvSpPr>
        <p:spPr>
          <a:xfrm>
            <a:off x="457199" y="1600200"/>
            <a:ext cx="8348665" cy="592139"/>
          </a:xfrm>
          <a:prstGeom prst="rect">
            <a:avLst/>
          </a:prstGeom>
        </p:spPr>
        <p:txBody>
          <a:bodyPr/>
          <a:lstStyle/>
          <a:p>
            <a:pPr marL="320040" indent="-201295">
              <a:lnSpc>
                <a:spcPct val="90000"/>
              </a:lnSpc>
              <a:buSzTx/>
              <a:buFont typeface="Wingdings 2" panose="05020102010507070707"/>
              <a:buNone/>
              <a:defRPr sz="2900">
                <a:solidFill>
                  <a:srgbClr val="3366CC"/>
                </a:solidFill>
              </a:defRPr>
            </a:pPr>
            <a:r>
              <a:t>Nearest neighbor based interpolation——</a:t>
            </a:r>
            <a:r>
              <a:rPr>
                <a:solidFill>
                  <a:srgbClr val="FF2600"/>
                </a:solidFill>
              </a:rPr>
              <a:t>limitation</a:t>
            </a:r>
          </a:p>
        </p:txBody>
      </p:sp>
      <p:sp>
        <p:nvSpPr>
          <p:cNvPr id="989" name="The result cannot keep consistent and smooth when the image consists obvious geometric structures."/>
          <p:cNvSpPr txBox="1"/>
          <p:nvPr/>
        </p:nvSpPr>
        <p:spPr>
          <a:xfrm>
            <a:off x="1331640" y="2492896"/>
            <a:ext cx="6597651" cy="1154619"/>
          </a:xfrm>
          <a:prstGeom prst="rect">
            <a:avLst/>
          </a:prstGeom>
          <a:gradFill>
            <a:gsLst>
              <a:gs pos="0">
                <a:srgbClr val="AEF7AF"/>
              </a:gs>
              <a:gs pos="35000">
                <a:srgbClr val="C6F8C7"/>
              </a:gs>
              <a:gs pos="100000">
                <a:srgbClr val="E8FDE8"/>
              </a:gs>
            </a:gsLst>
            <a:lin ang="16200000"/>
          </a:gradFill>
          <a:ln w="6350" cap="rnd">
            <a:solidFill>
              <a:srgbClr val="67B569"/>
            </a:solidFill>
          </a:ln>
          <a:effectLst>
            <a:outerShdw blurRad="50800" dist="25000" dir="5400000" rotWithShape="0">
              <a:srgbClr val="000000">
                <a:alpha val="38000"/>
              </a:srgbClr>
            </a:outerShdw>
          </a:effectLst>
        </p:spPr>
        <p:txBody>
          <a:bodyPr lIns="45719" rIns="45719" anchor="ctr">
            <a:spAutoFit/>
          </a:bodyPr>
          <a:lstStyle>
            <a:lvl1pPr>
              <a:defRPr sz="2400">
                <a:solidFill>
                  <a:srgbClr val="0432FF"/>
                </a:solidFill>
                <a:latin typeface="Arial" panose="020B0604020202020204"/>
                <a:ea typeface="Arial" panose="020B0604020202020204"/>
                <a:cs typeface="Arial" panose="020B0604020202020204"/>
                <a:sym typeface="Arial" panose="020B0604020202020204"/>
              </a:defRPr>
            </a:lvl1pPr>
          </a:lstStyle>
          <a:p>
            <a:r>
              <a:t>       The result cannot keep consistent and smooth when the image consists obvious geometric structures.</a:t>
            </a:r>
          </a:p>
        </p:txBody>
      </p:sp>
      <p:pic>
        <p:nvPicPr>
          <p:cNvPr id="990" name="image36.png" descr="image36.png"/>
          <p:cNvPicPr>
            <a:picLocks noChangeAspect="1"/>
          </p:cNvPicPr>
          <p:nvPr/>
        </p:nvPicPr>
        <p:blipFill>
          <a:blip r:embed="rId3"/>
          <a:stretch>
            <a:fillRect/>
          </a:stretch>
        </p:blipFill>
        <p:spPr>
          <a:xfrm>
            <a:off x="1187624" y="4365104"/>
            <a:ext cx="1047751" cy="419101"/>
          </a:xfrm>
          <a:prstGeom prst="rect">
            <a:avLst/>
          </a:prstGeom>
          <a:ln w="12700">
            <a:miter lim="400000"/>
            <a:headEnd/>
            <a:tailEnd/>
          </a:ln>
        </p:spPr>
      </p:pic>
      <p:pic>
        <p:nvPicPr>
          <p:cNvPr id="991" name="image37.png" descr="image37.png"/>
          <p:cNvPicPr>
            <a:picLocks noChangeAspect="1"/>
          </p:cNvPicPr>
          <p:nvPr/>
        </p:nvPicPr>
        <p:blipFill>
          <a:blip r:embed="rId4"/>
          <a:stretch>
            <a:fillRect/>
          </a:stretch>
        </p:blipFill>
        <p:spPr>
          <a:xfrm>
            <a:off x="3385865" y="3717404"/>
            <a:ext cx="4543426" cy="1714501"/>
          </a:xfrm>
          <a:prstGeom prst="rect">
            <a:avLst/>
          </a:prstGeom>
          <a:ln w="12700">
            <a:miter lim="400000"/>
            <a:headEnd/>
            <a:tailEnd/>
          </a:ln>
        </p:spPr>
      </p:pic>
    </p:spTree>
    <p:extLst>
      <p:ext uri="{BB962C8B-B14F-4D97-AF65-F5344CB8AC3E}">
        <p14:creationId xmlns:p14="http://schemas.microsoft.com/office/powerpoint/2010/main" val="3702523675"/>
      </p:ext>
    </p:extLst>
  </p:cSld>
  <p:clrMapOvr>
    <a:masterClrMapping/>
  </p:clrMapOvr>
  <p:transition spd="me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5" name="Interpolation"/>
          <p:cNvSpPr txBox="1">
            <a:spLocks noGrp="1"/>
          </p:cNvSpPr>
          <p:nvPr>
            <p:ph type="title"/>
          </p:nvPr>
        </p:nvSpPr>
        <p:spPr>
          <a:prstGeom prst="rect">
            <a:avLst/>
          </a:prstGeom>
        </p:spPr>
        <p:txBody>
          <a:bodyPr/>
          <a:lstStyle>
            <a:lvl1pPr>
              <a:defRPr sz="3600"/>
            </a:lvl1pPr>
          </a:lstStyle>
          <a:p>
            <a:r>
              <a:t>Interpolation</a:t>
            </a:r>
          </a:p>
        </p:txBody>
      </p:sp>
      <p:sp>
        <p:nvSpPr>
          <p:cNvPr id="996" name="Linear interpolation——Equation (1D)"/>
          <p:cNvSpPr txBox="1">
            <a:spLocks noGrp="1"/>
          </p:cNvSpPr>
          <p:nvPr>
            <p:ph type="body" sz="quarter" idx="1"/>
          </p:nvPr>
        </p:nvSpPr>
        <p:spPr>
          <a:xfrm>
            <a:off x="457199" y="1600200"/>
            <a:ext cx="8348665" cy="592139"/>
          </a:xfrm>
          <a:prstGeom prst="rect">
            <a:avLst/>
          </a:prstGeom>
        </p:spPr>
        <p:txBody>
          <a:bodyPr/>
          <a:lstStyle/>
          <a:p>
            <a:pPr marL="320040" indent="-201295">
              <a:lnSpc>
                <a:spcPct val="90000"/>
              </a:lnSpc>
              <a:buSzTx/>
              <a:buFont typeface="Wingdings 2" panose="05020102010507070707"/>
              <a:buNone/>
              <a:defRPr sz="2900">
                <a:solidFill>
                  <a:srgbClr val="3366CC"/>
                </a:solidFill>
              </a:defRPr>
            </a:pPr>
            <a:r>
              <a:t>Linear interpolation</a:t>
            </a:r>
            <a:r>
              <a:rPr>
                <a:latin typeface="华文楷体" panose="02010600040101010101" charset="-122"/>
                <a:ea typeface="华文楷体" panose="02010600040101010101" charset="-122"/>
                <a:cs typeface="华文楷体" panose="02010600040101010101" charset="-122"/>
                <a:sym typeface="华文楷体" panose="02010600040101010101" charset="-122"/>
              </a:rPr>
              <a:t>——Equation (1D)</a:t>
            </a:r>
          </a:p>
        </p:txBody>
      </p:sp>
      <p:grpSp>
        <p:nvGrpSpPr>
          <p:cNvPr id="999" name="成组"/>
          <p:cNvGrpSpPr/>
          <p:nvPr/>
        </p:nvGrpSpPr>
        <p:grpSpPr>
          <a:xfrm>
            <a:off x="683566" y="2492896"/>
            <a:ext cx="3749676" cy="2336282"/>
            <a:chOff x="0" y="0"/>
            <a:chExt cx="3749675" cy="2336281"/>
          </a:xfrm>
        </p:grpSpPr>
        <p:sp>
          <p:nvSpPr>
            <p:cNvPr id="997" name="矩形"/>
            <p:cNvSpPr/>
            <p:nvPr/>
          </p:nvSpPr>
          <p:spPr>
            <a:xfrm>
              <a:off x="0" y="-1"/>
              <a:ext cx="3749675" cy="2336283"/>
            </a:xfrm>
            <a:prstGeom prst="rect">
              <a:avLst/>
            </a:prstGeom>
            <a:blipFill rotWithShape="1">
              <a:blip r:embed="rId3"/>
              <a:srcRect/>
              <a:stretch>
                <a:fillRect/>
              </a:stretch>
            </a:blipFill>
            <a:ln w="12700" cap="flat">
              <a:noFill/>
              <a:miter lim="400000"/>
            </a:ln>
            <a:effectLst/>
          </p:spPr>
          <p:txBody>
            <a:bodyPr wrap="square" lIns="45719" tIns="45719" rIns="45719" bIns="45719" numCol="1" anchor="ctr">
              <a:noAutofit/>
            </a:bodyPr>
            <a:lstStyle/>
            <a:p>
              <a:endParaRPr/>
            </a:p>
          </p:txBody>
        </p:sp>
        <p:sp>
          <p:nvSpPr>
            <p:cNvPr id="998" name="文本"/>
            <p:cNvSpPr txBox="1"/>
            <p:nvPr/>
          </p:nvSpPr>
          <p:spPr>
            <a:xfrm>
              <a:off x="0" y="12700"/>
              <a:ext cx="3749675" cy="345441"/>
            </a:xfrm>
            <a:prstGeom prst="rect">
              <a:avLst/>
            </a:prstGeom>
            <a:noFill/>
            <a:ln w="12700" cap="flat">
              <a:noFill/>
              <a:miter lim="400000"/>
            </a:ln>
            <a:effectLst/>
          </p:spPr>
          <p:txBody>
            <a:bodyPr wrap="square" lIns="45719" tIns="45719" rIns="45719" bIns="45719" numCol="1" anchor="ctr">
              <a:spAutoFit/>
            </a:bodyPr>
            <a:lstStyle/>
            <a:p>
              <a:r>
                <a:t> </a:t>
              </a:r>
            </a:p>
          </p:txBody>
        </p:sp>
      </p:grpSp>
      <p:pic>
        <p:nvPicPr>
          <p:cNvPr id="1000" name="image38.pdf" descr="image38.pdf"/>
          <p:cNvPicPr>
            <a:picLocks noChangeAspect="1"/>
          </p:cNvPicPr>
          <p:nvPr/>
        </p:nvPicPr>
        <p:blipFill>
          <a:blip r:embed="rId4"/>
          <a:stretch>
            <a:fillRect/>
          </a:stretch>
        </p:blipFill>
        <p:spPr>
          <a:xfrm>
            <a:off x="729604" y="4869160"/>
            <a:ext cx="3657601" cy="914401"/>
          </a:xfrm>
          <a:prstGeom prst="rect">
            <a:avLst/>
          </a:prstGeom>
          <a:ln w="12700">
            <a:miter lim="400000"/>
            <a:headEnd/>
            <a:tailEnd/>
          </a:ln>
        </p:spPr>
      </p:pic>
      <p:pic>
        <p:nvPicPr>
          <p:cNvPr id="1001" name="image39.jpeg" descr="image39.jpeg"/>
          <p:cNvPicPr>
            <a:picLocks noChangeAspect="1"/>
          </p:cNvPicPr>
          <p:nvPr/>
        </p:nvPicPr>
        <p:blipFill>
          <a:blip r:embed="rId5"/>
          <a:stretch>
            <a:fillRect/>
          </a:stretch>
        </p:blipFill>
        <p:spPr>
          <a:xfrm>
            <a:off x="4784725" y="2278063"/>
            <a:ext cx="3763963" cy="3200401"/>
          </a:xfrm>
          <a:prstGeom prst="rect">
            <a:avLst/>
          </a:prstGeom>
          <a:ln w="12700">
            <a:miter lim="400000"/>
            <a:headEnd/>
            <a:tailEnd/>
          </a:ln>
        </p:spPr>
      </p:pic>
    </p:spTree>
    <p:extLst>
      <p:ext uri="{BB962C8B-B14F-4D97-AF65-F5344CB8AC3E}">
        <p14:creationId xmlns:p14="http://schemas.microsoft.com/office/powerpoint/2010/main" val="623189604"/>
      </p:ext>
    </p:extLst>
  </p:cSld>
  <p:clrMapOvr>
    <a:masterClrMapping/>
  </p:clrMapOvr>
  <p:transition spd="me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05" name="image40.jpeg" descr="image40.jpeg"/>
          <p:cNvPicPr>
            <a:picLocks noChangeAspect="1"/>
          </p:cNvPicPr>
          <p:nvPr/>
        </p:nvPicPr>
        <p:blipFill>
          <a:blip r:embed="rId3"/>
          <a:stretch>
            <a:fillRect/>
          </a:stretch>
        </p:blipFill>
        <p:spPr>
          <a:xfrm>
            <a:off x="4510087" y="2193925"/>
            <a:ext cx="4154488" cy="3659188"/>
          </a:xfrm>
          <a:prstGeom prst="rect">
            <a:avLst/>
          </a:prstGeom>
          <a:ln w="12700">
            <a:miter lim="400000"/>
            <a:headEnd/>
            <a:tailEnd/>
          </a:ln>
        </p:spPr>
      </p:pic>
      <p:sp>
        <p:nvSpPr>
          <p:cNvPr id="1006" name="Interpolation"/>
          <p:cNvSpPr txBox="1">
            <a:spLocks noGrp="1"/>
          </p:cNvSpPr>
          <p:nvPr>
            <p:ph type="title"/>
          </p:nvPr>
        </p:nvSpPr>
        <p:spPr>
          <a:prstGeom prst="rect">
            <a:avLst/>
          </a:prstGeom>
        </p:spPr>
        <p:txBody>
          <a:bodyPr/>
          <a:lstStyle>
            <a:lvl1pPr>
              <a:defRPr sz="3600"/>
            </a:lvl1pPr>
          </a:lstStyle>
          <a:p>
            <a:r>
              <a:t>Interpolation</a:t>
            </a:r>
          </a:p>
        </p:txBody>
      </p:sp>
      <p:sp>
        <p:nvSpPr>
          <p:cNvPr id="1007" name="Linear interpolation——Equation (2D)"/>
          <p:cNvSpPr txBox="1">
            <a:spLocks noGrp="1"/>
          </p:cNvSpPr>
          <p:nvPr>
            <p:ph type="body" sz="quarter" idx="1"/>
          </p:nvPr>
        </p:nvSpPr>
        <p:spPr>
          <a:xfrm>
            <a:off x="457199" y="1600200"/>
            <a:ext cx="8348665" cy="592139"/>
          </a:xfrm>
          <a:prstGeom prst="rect">
            <a:avLst/>
          </a:prstGeom>
        </p:spPr>
        <p:txBody>
          <a:bodyPr/>
          <a:lstStyle>
            <a:lvl1pPr marL="320040" indent="-201295">
              <a:lnSpc>
                <a:spcPct val="90000"/>
              </a:lnSpc>
              <a:buSzTx/>
              <a:buFont typeface="Wingdings 2" panose="05020102010507070707"/>
              <a:buNone/>
              <a:defRPr sz="2900">
                <a:solidFill>
                  <a:srgbClr val="3366CC"/>
                </a:solidFill>
              </a:defRPr>
            </a:lvl1pPr>
          </a:lstStyle>
          <a:p>
            <a:r>
              <a:t>Linear interpolation——Equation (2D)</a:t>
            </a:r>
          </a:p>
        </p:txBody>
      </p:sp>
      <p:grpSp>
        <p:nvGrpSpPr>
          <p:cNvPr id="1010" name="成组"/>
          <p:cNvGrpSpPr/>
          <p:nvPr/>
        </p:nvGrpSpPr>
        <p:grpSpPr>
          <a:xfrm>
            <a:off x="560387" y="2373313"/>
            <a:ext cx="3749676" cy="2677657"/>
            <a:chOff x="0" y="0"/>
            <a:chExt cx="3749675" cy="2677656"/>
          </a:xfrm>
        </p:grpSpPr>
        <p:sp>
          <p:nvSpPr>
            <p:cNvPr id="1008" name="矩形"/>
            <p:cNvSpPr/>
            <p:nvPr/>
          </p:nvSpPr>
          <p:spPr>
            <a:xfrm>
              <a:off x="0" y="-1"/>
              <a:ext cx="3749675" cy="2677658"/>
            </a:xfrm>
            <a:prstGeom prst="rect">
              <a:avLst/>
            </a:prstGeom>
            <a:blipFill rotWithShape="1">
              <a:blip r:embed="rId4"/>
              <a:srcRect/>
              <a:stretch>
                <a:fillRect/>
              </a:stretch>
            </a:blipFill>
            <a:ln w="12700" cap="flat">
              <a:noFill/>
              <a:miter lim="400000"/>
            </a:ln>
            <a:effectLst/>
          </p:spPr>
          <p:txBody>
            <a:bodyPr wrap="square" lIns="45719" tIns="45719" rIns="45719" bIns="45719" numCol="1" anchor="ctr">
              <a:noAutofit/>
            </a:bodyPr>
            <a:lstStyle/>
            <a:p>
              <a:endParaRPr/>
            </a:p>
          </p:txBody>
        </p:sp>
        <p:sp>
          <p:nvSpPr>
            <p:cNvPr id="1009" name="文本"/>
            <p:cNvSpPr txBox="1"/>
            <p:nvPr/>
          </p:nvSpPr>
          <p:spPr>
            <a:xfrm>
              <a:off x="0" y="12700"/>
              <a:ext cx="3749675" cy="345441"/>
            </a:xfrm>
            <a:prstGeom prst="rect">
              <a:avLst/>
            </a:prstGeom>
            <a:noFill/>
            <a:ln w="12700" cap="flat">
              <a:noFill/>
              <a:miter lim="400000"/>
            </a:ln>
            <a:effectLst/>
          </p:spPr>
          <p:txBody>
            <a:bodyPr wrap="square" lIns="45719" tIns="45719" rIns="45719" bIns="45719" numCol="1" anchor="ctr">
              <a:spAutoFit/>
            </a:bodyPr>
            <a:lstStyle/>
            <a:p>
              <a:r>
                <a:t> </a:t>
              </a:r>
            </a:p>
          </p:txBody>
        </p:sp>
      </p:grpSp>
    </p:spTree>
    <p:extLst>
      <p:ext uri="{BB962C8B-B14F-4D97-AF65-F5344CB8AC3E}">
        <p14:creationId xmlns:p14="http://schemas.microsoft.com/office/powerpoint/2010/main" val="1747574993"/>
      </p:ext>
    </p:extLst>
  </p:cSld>
  <p:clrMapOvr>
    <a:masterClrMapping/>
  </p:clrMapOvr>
  <p:transition spd="me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14" name="image40.jpeg" descr="image40.jpeg"/>
          <p:cNvPicPr>
            <a:picLocks noChangeAspect="1"/>
          </p:cNvPicPr>
          <p:nvPr/>
        </p:nvPicPr>
        <p:blipFill>
          <a:blip r:embed="rId3"/>
          <a:stretch>
            <a:fillRect/>
          </a:stretch>
        </p:blipFill>
        <p:spPr>
          <a:xfrm>
            <a:off x="4510087" y="2193925"/>
            <a:ext cx="4154488" cy="3659188"/>
          </a:xfrm>
          <a:prstGeom prst="rect">
            <a:avLst/>
          </a:prstGeom>
          <a:ln w="12700">
            <a:miter lim="400000"/>
            <a:headEnd/>
            <a:tailEnd/>
          </a:ln>
        </p:spPr>
      </p:pic>
      <p:sp>
        <p:nvSpPr>
          <p:cNvPr id="1015" name="Interpolation"/>
          <p:cNvSpPr txBox="1">
            <a:spLocks noGrp="1"/>
          </p:cNvSpPr>
          <p:nvPr>
            <p:ph type="title"/>
          </p:nvPr>
        </p:nvSpPr>
        <p:spPr>
          <a:prstGeom prst="rect">
            <a:avLst/>
          </a:prstGeom>
        </p:spPr>
        <p:txBody>
          <a:bodyPr/>
          <a:lstStyle>
            <a:lvl1pPr>
              <a:defRPr sz="3600"/>
            </a:lvl1pPr>
          </a:lstStyle>
          <a:p>
            <a:r>
              <a:t>Interpolation</a:t>
            </a:r>
          </a:p>
        </p:txBody>
      </p:sp>
      <p:sp>
        <p:nvSpPr>
          <p:cNvPr id="1016" name="Linear interpolation——Equation (2D）"/>
          <p:cNvSpPr txBox="1">
            <a:spLocks noGrp="1"/>
          </p:cNvSpPr>
          <p:nvPr>
            <p:ph type="body" sz="quarter" idx="1"/>
          </p:nvPr>
        </p:nvSpPr>
        <p:spPr>
          <a:xfrm>
            <a:off x="457199" y="1600200"/>
            <a:ext cx="8348665" cy="592139"/>
          </a:xfrm>
          <a:prstGeom prst="rect">
            <a:avLst/>
          </a:prstGeom>
        </p:spPr>
        <p:txBody>
          <a:bodyPr/>
          <a:lstStyle/>
          <a:p>
            <a:pPr marL="316865" indent="-199390" defTabSz="905510">
              <a:lnSpc>
                <a:spcPct val="90000"/>
              </a:lnSpc>
              <a:buSzTx/>
              <a:buFont typeface="Wingdings 2" panose="05020102010507070707"/>
              <a:buNone/>
              <a:defRPr sz="3170">
                <a:solidFill>
                  <a:srgbClr val="3366CC"/>
                </a:solidFill>
              </a:defRPr>
            </a:pPr>
            <a:r>
              <a:t>Linear interpolation</a:t>
            </a:r>
            <a:r>
              <a:rPr>
                <a:latin typeface="华文楷体" panose="02010600040101010101" charset="-122"/>
                <a:ea typeface="华文楷体" panose="02010600040101010101" charset="-122"/>
                <a:cs typeface="华文楷体" panose="02010600040101010101" charset="-122"/>
                <a:sym typeface="华文楷体" panose="02010600040101010101" charset="-122"/>
              </a:rPr>
              <a:t>——Equation </a:t>
            </a:r>
            <a:r>
              <a:t>(2D</a:t>
            </a:r>
            <a:r>
              <a:rPr>
                <a:latin typeface="华文楷体" panose="02010600040101010101" charset="-122"/>
                <a:ea typeface="华文楷体" panose="02010600040101010101" charset="-122"/>
                <a:cs typeface="华文楷体" panose="02010600040101010101" charset="-122"/>
                <a:sym typeface="华文楷体" panose="02010600040101010101" charset="-122"/>
              </a:rPr>
              <a:t>） </a:t>
            </a:r>
          </a:p>
        </p:txBody>
      </p:sp>
      <p:grpSp>
        <p:nvGrpSpPr>
          <p:cNvPr id="1019" name="成组"/>
          <p:cNvGrpSpPr/>
          <p:nvPr/>
        </p:nvGrpSpPr>
        <p:grpSpPr>
          <a:xfrm>
            <a:off x="251519" y="2373313"/>
            <a:ext cx="5184578" cy="4154985"/>
            <a:chOff x="0" y="0"/>
            <a:chExt cx="5184576" cy="4154983"/>
          </a:xfrm>
        </p:grpSpPr>
        <p:sp>
          <p:nvSpPr>
            <p:cNvPr id="1017" name="矩形"/>
            <p:cNvSpPr/>
            <p:nvPr/>
          </p:nvSpPr>
          <p:spPr>
            <a:xfrm>
              <a:off x="-1" y="0"/>
              <a:ext cx="5184578" cy="4154984"/>
            </a:xfrm>
            <a:prstGeom prst="rect">
              <a:avLst/>
            </a:prstGeom>
            <a:blipFill rotWithShape="1">
              <a:blip r:embed="rId4"/>
              <a:srcRect/>
              <a:stretch>
                <a:fillRect/>
              </a:stretch>
            </a:blipFill>
            <a:ln w="12700" cap="flat">
              <a:noFill/>
              <a:miter lim="400000"/>
            </a:ln>
            <a:effectLst/>
          </p:spPr>
          <p:txBody>
            <a:bodyPr wrap="square" lIns="45719" tIns="45719" rIns="45719" bIns="45719" numCol="1" anchor="ctr">
              <a:noAutofit/>
            </a:bodyPr>
            <a:lstStyle/>
            <a:p>
              <a:endParaRPr/>
            </a:p>
          </p:txBody>
        </p:sp>
        <p:sp>
          <p:nvSpPr>
            <p:cNvPr id="1018" name="文本"/>
            <p:cNvSpPr txBox="1"/>
            <p:nvPr/>
          </p:nvSpPr>
          <p:spPr>
            <a:xfrm>
              <a:off x="0" y="12700"/>
              <a:ext cx="5184577" cy="345441"/>
            </a:xfrm>
            <a:prstGeom prst="rect">
              <a:avLst/>
            </a:prstGeom>
            <a:noFill/>
            <a:ln w="12700" cap="flat">
              <a:noFill/>
              <a:miter lim="400000"/>
            </a:ln>
            <a:effectLst/>
          </p:spPr>
          <p:txBody>
            <a:bodyPr wrap="square" lIns="45719" tIns="45719" rIns="45719" bIns="45719" numCol="1" anchor="ctr">
              <a:spAutoFit/>
            </a:bodyPr>
            <a:lstStyle/>
            <a:p>
              <a:r>
                <a:t> </a:t>
              </a:r>
            </a:p>
          </p:txBody>
        </p:sp>
      </p:grpSp>
    </p:spTree>
    <p:extLst>
      <p:ext uri="{BB962C8B-B14F-4D97-AF65-F5344CB8AC3E}">
        <p14:creationId xmlns:p14="http://schemas.microsoft.com/office/powerpoint/2010/main" val="1257384739"/>
      </p:ext>
    </p:extLst>
  </p:cSld>
  <p:clrMapOvr>
    <a:masterClrMapping/>
  </p:clrMapOvr>
  <p:transition spd="me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3" name="Interpolation"/>
          <p:cNvSpPr txBox="1">
            <a:spLocks noGrp="1"/>
          </p:cNvSpPr>
          <p:nvPr>
            <p:ph type="title"/>
          </p:nvPr>
        </p:nvSpPr>
        <p:spPr>
          <a:prstGeom prst="rect">
            <a:avLst/>
          </a:prstGeom>
        </p:spPr>
        <p:txBody>
          <a:bodyPr/>
          <a:lstStyle>
            <a:lvl1pPr>
              <a:defRPr sz="3600"/>
            </a:lvl1pPr>
          </a:lstStyle>
          <a:p>
            <a:r>
              <a:t>Interpolation</a:t>
            </a:r>
          </a:p>
        </p:txBody>
      </p:sp>
      <p:sp>
        <p:nvSpPr>
          <p:cNvPr id="1024" name="Result from bilinear interpolation"/>
          <p:cNvSpPr txBox="1">
            <a:spLocks noGrp="1"/>
          </p:cNvSpPr>
          <p:nvPr>
            <p:ph type="body" idx="1"/>
          </p:nvPr>
        </p:nvSpPr>
        <p:spPr>
          <a:prstGeom prst="rect">
            <a:avLst/>
          </a:prstGeom>
        </p:spPr>
        <p:txBody>
          <a:bodyPr/>
          <a:lstStyle/>
          <a:p>
            <a:r>
              <a:t>Result from bilinear interpolation</a:t>
            </a:r>
          </a:p>
        </p:txBody>
      </p:sp>
      <p:pic>
        <p:nvPicPr>
          <p:cNvPr id="1025" name="image41.png" descr="image41.png"/>
          <p:cNvPicPr>
            <a:picLocks noChangeAspect="1"/>
          </p:cNvPicPr>
          <p:nvPr/>
        </p:nvPicPr>
        <p:blipFill>
          <a:blip r:embed="rId2"/>
          <a:stretch>
            <a:fillRect/>
          </a:stretch>
        </p:blipFill>
        <p:spPr>
          <a:xfrm>
            <a:off x="3563887" y="2990850"/>
            <a:ext cx="4543426" cy="1714500"/>
          </a:xfrm>
          <a:prstGeom prst="rect">
            <a:avLst/>
          </a:prstGeom>
          <a:ln w="12700">
            <a:miter lim="400000"/>
            <a:headEnd/>
            <a:tailEnd/>
          </a:ln>
        </p:spPr>
      </p:pic>
      <p:pic>
        <p:nvPicPr>
          <p:cNvPr id="1026" name="image36.png" descr="image36.png"/>
          <p:cNvPicPr>
            <a:picLocks noChangeAspect="1"/>
          </p:cNvPicPr>
          <p:nvPr/>
        </p:nvPicPr>
        <p:blipFill>
          <a:blip r:embed="rId3"/>
          <a:stretch>
            <a:fillRect/>
          </a:stretch>
        </p:blipFill>
        <p:spPr>
          <a:xfrm>
            <a:off x="1403648" y="3429000"/>
            <a:ext cx="1047751" cy="419100"/>
          </a:xfrm>
          <a:prstGeom prst="rect">
            <a:avLst/>
          </a:prstGeom>
          <a:ln w="12700">
            <a:miter lim="400000"/>
            <a:headEnd/>
            <a:tailEnd/>
          </a:ln>
        </p:spPr>
      </p:pic>
      <p:pic>
        <p:nvPicPr>
          <p:cNvPr id="1027" name="image37.png" descr="image37.png"/>
          <p:cNvPicPr>
            <a:picLocks noChangeAspect="1"/>
          </p:cNvPicPr>
          <p:nvPr/>
        </p:nvPicPr>
        <p:blipFill>
          <a:blip r:embed="rId4"/>
          <a:stretch>
            <a:fillRect/>
          </a:stretch>
        </p:blipFill>
        <p:spPr>
          <a:xfrm>
            <a:off x="3563887" y="4941168"/>
            <a:ext cx="4543426" cy="1714501"/>
          </a:xfrm>
          <a:prstGeom prst="rect">
            <a:avLst/>
          </a:prstGeom>
          <a:ln w="12700">
            <a:miter lim="400000"/>
            <a:headEnd/>
            <a:tailEnd/>
          </a:ln>
        </p:spPr>
      </p:pic>
    </p:spTree>
    <p:extLst>
      <p:ext uri="{BB962C8B-B14F-4D97-AF65-F5344CB8AC3E}">
        <p14:creationId xmlns:p14="http://schemas.microsoft.com/office/powerpoint/2010/main" val="2554003791"/>
      </p:ext>
    </p:extLst>
  </p:cSld>
  <p:clrMapOvr>
    <a:masterClrMapping/>
  </p:clrMapOvr>
  <p:transition spd="med"/>
  <p:timing>
    <p:tnLst>
      <p:par>
        <p:cTn id="1" dur="indefinite" restart="never" fill="hold" nodeType="tmRoot">
          <p:childTnLst>
            <p:seq concurrent="1"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indefinite" fill="hold"/>
                                        <p:tgtEl>
                                          <p:spTgt spid="10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 grpId="0" bldLvl="0" animBg="1" advAuto="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9" name="标题"/>
          <p:cNvSpPr txBox="1">
            <a:spLocks noGrp="1"/>
          </p:cNvSpPr>
          <p:nvPr>
            <p:ph type="title"/>
          </p:nvPr>
        </p:nvSpPr>
        <p:spPr>
          <a:prstGeom prst="rect">
            <a:avLst/>
          </a:prstGeom>
        </p:spPr>
        <p:txBody>
          <a:bodyPr/>
          <a:lstStyle/>
          <a:p>
            <a:endParaRPr/>
          </a:p>
        </p:txBody>
      </p:sp>
      <p:sp>
        <p:nvSpPr>
          <p:cNvPr id="1030" name="正文"/>
          <p:cNvSpPr txBox="1">
            <a:spLocks noGrp="1"/>
          </p:cNvSpPr>
          <p:nvPr>
            <p:ph type="body" sz="half" idx="1"/>
          </p:nvPr>
        </p:nvSpPr>
        <p:spPr>
          <a:xfrm>
            <a:off x="457200" y="1412875"/>
            <a:ext cx="4038600" cy="4713288"/>
          </a:xfrm>
          <a:prstGeom prst="rect">
            <a:avLst/>
          </a:prstGeom>
        </p:spPr>
        <p:txBody>
          <a:bodyPr/>
          <a:lstStyle/>
          <a:p>
            <a:endParaRPr/>
          </a:p>
        </p:txBody>
      </p:sp>
      <p:pic>
        <p:nvPicPr>
          <p:cNvPr id="1031" name="image19.jpeg" descr="image19.jpeg"/>
          <p:cNvPicPr>
            <a:picLocks noChangeAspect="1"/>
          </p:cNvPicPr>
          <p:nvPr/>
        </p:nvPicPr>
        <p:blipFill>
          <a:blip r:embed="rId2"/>
          <a:stretch>
            <a:fillRect/>
          </a:stretch>
        </p:blipFill>
        <p:spPr>
          <a:xfrm>
            <a:off x="661895" y="1556791"/>
            <a:ext cx="2664297" cy="2664298"/>
          </a:xfrm>
          <a:prstGeom prst="rect">
            <a:avLst/>
          </a:prstGeom>
          <a:ln w="12700">
            <a:miter lim="400000"/>
            <a:headEnd/>
            <a:tailEnd/>
          </a:ln>
        </p:spPr>
      </p:pic>
      <p:pic>
        <p:nvPicPr>
          <p:cNvPr id="1032" name="image20.png" descr="image20.png"/>
          <p:cNvPicPr>
            <a:picLocks noChangeAspect="1"/>
          </p:cNvPicPr>
          <p:nvPr/>
        </p:nvPicPr>
        <p:blipFill>
          <a:blip r:embed="rId3"/>
          <a:stretch>
            <a:fillRect/>
          </a:stretch>
        </p:blipFill>
        <p:spPr>
          <a:xfrm>
            <a:off x="4788024" y="1268759"/>
            <a:ext cx="3168353" cy="3168354"/>
          </a:xfrm>
          <a:prstGeom prst="rect">
            <a:avLst/>
          </a:prstGeom>
          <a:ln>
            <a:solidFill>
              <a:srgbClr val="000000"/>
            </a:solidFill>
            <a:miter lim="400000"/>
            <a:headEnd/>
            <a:tailEnd/>
          </a:ln>
        </p:spPr>
      </p:pic>
      <p:sp>
        <p:nvSpPr>
          <p:cNvPr id="1033" name="线条"/>
          <p:cNvSpPr/>
          <p:nvPr/>
        </p:nvSpPr>
        <p:spPr>
          <a:xfrm>
            <a:off x="2051719" y="1988840"/>
            <a:ext cx="4968554" cy="43204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5673" y="0"/>
                  <a:pt x="11346" y="5400"/>
                  <a:pt x="11346" y="10800"/>
                </a:cubicBezTo>
                <a:cubicBezTo>
                  <a:pt x="11346" y="16200"/>
                  <a:pt x="16473" y="21600"/>
                  <a:pt x="21600" y="21600"/>
                </a:cubicBezTo>
              </a:path>
            </a:pathLst>
          </a:custGeom>
          <a:ln w="38100" cap="rnd">
            <a:solidFill>
              <a:srgbClr val="000000"/>
            </a:solidFill>
            <a:tailEnd type="triangle"/>
          </a:ln>
        </p:spPr>
        <p:txBody>
          <a:bodyPr lIns="45719" rIns="45719" anchor="ctr"/>
          <a:lstStyle/>
          <a:p>
            <a:endParaRPr/>
          </a:p>
        </p:txBody>
      </p:sp>
      <p:pic>
        <p:nvPicPr>
          <p:cNvPr id="1034" name="image21.png" descr="image21.png"/>
          <p:cNvPicPr>
            <a:picLocks noChangeAspect="1"/>
          </p:cNvPicPr>
          <p:nvPr/>
        </p:nvPicPr>
        <p:blipFill>
          <a:blip r:embed="rId4"/>
          <a:stretch>
            <a:fillRect/>
          </a:stretch>
        </p:blipFill>
        <p:spPr>
          <a:xfrm>
            <a:off x="4788024" y="3645024"/>
            <a:ext cx="3168353" cy="3168353"/>
          </a:xfrm>
          <a:prstGeom prst="rect">
            <a:avLst/>
          </a:prstGeom>
          <a:ln>
            <a:solidFill>
              <a:srgbClr val="000000"/>
            </a:solidFill>
            <a:miter lim="400000"/>
            <a:headEnd/>
            <a:tailEnd/>
          </a:ln>
        </p:spPr>
      </p:pic>
      <p:sp>
        <p:nvSpPr>
          <p:cNvPr id="1035" name="线条"/>
          <p:cNvSpPr/>
          <p:nvPr/>
        </p:nvSpPr>
        <p:spPr>
          <a:xfrm flipH="1" flipV="1">
            <a:off x="2051720" y="1988839"/>
            <a:ext cx="4968553" cy="2808314"/>
          </a:xfrm>
          <a:prstGeom prst="line">
            <a:avLst/>
          </a:prstGeom>
          <a:ln w="38100" cap="rnd">
            <a:solidFill>
              <a:srgbClr val="000000"/>
            </a:solidFill>
            <a:tailEnd type="triangle"/>
          </a:ln>
        </p:spPr>
        <p:txBody>
          <a:bodyPr lIns="0" tIns="0" rIns="0" bIns="0"/>
          <a:lstStyle/>
          <a:p>
            <a:pPr defTabSz="457200">
              <a:defRPr sz="1200">
                <a:latin typeface="+mj-lt"/>
                <a:ea typeface="+mj-ea"/>
                <a:cs typeface="+mj-cs"/>
                <a:sym typeface="Helvetica"/>
              </a:defRPr>
            </a:pPr>
            <a:endParaRPr/>
          </a:p>
        </p:txBody>
      </p:sp>
    </p:spTree>
    <p:extLst>
      <p:ext uri="{BB962C8B-B14F-4D97-AF65-F5344CB8AC3E}">
        <p14:creationId xmlns:p14="http://schemas.microsoft.com/office/powerpoint/2010/main" val="3264164576"/>
      </p:ext>
    </p:extLst>
  </p:cSld>
  <p:clrMapOvr>
    <a:masterClrMapping/>
  </p:clrMapOvr>
  <p:transition spd="med"/>
  <p:timing>
    <p:tnLst>
      <p:par>
        <p:cTn id="1" dur="indefinite" restart="never" fill="hold" nodeType="tmRoot">
          <p:childTnLst>
            <p:seq concurrent="1"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indefinite" fill="hold"/>
                                        <p:tgtEl>
                                          <p:spTgt spid="10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indefinite" fill="hold"/>
                                        <p:tgtEl>
                                          <p:spTgt spid="103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indefinite" fill="hold"/>
                                        <p:tgtEl>
                                          <p:spTgt spid="1035"/>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grpId="0" nodeType="afterEffect">
                                  <p:stCondLst>
                                    <p:cond delay="0"/>
                                  </p:stCondLst>
                                  <p:childTnLst>
                                    <p:set>
                                      <p:cBhvr>
                                        <p:cTn id="17" dur="indefinite" fill="hold"/>
                                        <p:tgtEl>
                                          <p:spTgt spid="10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2" grpId="0" bldLvl="0" animBg="1" advAuto="0"/>
      <p:bldP spid="1033" grpId="0" bldLvl="0" animBg="1" advAuto="0"/>
      <p:bldP spid="1034" grpId="0" bldLvl="0" animBg="1" advAuto="0"/>
      <p:bldP spid="1035" grpId="0" bldLvl="0" animBg="1" advAuto="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7" name="Interpolation"/>
          <p:cNvSpPr txBox="1">
            <a:spLocks noGrp="1"/>
          </p:cNvSpPr>
          <p:nvPr>
            <p:ph type="title"/>
          </p:nvPr>
        </p:nvSpPr>
        <p:spPr>
          <a:prstGeom prst="rect">
            <a:avLst/>
          </a:prstGeom>
        </p:spPr>
        <p:txBody>
          <a:bodyPr/>
          <a:lstStyle>
            <a:lvl1pPr>
              <a:defRPr sz="3600"/>
            </a:lvl1pPr>
          </a:lstStyle>
          <a:p>
            <a:r>
              <a:t>Interpolation</a:t>
            </a:r>
          </a:p>
        </p:txBody>
      </p:sp>
      <p:sp>
        <p:nvSpPr>
          <p:cNvPr id="1038" name="Radial Basis Function (RBF) based interpolation"/>
          <p:cNvSpPr txBox="1"/>
          <p:nvPr/>
        </p:nvSpPr>
        <p:spPr>
          <a:xfrm>
            <a:off x="457199" y="1600200"/>
            <a:ext cx="8348665" cy="1056641"/>
          </a:xfrm>
          <a:prstGeom prst="rect">
            <a:avLst/>
          </a:prstGeom>
          <a:ln w="12700">
            <a:miter lim="400000"/>
          </a:ln>
        </p:spPr>
        <p:txBody>
          <a:bodyPr lIns="45719" rIns="45719" anchor="ctr">
            <a:spAutoFit/>
          </a:bodyPr>
          <a:lstStyle/>
          <a:p>
            <a:pPr marL="342900" indent="-342900">
              <a:spcBef>
                <a:spcPts val="700"/>
              </a:spcBef>
              <a:defRPr sz="3200">
                <a:solidFill>
                  <a:srgbClr val="3366CC"/>
                </a:solidFill>
              </a:defRPr>
            </a:pPr>
            <a:r>
              <a:t>Radial Basis Function (RBF) based interpolation </a:t>
            </a:r>
          </a:p>
        </p:txBody>
      </p:sp>
      <p:grpSp>
        <p:nvGrpSpPr>
          <p:cNvPr id="1041" name="成组"/>
          <p:cNvGrpSpPr/>
          <p:nvPr/>
        </p:nvGrpSpPr>
        <p:grpSpPr>
          <a:xfrm>
            <a:off x="755576" y="4684712"/>
            <a:ext cx="7492032" cy="1200330"/>
            <a:chOff x="0" y="0"/>
            <a:chExt cx="7492031" cy="1200328"/>
          </a:xfrm>
        </p:grpSpPr>
        <p:sp>
          <p:nvSpPr>
            <p:cNvPr id="1039" name="矩形"/>
            <p:cNvSpPr/>
            <p:nvPr/>
          </p:nvSpPr>
          <p:spPr>
            <a:xfrm>
              <a:off x="0" y="0"/>
              <a:ext cx="7492032" cy="1200329"/>
            </a:xfrm>
            <a:prstGeom prst="rect">
              <a:avLst/>
            </a:prstGeom>
            <a:blipFill rotWithShape="1">
              <a:blip r:embed="rId3"/>
              <a:srcRect/>
              <a:stretch>
                <a:fillRect/>
              </a:stretch>
            </a:blipFill>
            <a:ln w="12700" cap="flat">
              <a:noFill/>
              <a:miter lim="400000"/>
            </a:ln>
            <a:effectLst/>
          </p:spPr>
          <p:txBody>
            <a:bodyPr wrap="square" lIns="45719" tIns="45719" rIns="45719" bIns="45719" numCol="1" anchor="ctr">
              <a:noAutofit/>
            </a:bodyPr>
            <a:lstStyle/>
            <a:p>
              <a:endParaRPr/>
            </a:p>
          </p:txBody>
        </p:sp>
        <p:sp>
          <p:nvSpPr>
            <p:cNvPr id="1040" name="文本"/>
            <p:cNvSpPr txBox="1"/>
            <p:nvPr/>
          </p:nvSpPr>
          <p:spPr>
            <a:xfrm>
              <a:off x="0" y="12700"/>
              <a:ext cx="7492032" cy="345441"/>
            </a:xfrm>
            <a:prstGeom prst="rect">
              <a:avLst/>
            </a:prstGeom>
            <a:noFill/>
            <a:ln w="12700" cap="flat">
              <a:noFill/>
              <a:miter lim="400000"/>
            </a:ln>
            <a:effectLst/>
          </p:spPr>
          <p:txBody>
            <a:bodyPr wrap="square" lIns="45719" tIns="45719" rIns="45719" bIns="45719" numCol="1" anchor="ctr">
              <a:spAutoFit/>
            </a:bodyPr>
            <a:lstStyle/>
            <a:p>
              <a:r>
                <a:t> </a:t>
              </a:r>
            </a:p>
          </p:txBody>
        </p:sp>
      </p:grpSp>
      <p:grpSp>
        <p:nvGrpSpPr>
          <p:cNvPr id="1044" name="成组"/>
          <p:cNvGrpSpPr/>
          <p:nvPr/>
        </p:nvGrpSpPr>
        <p:grpSpPr>
          <a:xfrm>
            <a:off x="755576" y="2492896"/>
            <a:ext cx="6480720" cy="1252267"/>
            <a:chOff x="0" y="0"/>
            <a:chExt cx="6480719" cy="1252266"/>
          </a:xfrm>
        </p:grpSpPr>
        <p:sp>
          <p:nvSpPr>
            <p:cNvPr id="1042" name="矩形"/>
            <p:cNvSpPr/>
            <p:nvPr/>
          </p:nvSpPr>
          <p:spPr>
            <a:xfrm>
              <a:off x="0" y="-1"/>
              <a:ext cx="6480720" cy="1252268"/>
            </a:xfrm>
            <a:prstGeom prst="rect">
              <a:avLst/>
            </a:prstGeom>
            <a:blipFill rotWithShape="1">
              <a:blip r:embed="rId4"/>
              <a:srcRect/>
              <a:stretch>
                <a:fillRect/>
              </a:stretch>
            </a:blipFill>
            <a:ln w="12700" cap="flat">
              <a:noFill/>
              <a:miter lim="400000"/>
            </a:ln>
            <a:effectLst/>
          </p:spPr>
          <p:txBody>
            <a:bodyPr wrap="square" lIns="45719" tIns="45719" rIns="45719" bIns="45719" numCol="1" anchor="ctr">
              <a:noAutofit/>
            </a:bodyPr>
            <a:lstStyle/>
            <a:p>
              <a:endParaRPr/>
            </a:p>
          </p:txBody>
        </p:sp>
        <p:sp>
          <p:nvSpPr>
            <p:cNvPr id="1043" name="文本"/>
            <p:cNvSpPr txBox="1"/>
            <p:nvPr/>
          </p:nvSpPr>
          <p:spPr>
            <a:xfrm>
              <a:off x="0" y="12700"/>
              <a:ext cx="6480720" cy="345441"/>
            </a:xfrm>
            <a:prstGeom prst="rect">
              <a:avLst/>
            </a:prstGeom>
            <a:noFill/>
            <a:ln w="12700" cap="flat">
              <a:noFill/>
              <a:miter lim="400000"/>
            </a:ln>
            <a:effectLst/>
          </p:spPr>
          <p:txBody>
            <a:bodyPr wrap="square" lIns="45719" tIns="45719" rIns="45719" bIns="45719" numCol="1" anchor="ctr">
              <a:spAutoFit/>
            </a:bodyPr>
            <a:lstStyle/>
            <a:p>
              <a:r>
                <a:t> </a:t>
              </a:r>
            </a:p>
          </p:txBody>
        </p:sp>
      </p:grpSp>
    </p:spTree>
    <p:extLst>
      <p:ext uri="{BB962C8B-B14F-4D97-AF65-F5344CB8AC3E}">
        <p14:creationId xmlns:p14="http://schemas.microsoft.com/office/powerpoint/2010/main" val="2477820730"/>
      </p:ext>
    </p:extLst>
  </p:cSld>
  <p:clrMapOvr>
    <a:masterClrMapping/>
  </p:clrMapOvr>
  <p:transition spd="me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 name="Interpolation"/>
          <p:cNvSpPr txBox="1">
            <a:spLocks noGrp="1"/>
          </p:cNvSpPr>
          <p:nvPr>
            <p:ph type="title"/>
          </p:nvPr>
        </p:nvSpPr>
        <p:spPr>
          <a:prstGeom prst="rect">
            <a:avLst/>
          </a:prstGeom>
        </p:spPr>
        <p:txBody>
          <a:bodyPr/>
          <a:lstStyle>
            <a:lvl1pPr>
              <a:defRPr sz="3600"/>
            </a:lvl1pPr>
          </a:lstStyle>
          <a:p>
            <a:r>
              <a:t>Interpolation</a:t>
            </a:r>
          </a:p>
        </p:txBody>
      </p:sp>
      <p:pic>
        <p:nvPicPr>
          <p:cNvPr id="1049" name="image43.png" descr="image43.png"/>
          <p:cNvPicPr>
            <a:picLocks noChangeAspect="1"/>
          </p:cNvPicPr>
          <p:nvPr/>
        </p:nvPicPr>
        <p:blipFill>
          <a:blip r:embed="rId2"/>
          <a:stretch>
            <a:fillRect/>
          </a:stretch>
        </p:blipFill>
        <p:spPr>
          <a:xfrm>
            <a:off x="6672263" y="1320800"/>
            <a:ext cx="1933576" cy="1323975"/>
          </a:xfrm>
          <a:prstGeom prst="rect">
            <a:avLst/>
          </a:prstGeom>
          <a:ln w="12700">
            <a:miter lim="400000"/>
            <a:headEnd/>
            <a:tailEnd/>
          </a:ln>
        </p:spPr>
      </p:pic>
      <p:sp>
        <p:nvSpPr>
          <p:cNvPr id="1050" name="椭圆形"/>
          <p:cNvSpPr/>
          <p:nvPr/>
        </p:nvSpPr>
        <p:spPr>
          <a:xfrm>
            <a:off x="3114675" y="3460750"/>
            <a:ext cx="2198689" cy="2176465"/>
          </a:xfrm>
          <a:prstGeom prst="ellipse">
            <a:avLst/>
          </a:prstGeom>
          <a:ln w="48000">
            <a:solidFill>
              <a:srgbClr val="AF7E00"/>
            </a:solidFill>
          </a:ln>
        </p:spPr>
        <p:txBody>
          <a:bodyPr lIns="45719" rIns="45719" anchor="ctr"/>
          <a:lstStyle/>
          <a:p>
            <a:pPr algn="ctr">
              <a:defRPr>
                <a:solidFill>
                  <a:srgbClr val="FFFFFF"/>
                </a:solidFill>
              </a:defRPr>
            </a:pPr>
            <a:endParaRPr/>
          </a:p>
        </p:txBody>
      </p:sp>
      <p:sp>
        <p:nvSpPr>
          <p:cNvPr id="1051" name="椭圆形"/>
          <p:cNvSpPr/>
          <p:nvPr/>
        </p:nvSpPr>
        <p:spPr>
          <a:xfrm>
            <a:off x="2916238" y="2001838"/>
            <a:ext cx="2928939" cy="2894013"/>
          </a:xfrm>
          <a:prstGeom prst="ellipse">
            <a:avLst/>
          </a:prstGeom>
          <a:ln w="48000">
            <a:solidFill>
              <a:srgbClr val="AF7E00"/>
            </a:solidFill>
          </a:ln>
        </p:spPr>
        <p:txBody>
          <a:bodyPr lIns="45719" rIns="45719" anchor="ctr"/>
          <a:lstStyle/>
          <a:p>
            <a:pPr algn="ctr">
              <a:defRPr>
                <a:solidFill>
                  <a:srgbClr val="FFFFFF"/>
                </a:solidFill>
              </a:defRPr>
            </a:pPr>
            <a:endParaRPr/>
          </a:p>
        </p:txBody>
      </p:sp>
      <p:sp>
        <p:nvSpPr>
          <p:cNvPr id="1052" name="椭圆形"/>
          <p:cNvSpPr/>
          <p:nvPr/>
        </p:nvSpPr>
        <p:spPr>
          <a:xfrm>
            <a:off x="5173662" y="2813050"/>
            <a:ext cx="2592389" cy="2557465"/>
          </a:xfrm>
          <a:prstGeom prst="ellipse">
            <a:avLst/>
          </a:prstGeom>
          <a:ln w="48000">
            <a:solidFill>
              <a:srgbClr val="AF7E00"/>
            </a:solidFill>
          </a:ln>
        </p:spPr>
        <p:txBody>
          <a:bodyPr lIns="45719" rIns="45719" anchor="ctr"/>
          <a:lstStyle/>
          <a:p>
            <a:pPr algn="ctr">
              <a:defRPr>
                <a:solidFill>
                  <a:srgbClr val="FFFFFF"/>
                </a:solidFill>
              </a:defRPr>
            </a:pPr>
            <a:endParaRPr/>
          </a:p>
        </p:txBody>
      </p:sp>
      <p:sp>
        <p:nvSpPr>
          <p:cNvPr id="1053" name="椭圆形"/>
          <p:cNvSpPr/>
          <p:nvPr/>
        </p:nvSpPr>
        <p:spPr>
          <a:xfrm>
            <a:off x="4294187" y="3346450"/>
            <a:ext cx="174627" cy="184150"/>
          </a:xfrm>
          <a:prstGeom prst="ellipse">
            <a:avLst/>
          </a:prstGeom>
          <a:solidFill>
            <a:srgbClr val="0432FF"/>
          </a:solidFill>
          <a:ln w="48000">
            <a:solidFill>
              <a:srgbClr val="AF7E00"/>
            </a:solidFill>
          </a:ln>
        </p:spPr>
        <p:txBody>
          <a:bodyPr lIns="45719" rIns="45719" anchor="ctr"/>
          <a:lstStyle/>
          <a:p>
            <a:pPr algn="ctr">
              <a:defRPr>
                <a:solidFill>
                  <a:srgbClr val="FFFFFF"/>
                </a:solidFill>
              </a:defRPr>
            </a:pPr>
            <a:endParaRPr/>
          </a:p>
        </p:txBody>
      </p:sp>
      <p:sp>
        <p:nvSpPr>
          <p:cNvPr id="1054" name="椭圆形"/>
          <p:cNvSpPr/>
          <p:nvPr/>
        </p:nvSpPr>
        <p:spPr>
          <a:xfrm>
            <a:off x="4133850" y="4503737"/>
            <a:ext cx="173038" cy="185739"/>
          </a:xfrm>
          <a:prstGeom prst="ellipse">
            <a:avLst/>
          </a:prstGeom>
          <a:solidFill>
            <a:srgbClr val="00CC00"/>
          </a:solidFill>
          <a:ln w="48000">
            <a:solidFill>
              <a:srgbClr val="AF7E00"/>
            </a:solidFill>
          </a:ln>
        </p:spPr>
        <p:txBody>
          <a:bodyPr lIns="45719" rIns="45719" anchor="ctr"/>
          <a:lstStyle/>
          <a:p>
            <a:pPr algn="ctr">
              <a:defRPr>
                <a:solidFill>
                  <a:srgbClr val="FFFFFF"/>
                </a:solidFill>
              </a:defRPr>
            </a:pPr>
            <a:endParaRPr/>
          </a:p>
        </p:txBody>
      </p:sp>
      <p:sp>
        <p:nvSpPr>
          <p:cNvPr id="1055" name="椭圆形"/>
          <p:cNvSpPr/>
          <p:nvPr/>
        </p:nvSpPr>
        <p:spPr>
          <a:xfrm>
            <a:off x="6415087" y="4041775"/>
            <a:ext cx="173039" cy="185739"/>
          </a:xfrm>
          <a:prstGeom prst="ellipse">
            <a:avLst/>
          </a:prstGeom>
          <a:solidFill>
            <a:srgbClr val="FFFB00"/>
          </a:solidFill>
          <a:ln w="48000">
            <a:solidFill>
              <a:srgbClr val="AF7E00"/>
            </a:solidFill>
          </a:ln>
        </p:spPr>
        <p:txBody>
          <a:bodyPr lIns="45719" rIns="45719" anchor="ctr"/>
          <a:lstStyle/>
          <a:p>
            <a:pPr algn="ctr">
              <a:defRPr>
                <a:solidFill>
                  <a:srgbClr val="FFFFFF"/>
                </a:solidFill>
              </a:defRPr>
            </a:pPr>
            <a:endParaRPr/>
          </a:p>
        </p:txBody>
      </p:sp>
      <p:sp>
        <p:nvSpPr>
          <p:cNvPr id="1056" name="椭圆形"/>
          <p:cNvSpPr/>
          <p:nvPr/>
        </p:nvSpPr>
        <p:spPr>
          <a:xfrm>
            <a:off x="5200650" y="4506912"/>
            <a:ext cx="173038" cy="185739"/>
          </a:xfrm>
          <a:prstGeom prst="ellipse">
            <a:avLst/>
          </a:prstGeom>
          <a:solidFill>
            <a:srgbClr val="FF3300"/>
          </a:solidFill>
          <a:ln w="48000">
            <a:solidFill>
              <a:srgbClr val="AF7E00"/>
            </a:solidFill>
          </a:ln>
        </p:spPr>
        <p:txBody>
          <a:bodyPr lIns="45719" rIns="45719" anchor="ctr"/>
          <a:lstStyle/>
          <a:p>
            <a:pPr algn="ctr">
              <a:defRPr>
                <a:solidFill>
                  <a:srgbClr val="FFFFFF"/>
                </a:solidFill>
              </a:defRPr>
            </a:pPr>
            <a:endParaRPr/>
          </a:p>
        </p:txBody>
      </p:sp>
      <p:sp>
        <p:nvSpPr>
          <p:cNvPr id="1057" name="c1"/>
          <p:cNvSpPr txBox="1"/>
          <p:nvPr/>
        </p:nvSpPr>
        <p:spPr>
          <a:xfrm>
            <a:off x="4294187" y="3021013"/>
            <a:ext cx="1122363" cy="437069"/>
          </a:xfrm>
          <a:prstGeom prst="rect">
            <a:avLst/>
          </a:prstGeom>
          <a:ln w="12700">
            <a:miter lim="400000"/>
          </a:ln>
        </p:spPr>
        <p:txBody>
          <a:bodyPr lIns="45719" rIns="45719" anchor="ctr">
            <a:spAutoFit/>
          </a:bodyPr>
          <a:lstStyle>
            <a:lvl1pPr algn="ctr">
              <a:defRPr sz="2400">
                <a:latin typeface="Arial" panose="020B0604020202020204"/>
                <a:ea typeface="Arial" panose="020B0604020202020204"/>
                <a:cs typeface="Arial" panose="020B0604020202020204"/>
                <a:sym typeface="Arial" panose="020B0604020202020204"/>
              </a:defRPr>
            </a:lvl1pPr>
          </a:lstStyle>
          <a:p>
            <a:r>
              <a:t>c1</a:t>
            </a:r>
          </a:p>
        </p:txBody>
      </p:sp>
      <p:sp>
        <p:nvSpPr>
          <p:cNvPr id="1058" name="c2"/>
          <p:cNvSpPr txBox="1"/>
          <p:nvPr/>
        </p:nvSpPr>
        <p:spPr>
          <a:xfrm>
            <a:off x="3346450" y="4284662"/>
            <a:ext cx="1123950" cy="437070"/>
          </a:xfrm>
          <a:prstGeom prst="rect">
            <a:avLst/>
          </a:prstGeom>
          <a:ln w="12700">
            <a:miter lim="400000"/>
          </a:ln>
        </p:spPr>
        <p:txBody>
          <a:bodyPr lIns="45719" rIns="45719" anchor="ctr">
            <a:spAutoFit/>
          </a:bodyPr>
          <a:lstStyle>
            <a:lvl1pPr algn="ctr">
              <a:defRPr sz="2400">
                <a:latin typeface="Arial" panose="020B0604020202020204"/>
                <a:ea typeface="Arial" panose="020B0604020202020204"/>
                <a:cs typeface="Arial" panose="020B0604020202020204"/>
                <a:sym typeface="Arial" panose="020B0604020202020204"/>
              </a:defRPr>
            </a:lvl1pPr>
          </a:lstStyle>
          <a:p>
            <a:r>
              <a:t>c2</a:t>
            </a:r>
          </a:p>
        </p:txBody>
      </p:sp>
      <p:sp>
        <p:nvSpPr>
          <p:cNvPr id="1059" name="c3"/>
          <p:cNvSpPr txBox="1"/>
          <p:nvPr/>
        </p:nvSpPr>
        <p:spPr>
          <a:xfrm>
            <a:off x="6356350" y="3914775"/>
            <a:ext cx="1122363" cy="437069"/>
          </a:xfrm>
          <a:prstGeom prst="rect">
            <a:avLst/>
          </a:prstGeom>
          <a:ln w="12700">
            <a:miter lim="400000"/>
          </a:ln>
        </p:spPr>
        <p:txBody>
          <a:bodyPr lIns="45719" rIns="45719" anchor="ctr">
            <a:spAutoFit/>
          </a:bodyPr>
          <a:lstStyle>
            <a:lvl1pPr algn="ctr">
              <a:defRPr sz="2400">
                <a:latin typeface="Arial" panose="020B0604020202020204"/>
                <a:ea typeface="Arial" panose="020B0604020202020204"/>
                <a:cs typeface="Arial" panose="020B0604020202020204"/>
                <a:sym typeface="Arial" panose="020B0604020202020204"/>
              </a:defRPr>
            </a:lvl1pPr>
          </a:lstStyle>
          <a:p>
            <a:r>
              <a:t>c3</a:t>
            </a:r>
          </a:p>
        </p:txBody>
      </p:sp>
      <p:sp>
        <p:nvSpPr>
          <p:cNvPr id="1060" name="x"/>
          <p:cNvSpPr txBox="1"/>
          <p:nvPr/>
        </p:nvSpPr>
        <p:spPr>
          <a:xfrm>
            <a:off x="4841875" y="4852987"/>
            <a:ext cx="1122363" cy="437070"/>
          </a:xfrm>
          <a:prstGeom prst="rect">
            <a:avLst/>
          </a:prstGeom>
          <a:ln w="12700">
            <a:miter lim="400000"/>
          </a:ln>
        </p:spPr>
        <p:txBody>
          <a:bodyPr lIns="45719" rIns="45719" anchor="ctr">
            <a:spAutoFit/>
          </a:bodyPr>
          <a:lstStyle>
            <a:lvl1pPr algn="ctr">
              <a:defRPr sz="2400">
                <a:latin typeface="Arial" panose="020B0604020202020204"/>
                <a:ea typeface="Arial" panose="020B0604020202020204"/>
                <a:cs typeface="Arial" panose="020B0604020202020204"/>
                <a:sym typeface="Arial" panose="020B0604020202020204"/>
              </a:defRPr>
            </a:lvl1pPr>
          </a:lstStyle>
          <a:p>
            <a:r>
              <a:t>x</a:t>
            </a:r>
          </a:p>
        </p:txBody>
      </p:sp>
      <p:sp>
        <p:nvSpPr>
          <p:cNvPr id="1061" name="RBF based interpolation"/>
          <p:cNvSpPr txBox="1"/>
          <p:nvPr/>
        </p:nvSpPr>
        <p:spPr>
          <a:xfrm>
            <a:off x="457199" y="1600200"/>
            <a:ext cx="8348665" cy="574041"/>
          </a:xfrm>
          <a:prstGeom prst="rect">
            <a:avLst/>
          </a:prstGeom>
          <a:ln w="12700">
            <a:miter lim="400000"/>
          </a:ln>
        </p:spPr>
        <p:txBody>
          <a:bodyPr lIns="45719" rIns="45719" anchor="ctr">
            <a:spAutoFit/>
          </a:bodyPr>
          <a:lstStyle>
            <a:lvl1pPr marL="342900" indent="-342900">
              <a:spcBef>
                <a:spcPts val="700"/>
              </a:spcBef>
              <a:defRPr sz="3200">
                <a:solidFill>
                  <a:srgbClr val="3366CC"/>
                </a:solidFill>
              </a:defRPr>
            </a:lvl1pPr>
          </a:lstStyle>
          <a:p>
            <a:r>
              <a:t>RBF based interpolation</a:t>
            </a:r>
          </a:p>
        </p:txBody>
      </p:sp>
    </p:spTree>
    <p:extLst>
      <p:ext uri="{BB962C8B-B14F-4D97-AF65-F5344CB8AC3E}">
        <p14:creationId xmlns:p14="http://schemas.microsoft.com/office/powerpoint/2010/main" val="1818992327"/>
      </p:ext>
    </p:extLst>
  </p:cSld>
  <p:clrMapOvr>
    <a:masterClrMapping/>
  </p:clrMapOvr>
  <p:transition spd="me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3" name="Interpolation"/>
          <p:cNvSpPr txBox="1">
            <a:spLocks noGrp="1"/>
          </p:cNvSpPr>
          <p:nvPr>
            <p:ph type="title"/>
          </p:nvPr>
        </p:nvSpPr>
        <p:spPr>
          <a:prstGeom prst="rect">
            <a:avLst/>
          </a:prstGeom>
        </p:spPr>
        <p:txBody>
          <a:bodyPr/>
          <a:lstStyle>
            <a:lvl1pPr>
              <a:defRPr sz="2400"/>
            </a:lvl1pPr>
          </a:lstStyle>
          <a:p>
            <a:r>
              <a:t>Interpolation</a:t>
            </a:r>
          </a:p>
        </p:txBody>
      </p:sp>
      <p:sp>
        <p:nvSpPr>
          <p:cNvPr id="1064" name="A radial basis function (RBF) is a function based on a scalar radius."/>
          <p:cNvSpPr txBox="1"/>
          <p:nvPr/>
        </p:nvSpPr>
        <p:spPr>
          <a:xfrm>
            <a:off x="35496" y="1981200"/>
            <a:ext cx="4648201" cy="1196341"/>
          </a:xfrm>
          <a:prstGeom prst="rect">
            <a:avLst/>
          </a:prstGeom>
          <a:ln w="12700">
            <a:miter lim="400000"/>
          </a:ln>
        </p:spPr>
        <p:txBody>
          <a:bodyPr lIns="45719" rIns="45719" anchor="ctr">
            <a:spAutoFit/>
          </a:bodyPr>
          <a:lstStyle>
            <a:lvl1pPr>
              <a:defRPr sz="2400"/>
            </a:lvl1pPr>
          </a:lstStyle>
          <a:p>
            <a:r>
              <a:t>A radial basis function (RBF) is a function based on a scalar radius.</a:t>
            </a:r>
          </a:p>
        </p:txBody>
      </p:sp>
      <p:pic>
        <p:nvPicPr>
          <p:cNvPr id="1065" name="image44.pdf" descr="image44.pdf"/>
          <p:cNvPicPr>
            <a:picLocks noChangeAspect="1"/>
          </p:cNvPicPr>
          <p:nvPr/>
        </p:nvPicPr>
        <p:blipFill>
          <a:blip r:embed="rId2"/>
          <a:stretch>
            <a:fillRect/>
          </a:stretch>
        </p:blipFill>
        <p:spPr>
          <a:xfrm>
            <a:off x="533400" y="2743200"/>
            <a:ext cx="2292350" cy="593725"/>
          </a:xfrm>
          <a:prstGeom prst="rect">
            <a:avLst/>
          </a:prstGeom>
          <a:ln w="12700">
            <a:miter lim="400000"/>
            <a:headEnd/>
            <a:tailEnd/>
          </a:ln>
        </p:spPr>
      </p:pic>
      <p:sp>
        <p:nvSpPr>
          <p:cNvPr id="1066" name="Kernel functions available in RBF"/>
          <p:cNvSpPr txBox="1"/>
          <p:nvPr/>
        </p:nvSpPr>
        <p:spPr>
          <a:xfrm>
            <a:off x="5410200" y="1949931"/>
            <a:ext cx="3505200" cy="828041"/>
          </a:xfrm>
          <a:prstGeom prst="rect">
            <a:avLst/>
          </a:prstGeom>
          <a:ln w="12700">
            <a:miter lim="400000"/>
          </a:ln>
        </p:spPr>
        <p:txBody>
          <a:bodyPr lIns="45719" rIns="45719" anchor="ctr">
            <a:spAutoFit/>
          </a:bodyPr>
          <a:lstStyle/>
          <a:p>
            <a:pPr>
              <a:defRPr sz="2400"/>
            </a:pPr>
            <a:r>
              <a:t>Kernel functions available in </a:t>
            </a:r>
            <a:r>
              <a:rPr i="1">
                <a:latin typeface="+mj-lt"/>
                <a:ea typeface="+mj-ea"/>
                <a:cs typeface="+mj-cs"/>
                <a:sym typeface="Helvetica"/>
              </a:rPr>
              <a:t>RBF</a:t>
            </a:r>
            <a:r>
              <a:t> </a:t>
            </a:r>
          </a:p>
        </p:txBody>
      </p:sp>
      <p:pic>
        <p:nvPicPr>
          <p:cNvPr id="1067" name="image45.pdf" descr="image45.pdf"/>
          <p:cNvPicPr>
            <a:picLocks noChangeAspect="1"/>
          </p:cNvPicPr>
          <p:nvPr/>
        </p:nvPicPr>
        <p:blipFill>
          <a:blip r:embed="rId3"/>
          <a:stretch>
            <a:fillRect/>
          </a:stretch>
        </p:blipFill>
        <p:spPr>
          <a:xfrm>
            <a:off x="6172200" y="2657475"/>
            <a:ext cx="2057400" cy="806450"/>
          </a:xfrm>
          <a:prstGeom prst="rect">
            <a:avLst/>
          </a:prstGeom>
          <a:ln w="12700">
            <a:miter lim="400000"/>
            <a:headEnd/>
            <a:tailEnd/>
          </a:ln>
        </p:spPr>
      </p:pic>
      <p:pic>
        <p:nvPicPr>
          <p:cNvPr id="1068" name="image46.pdf" descr="image46.pdf"/>
          <p:cNvPicPr>
            <a:picLocks noChangeAspect="1"/>
          </p:cNvPicPr>
          <p:nvPr/>
        </p:nvPicPr>
        <p:blipFill>
          <a:blip r:embed="rId4"/>
          <a:stretch>
            <a:fillRect/>
          </a:stretch>
        </p:blipFill>
        <p:spPr>
          <a:xfrm>
            <a:off x="6172200" y="3787775"/>
            <a:ext cx="1612900" cy="763588"/>
          </a:xfrm>
          <a:prstGeom prst="rect">
            <a:avLst/>
          </a:prstGeom>
          <a:ln w="12700">
            <a:miter lim="400000"/>
            <a:headEnd/>
            <a:tailEnd/>
          </a:ln>
        </p:spPr>
      </p:pic>
      <p:pic>
        <p:nvPicPr>
          <p:cNvPr id="1069" name="image47.pdf" descr="image47.pdf"/>
          <p:cNvPicPr>
            <a:picLocks noChangeAspect="1"/>
          </p:cNvPicPr>
          <p:nvPr/>
        </p:nvPicPr>
        <p:blipFill>
          <a:blip r:embed="rId5"/>
          <a:stretch>
            <a:fillRect/>
          </a:stretch>
        </p:blipFill>
        <p:spPr>
          <a:xfrm>
            <a:off x="6096000" y="5573712"/>
            <a:ext cx="976313" cy="382588"/>
          </a:xfrm>
          <a:prstGeom prst="rect">
            <a:avLst/>
          </a:prstGeom>
          <a:ln w="12700">
            <a:miter lim="400000"/>
            <a:headEnd/>
            <a:tailEnd/>
          </a:ln>
        </p:spPr>
      </p:pic>
      <p:pic>
        <p:nvPicPr>
          <p:cNvPr id="1070" name="image48.pdf" descr="image48.pdf"/>
          <p:cNvPicPr>
            <a:picLocks noChangeAspect="1"/>
          </p:cNvPicPr>
          <p:nvPr/>
        </p:nvPicPr>
        <p:blipFill>
          <a:blip r:embed="rId6"/>
          <a:stretch>
            <a:fillRect/>
          </a:stretch>
        </p:blipFill>
        <p:spPr>
          <a:xfrm>
            <a:off x="6172200" y="4851400"/>
            <a:ext cx="892175" cy="339725"/>
          </a:xfrm>
          <a:prstGeom prst="rect">
            <a:avLst/>
          </a:prstGeom>
          <a:ln w="12700">
            <a:miter lim="400000"/>
            <a:headEnd/>
            <a:tailEnd/>
          </a:ln>
        </p:spPr>
      </p:pic>
      <p:sp>
        <p:nvSpPr>
          <p:cNvPr id="1071" name="Gaussian:"/>
          <p:cNvSpPr txBox="1"/>
          <p:nvPr/>
        </p:nvSpPr>
        <p:spPr>
          <a:xfrm>
            <a:off x="4038600" y="2892425"/>
            <a:ext cx="2045568" cy="459741"/>
          </a:xfrm>
          <a:prstGeom prst="rect">
            <a:avLst/>
          </a:prstGeom>
          <a:ln w="12700">
            <a:miter lim="400000"/>
          </a:ln>
        </p:spPr>
        <p:txBody>
          <a:bodyPr lIns="45719" rIns="45719" anchor="ctr">
            <a:spAutoFit/>
          </a:bodyPr>
          <a:lstStyle>
            <a:lvl1pPr>
              <a:spcBef>
                <a:spcPts val="1400"/>
              </a:spcBef>
              <a:defRPr sz="2400"/>
            </a:lvl1pPr>
          </a:lstStyle>
          <a:p>
            <a:r>
              <a:t>Gaussian:</a:t>
            </a:r>
          </a:p>
        </p:txBody>
      </p:sp>
      <p:sp>
        <p:nvSpPr>
          <p:cNvPr id="1072" name="Multiquadrics:"/>
          <p:cNvSpPr txBox="1"/>
          <p:nvPr/>
        </p:nvSpPr>
        <p:spPr>
          <a:xfrm>
            <a:off x="4038600" y="4002087"/>
            <a:ext cx="2045568" cy="459741"/>
          </a:xfrm>
          <a:prstGeom prst="rect">
            <a:avLst/>
          </a:prstGeom>
          <a:ln w="12700">
            <a:miter lim="400000"/>
          </a:ln>
        </p:spPr>
        <p:txBody>
          <a:bodyPr lIns="45719" rIns="45719" anchor="ctr">
            <a:spAutoFit/>
          </a:bodyPr>
          <a:lstStyle>
            <a:lvl1pPr>
              <a:spcBef>
                <a:spcPts val="1400"/>
              </a:spcBef>
              <a:defRPr sz="2400"/>
            </a:lvl1pPr>
          </a:lstStyle>
          <a:p>
            <a:r>
              <a:t>Multiquadrics:</a:t>
            </a:r>
          </a:p>
        </p:txBody>
      </p:sp>
      <p:sp>
        <p:nvSpPr>
          <p:cNvPr id="1073" name="Linear:"/>
          <p:cNvSpPr txBox="1"/>
          <p:nvPr/>
        </p:nvSpPr>
        <p:spPr>
          <a:xfrm>
            <a:off x="4038600" y="4852987"/>
            <a:ext cx="1752600" cy="459741"/>
          </a:xfrm>
          <a:prstGeom prst="rect">
            <a:avLst/>
          </a:prstGeom>
          <a:ln w="12700">
            <a:miter lim="400000"/>
          </a:ln>
        </p:spPr>
        <p:txBody>
          <a:bodyPr lIns="45719" rIns="45719" anchor="ctr">
            <a:spAutoFit/>
          </a:bodyPr>
          <a:lstStyle>
            <a:lvl1pPr>
              <a:spcBef>
                <a:spcPts val="1400"/>
              </a:spcBef>
              <a:defRPr sz="2400"/>
            </a:lvl1pPr>
          </a:lstStyle>
          <a:p>
            <a:r>
              <a:t>Linear:</a:t>
            </a:r>
          </a:p>
        </p:txBody>
      </p:sp>
      <p:sp>
        <p:nvSpPr>
          <p:cNvPr id="1074" name="Cubic:"/>
          <p:cNvSpPr txBox="1"/>
          <p:nvPr/>
        </p:nvSpPr>
        <p:spPr>
          <a:xfrm>
            <a:off x="4038600" y="5597525"/>
            <a:ext cx="1752600" cy="459741"/>
          </a:xfrm>
          <a:prstGeom prst="rect">
            <a:avLst/>
          </a:prstGeom>
          <a:ln w="12700">
            <a:miter lim="400000"/>
          </a:ln>
        </p:spPr>
        <p:txBody>
          <a:bodyPr lIns="45719" rIns="45719" anchor="ctr">
            <a:spAutoFit/>
          </a:bodyPr>
          <a:lstStyle>
            <a:lvl1pPr>
              <a:spcBef>
                <a:spcPts val="1400"/>
              </a:spcBef>
              <a:defRPr sz="2400"/>
            </a:lvl1pPr>
          </a:lstStyle>
          <a:p>
            <a:r>
              <a:t>Cubic:</a:t>
            </a:r>
          </a:p>
        </p:txBody>
      </p:sp>
      <p:pic>
        <p:nvPicPr>
          <p:cNvPr id="1075" name="image49.pdf" descr="image49.pdf"/>
          <p:cNvPicPr>
            <a:picLocks noChangeAspect="1"/>
          </p:cNvPicPr>
          <p:nvPr/>
        </p:nvPicPr>
        <p:blipFill>
          <a:blip r:embed="rId7"/>
          <a:stretch>
            <a:fillRect/>
          </a:stretch>
        </p:blipFill>
        <p:spPr>
          <a:xfrm>
            <a:off x="6172200" y="6248400"/>
            <a:ext cx="1825625" cy="382589"/>
          </a:xfrm>
          <a:prstGeom prst="rect">
            <a:avLst/>
          </a:prstGeom>
          <a:ln w="12700">
            <a:miter lim="400000"/>
            <a:headEnd/>
            <a:tailEnd/>
          </a:ln>
        </p:spPr>
      </p:pic>
      <p:sp>
        <p:nvSpPr>
          <p:cNvPr id="1076" name="Thinplate:"/>
          <p:cNvSpPr txBox="1"/>
          <p:nvPr/>
        </p:nvSpPr>
        <p:spPr>
          <a:xfrm>
            <a:off x="4038600" y="6270625"/>
            <a:ext cx="1752600" cy="459741"/>
          </a:xfrm>
          <a:prstGeom prst="rect">
            <a:avLst/>
          </a:prstGeom>
          <a:ln w="12700">
            <a:miter lim="400000"/>
          </a:ln>
        </p:spPr>
        <p:txBody>
          <a:bodyPr lIns="45719" rIns="45719" anchor="ctr">
            <a:spAutoFit/>
          </a:bodyPr>
          <a:lstStyle>
            <a:lvl1pPr>
              <a:spcBef>
                <a:spcPts val="1400"/>
              </a:spcBef>
              <a:defRPr sz="2400"/>
            </a:lvl1pPr>
          </a:lstStyle>
          <a:p>
            <a:r>
              <a:t>Thinplate:</a:t>
            </a:r>
          </a:p>
        </p:txBody>
      </p:sp>
      <p:grpSp>
        <p:nvGrpSpPr>
          <p:cNvPr id="1079" name="成组"/>
          <p:cNvGrpSpPr/>
          <p:nvPr/>
        </p:nvGrpSpPr>
        <p:grpSpPr>
          <a:xfrm>
            <a:off x="152400" y="3789040"/>
            <a:ext cx="3581400" cy="1569661"/>
            <a:chOff x="0" y="0"/>
            <a:chExt cx="3581400" cy="1569660"/>
          </a:xfrm>
        </p:grpSpPr>
        <p:sp>
          <p:nvSpPr>
            <p:cNvPr id="1077" name="矩形"/>
            <p:cNvSpPr/>
            <p:nvPr/>
          </p:nvSpPr>
          <p:spPr>
            <a:xfrm>
              <a:off x="0" y="-1"/>
              <a:ext cx="3581400" cy="1569662"/>
            </a:xfrm>
            <a:prstGeom prst="rect">
              <a:avLst/>
            </a:prstGeom>
            <a:blipFill rotWithShape="1">
              <a:blip r:embed="rId8"/>
              <a:srcRect/>
              <a:stretch>
                <a:fillRect/>
              </a:stretch>
            </a:blipFill>
            <a:ln w="12700" cap="flat">
              <a:noFill/>
              <a:miter lim="400000"/>
            </a:ln>
            <a:effectLst/>
          </p:spPr>
          <p:txBody>
            <a:bodyPr wrap="square" lIns="45719" tIns="45719" rIns="45719" bIns="45719" numCol="1" anchor="ctr">
              <a:noAutofit/>
            </a:bodyPr>
            <a:lstStyle/>
            <a:p>
              <a:endParaRPr/>
            </a:p>
          </p:txBody>
        </p:sp>
        <p:sp>
          <p:nvSpPr>
            <p:cNvPr id="1078" name="文本"/>
            <p:cNvSpPr txBox="1"/>
            <p:nvPr/>
          </p:nvSpPr>
          <p:spPr>
            <a:xfrm>
              <a:off x="0" y="12700"/>
              <a:ext cx="3581400" cy="345441"/>
            </a:xfrm>
            <a:prstGeom prst="rect">
              <a:avLst/>
            </a:prstGeom>
            <a:noFill/>
            <a:ln w="12700" cap="flat">
              <a:noFill/>
              <a:miter lim="400000"/>
            </a:ln>
            <a:effectLst/>
          </p:spPr>
          <p:txBody>
            <a:bodyPr wrap="square" lIns="45719" tIns="45719" rIns="45719" bIns="45719" numCol="1" anchor="ctr">
              <a:spAutoFit/>
            </a:bodyPr>
            <a:lstStyle/>
            <a:p>
              <a:r>
                <a:t> </a:t>
              </a:r>
            </a:p>
          </p:txBody>
        </p:sp>
      </p:grpSp>
    </p:spTree>
    <p:extLst>
      <p:ext uri="{BB962C8B-B14F-4D97-AF65-F5344CB8AC3E}">
        <p14:creationId xmlns:p14="http://schemas.microsoft.com/office/powerpoint/2010/main" val="2136943077"/>
      </p:ext>
    </p:extLst>
  </p:cSld>
  <p:clrMapOvr>
    <a:masterClrMapping/>
  </p:clrMapOvr>
  <p:transition spd="me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1" name="标题"/>
          <p:cNvSpPr txBox="1">
            <a:spLocks noGrp="1"/>
          </p:cNvSpPr>
          <p:nvPr>
            <p:ph type="title"/>
          </p:nvPr>
        </p:nvSpPr>
        <p:spPr>
          <a:prstGeom prst="rect">
            <a:avLst/>
          </a:prstGeom>
        </p:spPr>
        <p:txBody>
          <a:bodyPr/>
          <a:lstStyle/>
          <a:p>
            <a:endParaRPr/>
          </a:p>
        </p:txBody>
      </p:sp>
      <p:pic>
        <p:nvPicPr>
          <p:cNvPr id="1082" name="image50.png" descr="image50.png"/>
          <p:cNvPicPr>
            <a:picLocks noChangeAspect="1"/>
          </p:cNvPicPr>
          <p:nvPr/>
        </p:nvPicPr>
        <p:blipFill>
          <a:blip r:embed="rId2"/>
          <a:stretch>
            <a:fillRect/>
          </a:stretch>
        </p:blipFill>
        <p:spPr>
          <a:xfrm>
            <a:off x="1547663" y="2031682"/>
            <a:ext cx="1866901" cy="2771776"/>
          </a:xfrm>
          <a:prstGeom prst="rect">
            <a:avLst/>
          </a:prstGeom>
          <a:ln w="12700">
            <a:miter lim="400000"/>
            <a:headEnd/>
            <a:tailEnd/>
          </a:ln>
        </p:spPr>
      </p:pic>
      <p:pic>
        <p:nvPicPr>
          <p:cNvPr id="1083" name="image51.png" descr="image51.png"/>
          <p:cNvPicPr>
            <a:picLocks noChangeAspect="1"/>
          </p:cNvPicPr>
          <p:nvPr/>
        </p:nvPicPr>
        <p:blipFill>
          <a:blip r:embed="rId3"/>
          <a:stretch>
            <a:fillRect/>
          </a:stretch>
        </p:blipFill>
        <p:spPr>
          <a:xfrm>
            <a:off x="4860032" y="2031682"/>
            <a:ext cx="1885951" cy="2752726"/>
          </a:xfrm>
          <a:prstGeom prst="rect">
            <a:avLst/>
          </a:prstGeom>
          <a:ln w="12700">
            <a:miter lim="400000"/>
            <a:headEnd/>
            <a:tailEnd/>
          </a:ln>
        </p:spPr>
      </p:pic>
    </p:spTree>
    <p:extLst>
      <p:ext uri="{BB962C8B-B14F-4D97-AF65-F5344CB8AC3E}">
        <p14:creationId xmlns:p14="http://schemas.microsoft.com/office/powerpoint/2010/main" val="4077248301"/>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8" name="Linear histogram transform"/>
          <p:cNvSpPr txBox="1">
            <a:spLocks noGrp="1"/>
          </p:cNvSpPr>
          <p:nvPr>
            <p:ph type="title"/>
          </p:nvPr>
        </p:nvSpPr>
        <p:spPr>
          <a:prstGeom prst="rect">
            <a:avLst/>
          </a:prstGeom>
        </p:spPr>
        <p:txBody>
          <a:bodyPr/>
          <a:lstStyle>
            <a:lvl1pPr>
              <a:defRPr sz="3600"/>
            </a:lvl1pPr>
          </a:lstStyle>
          <a:p>
            <a:r>
              <a:t>Linear histogram transform</a:t>
            </a:r>
          </a:p>
        </p:txBody>
      </p:sp>
      <p:sp>
        <p:nvSpPr>
          <p:cNvPr id="1279" name="Linear grayscale transform"/>
          <p:cNvSpPr txBox="1">
            <a:spLocks noGrp="1"/>
          </p:cNvSpPr>
          <p:nvPr>
            <p:ph type="body" sz="quarter" idx="1"/>
          </p:nvPr>
        </p:nvSpPr>
        <p:spPr>
          <a:xfrm>
            <a:off x="457199" y="1600200"/>
            <a:ext cx="8348665" cy="592139"/>
          </a:xfrm>
          <a:prstGeom prst="rect">
            <a:avLst/>
          </a:prstGeom>
        </p:spPr>
        <p:txBody>
          <a:bodyPr/>
          <a:lstStyle>
            <a:lvl1pPr marL="320040" indent="-201295">
              <a:lnSpc>
                <a:spcPct val="90000"/>
              </a:lnSpc>
              <a:buSzTx/>
              <a:buFont typeface="Wingdings 2" panose="05020102010507070707"/>
              <a:buNone/>
              <a:defRPr>
                <a:solidFill>
                  <a:srgbClr val="3366CC"/>
                </a:solidFill>
              </a:defRPr>
            </a:lvl1pPr>
          </a:lstStyle>
          <a:p>
            <a:r>
              <a:t>Linear grayscale transform</a:t>
            </a:r>
          </a:p>
        </p:txBody>
      </p:sp>
      <p:pic>
        <p:nvPicPr>
          <p:cNvPr id="1280" name="image241.pdf" descr="image241.pdf"/>
          <p:cNvPicPr>
            <a:picLocks noChangeAspect="1"/>
          </p:cNvPicPr>
          <p:nvPr/>
        </p:nvPicPr>
        <p:blipFill>
          <a:blip r:embed="rId3"/>
          <a:stretch>
            <a:fillRect/>
          </a:stretch>
        </p:blipFill>
        <p:spPr>
          <a:xfrm>
            <a:off x="987425" y="2719389"/>
            <a:ext cx="2504456" cy="603729"/>
          </a:xfrm>
          <a:prstGeom prst="rect">
            <a:avLst/>
          </a:prstGeom>
          <a:ln w="12700">
            <a:miter lim="400000"/>
            <a:headEnd/>
            <a:tailEnd/>
          </a:ln>
        </p:spPr>
      </p:pic>
      <p:grpSp>
        <p:nvGrpSpPr>
          <p:cNvPr id="1283" name="成组"/>
          <p:cNvGrpSpPr/>
          <p:nvPr/>
        </p:nvGrpSpPr>
        <p:grpSpPr>
          <a:xfrm>
            <a:off x="808037" y="3608387"/>
            <a:ext cx="3382964" cy="2308325"/>
            <a:chOff x="0" y="0"/>
            <a:chExt cx="3382962" cy="2308324"/>
          </a:xfrm>
        </p:grpSpPr>
        <p:sp>
          <p:nvSpPr>
            <p:cNvPr id="1281" name="矩形"/>
            <p:cNvSpPr/>
            <p:nvPr/>
          </p:nvSpPr>
          <p:spPr>
            <a:xfrm>
              <a:off x="-1" y="-1"/>
              <a:ext cx="3382964" cy="2308326"/>
            </a:xfrm>
            <a:prstGeom prst="rect">
              <a:avLst/>
            </a:prstGeom>
            <a:blipFill rotWithShape="1">
              <a:blip r:embed="rId4"/>
              <a:srcRect/>
              <a:stretch>
                <a:fillRect/>
              </a:stretch>
            </a:blipFill>
            <a:ln w="12700" cap="flat">
              <a:noFill/>
              <a:miter lim="400000"/>
            </a:ln>
            <a:effectLst/>
          </p:spPr>
          <p:txBody>
            <a:bodyPr wrap="square" lIns="45719" tIns="45719" rIns="45719" bIns="45719" numCol="1" anchor="ctr">
              <a:noAutofit/>
            </a:bodyPr>
            <a:lstStyle/>
            <a:p>
              <a:endParaRPr/>
            </a:p>
          </p:txBody>
        </p:sp>
        <p:sp>
          <p:nvSpPr>
            <p:cNvPr id="1282" name="文本"/>
            <p:cNvSpPr txBox="1"/>
            <p:nvPr/>
          </p:nvSpPr>
          <p:spPr>
            <a:xfrm>
              <a:off x="0" y="0"/>
              <a:ext cx="3382963" cy="370841"/>
            </a:xfrm>
            <a:prstGeom prst="rect">
              <a:avLst/>
            </a:prstGeom>
            <a:noFill/>
            <a:ln w="12700" cap="flat">
              <a:noFill/>
              <a:miter lim="400000"/>
            </a:ln>
            <a:effectLst/>
          </p:spPr>
          <p:txBody>
            <a:bodyPr wrap="square" lIns="45719" tIns="45719" rIns="45719" bIns="45719" numCol="1" anchor="ctr">
              <a:spAutoFit/>
            </a:bodyPr>
            <a:lstStyle/>
            <a:p>
              <a:r>
                <a:t> </a:t>
              </a:r>
            </a:p>
          </p:txBody>
        </p:sp>
      </p:grpSp>
      <p:grpSp>
        <p:nvGrpSpPr>
          <p:cNvPr id="1298" name="成组"/>
          <p:cNvGrpSpPr/>
          <p:nvPr/>
        </p:nvGrpSpPr>
        <p:grpSpPr>
          <a:xfrm>
            <a:off x="5003800" y="2208213"/>
            <a:ext cx="3816350" cy="2845567"/>
            <a:chOff x="0" y="0"/>
            <a:chExt cx="3816350" cy="2845566"/>
          </a:xfrm>
        </p:grpSpPr>
        <p:sp>
          <p:nvSpPr>
            <p:cNvPr id="1284" name="0"/>
            <p:cNvSpPr txBox="1"/>
            <p:nvPr/>
          </p:nvSpPr>
          <p:spPr>
            <a:xfrm>
              <a:off x="190500" y="2489199"/>
              <a:ext cx="469900" cy="348430"/>
            </a:xfrm>
            <a:prstGeom prst="rect">
              <a:avLst/>
            </a:prstGeom>
            <a:noFill/>
            <a:ln w="12700" cap="flat">
              <a:noFill/>
              <a:miter lim="400000"/>
            </a:ln>
            <a:effectLst/>
          </p:spPr>
          <p:txBody>
            <a:bodyPr wrap="square" lIns="45719" tIns="45719" rIns="45719" bIns="45719" numCol="1" anchor="ctr">
              <a:spAutoFit/>
            </a:bodyPr>
            <a:lstStyle>
              <a:lvl1pPr algn="just">
                <a:defRPr>
                  <a:solidFill>
                    <a:srgbClr val="292929"/>
                  </a:solidFill>
                  <a:latin typeface="Times New Roman" panose="02020603050405020304"/>
                  <a:ea typeface="Times New Roman" panose="02020603050405020304"/>
                  <a:cs typeface="Times New Roman" panose="02020603050405020304"/>
                  <a:sym typeface="Times New Roman" panose="02020603050405020304"/>
                </a:defRPr>
              </a:lvl1pPr>
            </a:lstStyle>
            <a:p>
              <a:r>
                <a:t>0</a:t>
              </a:r>
            </a:p>
          </p:txBody>
        </p:sp>
        <p:sp>
          <p:nvSpPr>
            <p:cNvPr id="1285" name="M-1"/>
            <p:cNvSpPr txBox="1"/>
            <p:nvPr/>
          </p:nvSpPr>
          <p:spPr>
            <a:xfrm>
              <a:off x="0" y="0"/>
              <a:ext cx="742950" cy="348429"/>
            </a:xfrm>
            <a:prstGeom prst="rect">
              <a:avLst/>
            </a:prstGeom>
            <a:noFill/>
            <a:ln w="12700" cap="flat">
              <a:noFill/>
              <a:miter lim="400000"/>
            </a:ln>
            <a:effectLst/>
          </p:spPr>
          <p:txBody>
            <a:bodyPr wrap="square" lIns="45719" tIns="45719" rIns="45719" bIns="45719" numCol="1" anchor="ctr">
              <a:spAutoFit/>
            </a:bodyPr>
            <a:lstStyle/>
            <a:p>
              <a:pPr algn="just">
                <a:defRPr i="1">
                  <a:solidFill>
                    <a:srgbClr val="292929"/>
                  </a:solidFill>
                  <a:latin typeface="Times New Roman" panose="02020603050405020304"/>
                  <a:ea typeface="Times New Roman" panose="02020603050405020304"/>
                  <a:cs typeface="Times New Roman" panose="02020603050405020304"/>
                  <a:sym typeface="Times New Roman" panose="02020603050405020304"/>
                </a:defRPr>
              </a:pPr>
              <a:r>
                <a:t>M</a:t>
              </a:r>
              <a:r>
                <a:rPr i="0"/>
                <a:t>-1</a:t>
              </a:r>
            </a:p>
          </p:txBody>
        </p:sp>
        <p:sp>
          <p:nvSpPr>
            <p:cNvPr id="1286" name="s"/>
            <p:cNvSpPr txBox="1"/>
            <p:nvPr/>
          </p:nvSpPr>
          <p:spPr>
            <a:xfrm>
              <a:off x="193675" y="757237"/>
              <a:ext cx="434975" cy="348430"/>
            </a:xfrm>
            <a:prstGeom prst="rect">
              <a:avLst/>
            </a:prstGeom>
            <a:noFill/>
            <a:ln w="12700" cap="flat">
              <a:noFill/>
              <a:miter lim="400000"/>
            </a:ln>
            <a:effectLst/>
          </p:spPr>
          <p:txBody>
            <a:bodyPr wrap="square" lIns="45719" tIns="45719" rIns="45719" bIns="45719" numCol="1" anchor="ctr">
              <a:spAutoFit/>
            </a:bodyPr>
            <a:lstStyle>
              <a:lvl1pPr algn="just">
                <a:defRPr i="1">
                  <a:solidFill>
                    <a:srgbClr val="292929"/>
                  </a:solidFill>
                  <a:latin typeface="Times New Roman" panose="02020603050405020304"/>
                  <a:ea typeface="Times New Roman" panose="02020603050405020304"/>
                  <a:cs typeface="Times New Roman" panose="02020603050405020304"/>
                  <a:sym typeface="Times New Roman" panose="02020603050405020304"/>
                </a:defRPr>
              </a:lvl1pPr>
            </a:lstStyle>
            <a:p>
              <a:r>
                <a:t>s</a:t>
              </a:r>
            </a:p>
          </p:txBody>
        </p:sp>
        <p:sp>
          <p:nvSpPr>
            <p:cNvPr id="1287" name="L-1"/>
            <p:cNvSpPr txBox="1"/>
            <p:nvPr/>
          </p:nvSpPr>
          <p:spPr>
            <a:xfrm>
              <a:off x="3162300" y="2497137"/>
              <a:ext cx="654050" cy="348430"/>
            </a:xfrm>
            <a:prstGeom prst="rect">
              <a:avLst/>
            </a:prstGeom>
            <a:noFill/>
            <a:ln w="12700" cap="flat">
              <a:noFill/>
              <a:miter lim="400000"/>
            </a:ln>
            <a:effectLst/>
          </p:spPr>
          <p:txBody>
            <a:bodyPr wrap="square" lIns="45719" tIns="45719" rIns="45719" bIns="45719" numCol="1" anchor="ctr">
              <a:spAutoFit/>
            </a:bodyPr>
            <a:lstStyle/>
            <a:p>
              <a:pPr algn="just">
                <a:defRPr i="1">
                  <a:solidFill>
                    <a:srgbClr val="292929"/>
                  </a:solidFill>
                  <a:latin typeface="Times New Roman" panose="02020603050405020304"/>
                  <a:ea typeface="Times New Roman" panose="02020603050405020304"/>
                  <a:cs typeface="Times New Roman" panose="02020603050405020304"/>
                  <a:sym typeface="Times New Roman" panose="02020603050405020304"/>
                </a:defRPr>
              </a:pPr>
              <a:r>
                <a:t>L</a:t>
              </a:r>
              <a:r>
                <a:rPr i="0"/>
                <a:t>-1</a:t>
              </a:r>
            </a:p>
          </p:txBody>
        </p:sp>
        <p:sp>
          <p:nvSpPr>
            <p:cNvPr id="1288" name="s=kr+b"/>
            <p:cNvSpPr txBox="1"/>
            <p:nvPr/>
          </p:nvSpPr>
          <p:spPr>
            <a:xfrm>
              <a:off x="2508250" y="581024"/>
              <a:ext cx="1128713" cy="348430"/>
            </a:xfrm>
            <a:prstGeom prst="rect">
              <a:avLst/>
            </a:prstGeom>
            <a:noFill/>
            <a:ln w="12700" cap="flat">
              <a:noFill/>
              <a:miter lim="400000"/>
            </a:ln>
            <a:effectLst/>
          </p:spPr>
          <p:txBody>
            <a:bodyPr wrap="square" lIns="45719" tIns="45719" rIns="45719" bIns="45719" numCol="1" anchor="ctr">
              <a:spAutoFit/>
            </a:bodyPr>
            <a:lstStyle>
              <a:lvl1pPr algn="just">
                <a:defRPr i="1">
                  <a:solidFill>
                    <a:srgbClr val="292929"/>
                  </a:solidFill>
                  <a:latin typeface="Times New Roman" panose="02020603050405020304"/>
                  <a:ea typeface="Times New Roman" panose="02020603050405020304"/>
                  <a:cs typeface="Times New Roman" panose="02020603050405020304"/>
                  <a:sym typeface="Times New Roman" panose="02020603050405020304"/>
                </a:defRPr>
              </a:lvl1pPr>
            </a:lstStyle>
            <a:p>
              <a:r>
                <a:t>s=kr+b</a:t>
              </a:r>
            </a:p>
          </p:txBody>
        </p:sp>
        <p:sp>
          <p:nvSpPr>
            <p:cNvPr id="1289" name="r"/>
            <p:cNvSpPr txBox="1"/>
            <p:nvPr/>
          </p:nvSpPr>
          <p:spPr>
            <a:xfrm>
              <a:off x="1890712" y="2478087"/>
              <a:ext cx="434976" cy="348430"/>
            </a:xfrm>
            <a:prstGeom prst="rect">
              <a:avLst/>
            </a:prstGeom>
            <a:noFill/>
            <a:ln w="12700" cap="flat">
              <a:noFill/>
              <a:miter lim="400000"/>
            </a:ln>
            <a:effectLst/>
          </p:spPr>
          <p:txBody>
            <a:bodyPr wrap="square" lIns="45719" tIns="45719" rIns="45719" bIns="45719" numCol="1" anchor="ctr">
              <a:spAutoFit/>
            </a:bodyPr>
            <a:lstStyle>
              <a:lvl1pPr algn="just">
                <a:defRPr i="1">
                  <a:solidFill>
                    <a:srgbClr val="292929"/>
                  </a:solidFill>
                  <a:latin typeface="Times New Roman" panose="02020603050405020304"/>
                  <a:ea typeface="Times New Roman" panose="02020603050405020304"/>
                  <a:cs typeface="Times New Roman" panose="02020603050405020304"/>
                  <a:sym typeface="Times New Roman" panose="02020603050405020304"/>
                </a:defRPr>
              </a:lvl1pPr>
            </a:lstStyle>
            <a:p>
              <a:r>
                <a:t>r</a:t>
              </a:r>
            </a:p>
          </p:txBody>
        </p:sp>
        <p:sp>
          <p:nvSpPr>
            <p:cNvPr id="1290" name="线条"/>
            <p:cNvSpPr/>
            <p:nvPr/>
          </p:nvSpPr>
          <p:spPr>
            <a:xfrm flipH="1">
              <a:off x="542924" y="130174"/>
              <a:ext cx="2" cy="2397125"/>
            </a:xfrm>
            <a:prstGeom prst="line">
              <a:avLst/>
            </a:prstGeom>
            <a:noFill/>
            <a:ln w="9525" cap="flat">
              <a:solidFill>
                <a:srgbClr val="000000"/>
              </a:solidFill>
              <a:prstDash val="solid"/>
              <a:round/>
            </a:ln>
            <a:effectLst/>
          </p:spPr>
          <p:txBody>
            <a:bodyPr wrap="square" lIns="0" tIns="0" rIns="0" bIns="0" numCol="1" anchor="t">
              <a:noAutofit/>
            </a:bodyPr>
            <a:lstStyle/>
            <a:p>
              <a:pPr defTabSz="457200">
                <a:defRPr sz="1200">
                  <a:latin typeface="+mj-lt"/>
                  <a:ea typeface="+mj-ea"/>
                  <a:cs typeface="+mj-cs"/>
                  <a:sym typeface="Helvetica"/>
                </a:defRPr>
              </a:pPr>
              <a:endParaRPr/>
            </a:p>
          </p:txBody>
        </p:sp>
        <p:sp>
          <p:nvSpPr>
            <p:cNvPr id="1291" name="线条"/>
            <p:cNvSpPr/>
            <p:nvPr/>
          </p:nvSpPr>
          <p:spPr>
            <a:xfrm>
              <a:off x="542925" y="2527299"/>
              <a:ext cx="3019425" cy="1"/>
            </a:xfrm>
            <a:prstGeom prst="line">
              <a:avLst/>
            </a:prstGeom>
            <a:noFill/>
            <a:ln w="9525" cap="flat">
              <a:solidFill>
                <a:srgbClr val="000000"/>
              </a:solidFill>
              <a:prstDash val="solid"/>
              <a:round/>
            </a:ln>
            <a:effectLst/>
          </p:spPr>
          <p:txBody>
            <a:bodyPr wrap="square" lIns="0" tIns="0" rIns="0" bIns="0" numCol="1" anchor="t">
              <a:noAutofit/>
            </a:bodyPr>
            <a:lstStyle/>
            <a:p>
              <a:pPr defTabSz="457200">
                <a:defRPr sz="1200">
                  <a:latin typeface="+mj-lt"/>
                  <a:ea typeface="+mj-ea"/>
                  <a:cs typeface="+mj-cs"/>
                  <a:sym typeface="Helvetica"/>
                </a:defRPr>
              </a:pPr>
              <a:endParaRPr/>
            </a:p>
          </p:txBody>
        </p:sp>
        <p:sp>
          <p:nvSpPr>
            <p:cNvPr id="1292" name="线条"/>
            <p:cNvSpPr/>
            <p:nvPr/>
          </p:nvSpPr>
          <p:spPr>
            <a:xfrm flipV="1">
              <a:off x="542925" y="130174"/>
              <a:ext cx="3019425" cy="1630364"/>
            </a:xfrm>
            <a:prstGeom prst="line">
              <a:avLst/>
            </a:prstGeom>
            <a:noFill/>
            <a:ln w="3175" cap="flat">
              <a:solidFill>
                <a:srgbClr val="000000"/>
              </a:solidFill>
              <a:prstDash val="solid"/>
              <a:round/>
            </a:ln>
            <a:effectLst/>
          </p:spPr>
          <p:txBody>
            <a:bodyPr wrap="square" lIns="0" tIns="0" rIns="0" bIns="0" numCol="1" anchor="t">
              <a:noAutofit/>
            </a:bodyPr>
            <a:lstStyle/>
            <a:p>
              <a:pPr defTabSz="457200">
                <a:defRPr sz="1200">
                  <a:latin typeface="+mj-lt"/>
                  <a:ea typeface="+mj-ea"/>
                  <a:cs typeface="+mj-cs"/>
                  <a:sym typeface="Helvetica"/>
                </a:defRPr>
              </a:pPr>
              <a:endParaRPr/>
            </a:p>
          </p:txBody>
        </p:sp>
        <p:sp>
          <p:nvSpPr>
            <p:cNvPr id="1293" name="线条"/>
            <p:cNvSpPr/>
            <p:nvPr/>
          </p:nvSpPr>
          <p:spPr>
            <a:xfrm>
              <a:off x="542925" y="130174"/>
              <a:ext cx="3019425" cy="1"/>
            </a:xfrm>
            <a:prstGeom prst="line">
              <a:avLst/>
            </a:prstGeom>
            <a:noFill/>
            <a:ln w="9525" cap="flat">
              <a:solidFill>
                <a:srgbClr val="000000"/>
              </a:solidFill>
              <a:prstDash val="solid"/>
              <a:round/>
            </a:ln>
            <a:effectLst/>
          </p:spPr>
          <p:txBody>
            <a:bodyPr wrap="square" lIns="0" tIns="0" rIns="0" bIns="0" numCol="1" anchor="t">
              <a:noAutofit/>
            </a:bodyPr>
            <a:lstStyle/>
            <a:p>
              <a:pPr defTabSz="457200">
                <a:defRPr sz="1200">
                  <a:latin typeface="+mj-lt"/>
                  <a:ea typeface="+mj-ea"/>
                  <a:cs typeface="+mj-cs"/>
                  <a:sym typeface="Helvetica"/>
                </a:defRPr>
              </a:pPr>
              <a:endParaRPr/>
            </a:p>
          </p:txBody>
        </p:sp>
        <p:sp>
          <p:nvSpPr>
            <p:cNvPr id="1294" name="线条"/>
            <p:cNvSpPr/>
            <p:nvPr/>
          </p:nvSpPr>
          <p:spPr>
            <a:xfrm flipH="1">
              <a:off x="3562349" y="130174"/>
              <a:ext cx="1" cy="2397125"/>
            </a:xfrm>
            <a:prstGeom prst="line">
              <a:avLst/>
            </a:prstGeom>
            <a:noFill/>
            <a:ln w="9525" cap="flat">
              <a:solidFill>
                <a:srgbClr val="000000"/>
              </a:solidFill>
              <a:prstDash val="solid"/>
              <a:round/>
            </a:ln>
            <a:effectLst/>
          </p:spPr>
          <p:txBody>
            <a:bodyPr wrap="square" lIns="0" tIns="0" rIns="0" bIns="0" numCol="1" anchor="t">
              <a:noAutofit/>
            </a:bodyPr>
            <a:lstStyle/>
            <a:p>
              <a:pPr defTabSz="457200">
                <a:defRPr sz="1200">
                  <a:latin typeface="+mj-lt"/>
                  <a:ea typeface="+mj-ea"/>
                  <a:cs typeface="+mj-cs"/>
                  <a:sym typeface="Helvetica"/>
                </a:defRPr>
              </a:pPr>
              <a:endParaRPr/>
            </a:p>
          </p:txBody>
        </p:sp>
        <p:sp>
          <p:nvSpPr>
            <p:cNvPr id="1295" name="线条"/>
            <p:cNvSpPr/>
            <p:nvPr/>
          </p:nvSpPr>
          <p:spPr>
            <a:xfrm flipV="1">
              <a:off x="2036762" y="942975"/>
              <a:ext cx="1" cy="1574800"/>
            </a:xfrm>
            <a:prstGeom prst="line">
              <a:avLst/>
            </a:prstGeom>
            <a:noFill/>
            <a:ln w="9525" cap="flat">
              <a:solidFill>
                <a:srgbClr val="000000"/>
              </a:solidFill>
              <a:prstDash val="dash"/>
              <a:round/>
            </a:ln>
            <a:effectLst/>
          </p:spPr>
          <p:txBody>
            <a:bodyPr wrap="square" lIns="0" tIns="0" rIns="0" bIns="0" numCol="1" anchor="t">
              <a:noAutofit/>
            </a:bodyPr>
            <a:lstStyle/>
            <a:p>
              <a:pPr defTabSz="457200">
                <a:defRPr sz="1200">
                  <a:latin typeface="+mj-lt"/>
                  <a:ea typeface="+mj-ea"/>
                  <a:cs typeface="+mj-cs"/>
                  <a:sym typeface="Helvetica"/>
                </a:defRPr>
              </a:pPr>
              <a:endParaRPr/>
            </a:p>
          </p:txBody>
        </p:sp>
        <p:sp>
          <p:nvSpPr>
            <p:cNvPr id="1296" name="线条"/>
            <p:cNvSpPr/>
            <p:nvPr/>
          </p:nvSpPr>
          <p:spPr>
            <a:xfrm flipH="1" flipV="1">
              <a:off x="539750" y="942974"/>
              <a:ext cx="1497013" cy="1"/>
            </a:xfrm>
            <a:prstGeom prst="line">
              <a:avLst/>
            </a:prstGeom>
            <a:noFill/>
            <a:ln w="9525" cap="flat">
              <a:solidFill>
                <a:srgbClr val="000000"/>
              </a:solidFill>
              <a:prstDash val="dash"/>
              <a:round/>
            </a:ln>
            <a:effectLst/>
          </p:spPr>
          <p:txBody>
            <a:bodyPr wrap="square" lIns="0" tIns="0" rIns="0" bIns="0" numCol="1" anchor="t">
              <a:noAutofit/>
            </a:bodyPr>
            <a:lstStyle/>
            <a:p>
              <a:pPr defTabSz="457200">
                <a:defRPr sz="1200">
                  <a:latin typeface="+mj-lt"/>
                  <a:ea typeface="+mj-ea"/>
                  <a:cs typeface="+mj-cs"/>
                  <a:sym typeface="Helvetica"/>
                </a:defRPr>
              </a:pPr>
              <a:endParaRPr/>
            </a:p>
          </p:txBody>
        </p:sp>
        <p:sp>
          <p:nvSpPr>
            <p:cNvPr id="1297" name="b"/>
            <p:cNvSpPr txBox="1"/>
            <p:nvPr/>
          </p:nvSpPr>
          <p:spPr>
            <a:xfrm>
              <a:off x="193675" y="1573212"/>
              <a:ext cx="434975" cy="348430"/>
            </a:xfrm>
            <a:prstGeom prst="rect">
              <a:avLst/>
            </a:prstGeom>
            <a:noFill/>
            <a:ln w="12700" cap="flat">
              <a:noFill/>
              <a:miter lim="400000"/>
            </a:ln>
            <a:effectLst/>
          </p:spPr>
          <p:txBody>
            <a:bodyPr wrap="square" lIns="45719" tIns="45719" rIns="45719" bIns="45719" numCol="1" anchor="ctr">
              <a:spAutoFit/>
            </a:bodyPr>
            <a:lstStyle>
              <a:lvl1pPr algn="just">
                <a:defRPr i="1">
                  <a:solidFill>
                    <a:srgbClr val="292929"/>
                  </a:solidFill>
                  <a:latin typeface="Times New Roman" panose="02020603050405020304"/>
                  <a:ea typeface="Times New Roman" panose="02020603050405020304"/>
                  <a:cs typeface="Times New Roman" panose="02020603050405020304"/>
                  <a:sym typeface="Times New Roman" panose="02020603050405020304"/>
                </a:defRPr>
              </a:lvl1pPr>
            </a:lstStyle>
            <a:p>
              <a:r>
                <a:t>b</a:t>
              </a:r>
            </a:p>
          </p:txBody>
        </p:sp>
      </p:grpSp>
    </p:spTree>
    <p:extLst>
      <p:ext uri="{BB962C8B-B14F-4D97-AF65-F5344CB8AC3E}">
        <p14:creationId xmlns:p14="http://schemas.microsoft.com/office/powerpoint/2010/main" val="4036455750"/>
      </p:ext>
    </p:extLst>
  </p:cSld>
  <p:clrMapOvr>
    <a:masterClrMapping/>
  </p:clrMapOvr>
  <p:transition spd="me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 name="标题"/>
          <p:cNvSpPr txBox="1">
            <a:spLocks noGrp="1"/>
          </p:cNvSpPr>
          <p:nvPr>
            <p:ph type="title"/>
          </p:nvPr>
        </p:nvSpPr>
        <p:spPr>
          <a:prstGeom prst="rect">
            <a:avLst/>
          </a:prstGeom>
        </p:spPr>
        <p:txBody>
          <a:bodyPr/>
          <a:lstStyle/>
          <a:p>
            <a:endParaRPr/>
          </a:p>
        </p:txBody>
      </p:sp>
      <p:pic>
        <p:nvPicPr>
          <p:cNvPr id="1086" name="image52.png" descr="image52.png"/>
          <p:cNvPicPr>
            <a:picLocks noChangeAspect="1"/>
          </p:cNvPicPr>
          <p:nvPr/>
        </p:nvPicPr>
        <p:blipFill>
          <a:blip r:embed="rId2"/>
          <a:stretch>
            <a:fillRect/>
          </a:stretch>
        </p:blipFill>
        <p:spPr>
          <a:xfrm>
            <a:off x="1838325" y="1804988"/>
            <a:ext cx="5467350" cy="3248026"/>
          </a:xfrm>
          <a:prstGeom prst="rect">
            <a:avLst/>
          </a:prstGeom>
          <a:ln w="12700">
            <a:miter lim="400000"/>
            <a:headEnd/>
            <a:tailEnd/>
          </a:ln>
        </p:spPr>
      </p:pic>
    </p:spTree>
    <p:extLst>
      <p:ext uri="{BB962C8B-B14F-4D97-AF65-F5344CB8AC3E}">
        <p14:creationId xmlns:p14="http://schemas.microsoft.com/office/powerpoint/2010/main" val="949556424"/>
      </p:ext>
    </p:extLst>
  </p:cSld>
  <p:clrMapOvr>
    <a:masterClrMapping/>
  </p:clrMapOvr>
  <p:transition spd="me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8" name="标题"/>
          <p:cNvSpPr txBox="1">
            <a:spLocks noGrp="1"/>
          </p:cNvSpPr>
          <p:nvPr>
            <p:ph type="title"/>
          </p:nvPr>
        </p:nvSpPr>
        <p:spPr>
          <a:prstGeom prst="rect">
            <a:avLst/>
          </a:prstGeom>
        </p:spPr>
        <p:txBody>
          <a:bodyPr/>
          <a:lstStyle/>
          <a:p>
            <a:endParaRPr/>
          </a:p>
        </p:txBody>
      </p:sp>
      <p:pic>
        <p:nvPicPr>
          <p:cNvPr id="1089" name="image50.png" descr="image50.png"/>
          <p:cNvPicPr>
            <a:picLocks noChangeAspect="1"/>
          </p:cNvPicPr>
          <p:nvPr/>
        </p:nvPicPr>
        <p:blipFill>
          <a:blip r:embed="rId2"/>
          <a:stretch>
            <a:fillRect/>
          </a:stretch>
        </p:blipFill>
        <p:spPr>
          <a:xfrm>
            <a:off x="1547663" y="2031682"/>
            <a:ext cx="1866901" cy="2771776"/>
          </a:xfrm>
          <a:prstGeom prst="rect">
            <a:avLst/>
          </a:prstGeom>
          <a:ln w="12700">
            <a:miter lim="400000"/>
            <a:headEnd/>
            <a:tailEnd/>
          </a:ln>
        </p:spPr>
      </p:pic>
      <p:pic>
        <p:nvPicPr>
          <p:cNvPr id="1090" name="image51.png" descr="image51.png"/>
          <p:cNvPicPr>
            <a:picLocks noChangeAspect="1"/>
          </p:cNvPicPr>
          <p:nvPr/>
        </p:nvPicPr>
        <p:blipFill>
          <a:blip r:embed="rId3"/>
          <a:stretch>
            <a:fillRect/>
          </a:stretch>
        </p:blipFill>
        <p:spPr>
          <a:xfrm>
            <a:off x="4860032" y="2031682"/>
            <a:ext cx="1885951" cy="2752726"/>
          </a:xfrm>
          <a:prstGeom prst="rect">
            <a:avLst/>
          </a:prstGeom>
          <a:ln w="12700">
            <a:miter lim="400000"/>
            <a:headEnd/>
            <a:tailEnd/>
          </a:ln>
        </p:spPr>
      </p:pic>
      <p:sp>
        <p:nvSpPr>
          <p:cNvPr id="1091" name="线条"/>
          <p:cNvSpPr/>
          <p:nvPr/>
        </p:nvSpPr>
        <p:spPr>
          <a:xfrm>
            <a:off x="1547663" y="2204864"/>
            <a:ext cx="1866901" cy="1"/>
          </a:xfrm>
          <a:prstGeom prst="line">
            <a:avLst/>
          </a:prstGeom>
          <a:ln w="6350" cap="rnd">
            <a:solidFill>
              <a:srgbClr val="EAA900"/>
            </a:solidFill>
          </a:ln>
        </p:spPr>
        <p:txBody>
          <a:bodyPr lIns="0" tIns="0" rIns="0" bIns="0"/>
          <a:lstStyle/>
          <a:p>
            <a:pPr defTabSz="457200">
              <a:defRPr sz="1200">
                <a:latin typeface="+mj-lt"/>
                <a:ea typeface="+mj-ea"/>
                <a:cs typeface="+mj-cs"/>
                <a:sym typeface="Helvetica"/>
              </a:defRPr>
            </a:pPr>
            <a:endParaRPr/>
          </a:p>
        </p:txBody>
      </p:sp>
      <p:sp>
        <p:nvSpPr>
          <p:cNvPr id="1092" name="线条"/>
          <p:cNvSpPr/>
          <p:nvPr/>
        </p:nvSpPr>
        <p:spPr>
          <a:xfrm>
            <a:off x="1547663" y="2357264"/>
            <a:ext cx="1866901" cy="1"/>
          </a:xfrm>
          <a:prstGeom prst="line">
            <a:avLst/>
          </a:prstGeom>
          <a:ln w="6350" cap="rnd">
            <a:solidFill>
              <a:srgbClr val="EAA900"/>
            </a:solidFill>
          </a:ln>
        </p:spPr>
        <p:txBody>
          <a:bodyPr lIns="0" tIns="0" rIns="0" bIns="0"/>
          <a:lstStyle/>
          <a:p>
            <a:pPr defTabSz="457200">
              <a:defRPr sz="1200">
                <a:latin typeface="+mj-lt"/>
                <a:ea typeface="+mj-ea"/>
                <a:cs typeface="+mj-cs"/>
                <a:sym typeface="Helvetica"/>
              </a:defRPr>
            </a:pPr>
            <a:endParaRPr/>
          </a:p>
        </p:txBody>
      </p:sp>
      <p:sp>
        <p:nvSpPr>
          <p:cNvPr id="1093" name="线条"/>
          <p:cNvSpPr/>
          <p:nvPr/>
        </p:nvSpPr>
        <p:spPr>
          <a:xfrm>
            <a:off x="1547663" y="2492896"/>
            <a:ext cx="1866901" cy="1"/>
          </a:xfrm>
          <a:prstGeom prst="line">
            <a:avLst/>
          </a:prstGeom>
          <a:ln w="6350" cap="rnd">
            <a:solidFill>
              <a:srgbClr val="EAA900"/>
            </a:solidFill>
          </a:ln>
        </p:spPr>
        <p:txBody>
          <a:bodyPr lIns="0" tIns="0" rIns="0" bIns="0"/>
          <a:lstStyle/>
          <a:p>
            <a:pPr defTabSz="457200">
              <a:defRPr sz="1200">
                <a:latin typeface="+mj-lt"/>
                <a:ea typeface="+mj-ea"/>
                <a:cs typeface="+mj-cs"/>
                <a:sym typeface="Helvetica"/>
              </a:defRPr>
            </a:pPr>
            <a:endParaRPr/>
          </a:p>
        </p:txBody>
      </p:sp>
      <p:sp>
        <p:nvSpPr>
          <p:cNvPr id="1094" name="线条"/>
          <p:cNvSpPr/>
          <p:nvPr/>
        </p:nvSpPr>
        <p:spPr>
          <a:xfrm>
            <a:off x="1547663" y="2636911"/>
            <a:ext cx="1866901" cy="1"/>
          </a:xfrm>
          <a:prstGeom prst="line">
            <a:avLst/>
          </a:prstGeom>
          <a:ln w="6350" cap="rnd">
            <a:solidFill>
              <a:srgbClr val="EAA900"/>
            </a:solidFill>
          </a:ln>
        </p:spPr>
        <p:txBody>
          <a:bodyPr lIns="0" tIns="0" rIns="0" bIns="0"/>
          <a:lstStyle/>
          <a:p>
            <a:pPr defTabSz="457200">
              <a:defRPr sz="1200">
                <a:latin typeface="+mj-lt"/>
                <a:ea typeface="+mj-ea"/>
                <a:cs typeface="+mj-cs"/>
                <a:sym typeface="Helvetica"/>
              </a:defRPr>
            </a:pPr>
            <a:endParaRPr/>
          </a:p>
        </p:txBody>
      </p:sp>
      <p:sp>
        <p:nvSpPr>
          <p:cNvPr id="1095" name="线条"/>
          <p:cNvSpPr/>
          <p:nvPr/>
        </p:nvSpPr>
        <p:spPr>
          <a:xfrm>
            <a:off x="1547663" y="2780927"/>
            <a:ext cx="1866901" cy="1"/>
          </a:xfrm>
          <a:prstGeom prst="line">
            <a:avLst/>
          </a:prstGeom>
          <a:ln w="6350" cap="rnd">
            <a:solidFill>
              <a:srgbClr val="EAA900"/>
            </a:solidFill>
          </a:ln>
        </p:spPr>
        <p:txBody>
          <a:bodyPr lIns="0" tIns="0" rIns="0" bIns="0"/>
          <a:lstStyle/>
          <a:p>
            <a:pPr defTabSz="457200">
              <a:defRPr sz="1200">
                <a:latin typeface="+mj-lt"/>
                <a:ea typeface="+mj-ea"/>
                <a:cs typeface="+mj-cs"/>
                <a:sym typeface="Helvetica"/>
              </a:defRPr>
            </a:pPr>
            <a:endParaRPr/>
          </a:p>
        </p:txBody>
      </p:sp>
      <p:sp>
        <p:nvSpPr>
          <p:cNvPr id="1096" name="线条"/>
          <p:cNvSpPr/>
          <p:nvPr/>
        </p:nvSpPr>
        <p:spPr>
          <a:xfrm>
            <a:off x="1547663" y="2924943"/>
            <a:ext cx="1866901" cy="1"/>
          </a:xfrm>
          <a:prstGeom prst="line">
            <a:avLst/>
          </a:prstGeom>
          <a:ln w="6350" cap="rnd">
            <a:solidFill>
              <a:srgbClr val="EAA900"/>
            </a:solidFill>
          </a:ln>
        </p:spPr>
        <p:txBody>
          <a:bodyPr lIns="0" tIns="0" rIns="0" bIns="0"/>
          <a:lstStyle/>
          <a:p>
            <a:pPr defTabSz="457200">
              <a:defRPr sz="1200">
                <a:latin typeface="+mj-lt"/>
                <a:ea typeface="+mj-ea"/>
                <a:cs typeface="+mj-cs"/>
                <a:sym typeface="Helvetica"/>
              </a:defRPr>
            </a:pPr>
            <a:endParaRPr/>
          </a:p>
        </p:txBody>
      </p:sp>
      <p:sp>
        <p:nvSpPr>
          <p:cNvPr id="1097" name="线条"/>
          <p:cNvSpPr/>
          <p:nvPr/>
        </p:nvSpPr>
        <p:spPr>
          <a:xfrm>
            <a:off x="1547663" y="3077343"/>
            <a:ext cx="1866901" cy="1"/>
          </a:xfrm>
          <a:prstGeom prst="line">
            <a:avLst/>
          </a:prstGeom>
          <a:ln w="6350" cap="rnd">
            <a:solidFill>
              <a:srgbClr val="EAA900"/>
            </a:solidFill>
          </a:ln>
        </p:spPr>
        <p:txBody>
          <a:bodyPr lIns="0" tIns="0" rIns="0" bIns="0"/>
          <a:lstStyle/>
          <a:p>
            <a:pPr defTabSz="457200">
              <a:defRPr sz="1200">
                <a:latin typeface="+mj-lt"/>
                <a:ea typeface="+mj-ea"/>
                <a:cs typeface="+mj-cs"/>
                <a:sym typeface="Helvetica"/>
              </a:defRPr>
            </a:pPr>
            <a:endParaRPr/>
          </a:p>
        </p:txBody>
      </p:sp>
      <p:sp>
        <p:nvSpPr>
          <p:cNvPr id="1098" name="线条"/>
          <p:cNvSpPr/>
          <p:nvPr/>
        </p:nvSpPr>
        <p:spPr>
          <a:xfrm>
            <a:off x="1547663" y="3212975"/>
            <a:ext cx="1866901" cy="1"/>
          </a:xfrm>
          <a:prstGeom prst="line">
            <a:avLst/>
          </a:prstGeom>
          <a:ln w="6350" cap="rnd">
            <a:solidFill>
              <a:srgbClr val="EAA900"/>
            </a:solidFill>
          </a:ln>
        </p:spPr>
        <p:txBody>
          <a:bodyPr lIns="0" tIns="0" rIns="0" bIns="0"/>
          <a:lstStyle/>
          <a:p>
            <a:pPr defTabSz="457200">
              <a:defRPr sz="1200">
                <a:latin typeface="+mj-lt"/>
                <a:ea typeface="+mj-ea"/>
                <a:cs typeface="+mj-cs"/>
                <a:sym typeface="Helvetica"/>
              </a:defRPr>
            </a:pPr>
            <a:endParaRPr/>
          </a:p>
        </p:txBody>
      </p:sp>
      <p:sp>
        <p:nvSpPr>
          <p:cNvPr id="1099" name="线条"/>
          <p:cNvSpPr/>
          <p:nvPr/>
        </p:nvSpPr>
        <p:spPr>
          <a:xfrm>
            <a:off x="1547663" y="3356991"/>
            <a:ext cx="1866901" cy="1"/>
          </a:xfrm>
          <a:prstGeom prst="line">
            <a:avLst/>
          </a:prstGeom>
          <a:ln w="6350" cap="rnd">
            <a:solidFill>
              <a:srgbClr val="EAA900"/>
            </a:solidFill>
          </a:ln>
        </p:spPr>
        <p:txBody>
          <a:bodyPr lIns="0" tIns="0" rIns="0" bIns="0"/>
          <a:lstStyle/>
          <a:p>
            <a:pPr defTabSz="457200">
              <a:defRPr sz="1200">
                <a:latin typeface="+mj-lt"/>
                <a:ea typeface="+mj-ea"/>
                <a:cs typeface="+mj-cs"/>
                <a:sym typeface="Helvetica"/>
              </a:defRPr>
            </a:pPr>
            <a:endParaRPr/>
          </a:p>
        </p:txBody>
      </p:sp>
      <p:sp>
        <p:nvSpPr>
          <p:cNvPr id="1100" name="线条"/>
          <p:cNvSpPr/>
          <p:nvPr/>
        </p:nvSpPr>
        <p:spPr>
          <a:xfrm>
            <a:off x="1547663" y="3501008"/>
            <a:ext cx="1866901" cy="1"/>
          </a:xfrm>
          <a:prstGeom prst="line">
            <a:avLst/>
          </a:prstGeom>
          <a:ln w="6350" cap="rnd">
            <a:solidFill>
              <a:srgbClr val="EAA900"/>
            </a:solidFill>
          </a:ln>
        </p:spPr>
        <p:txBody>
          <a:bodyPr lIns="0" tIns="0" rIns="0" bIns="0"/>
          <a:lstStyle/>
          <a:p>
            <a:pPr defTabSz="457200">
              <a:defRPr sz="1200">
                <a:latin typeface="+mj-lt"/>
                <a:ea typeface="+mj-ea"/>
                <a:cs typeface="+mj-cs"/>
                <a:sym typeface="Helvetica"/>
              </a:defRPr>
            </a:pPr>
            <a:endParaRPr/>
          </a:p>
        </p:txBody>
      </p:sp>
      <p:sp>
        <p:nvSpPr>
          <p:cNvPr id="1101" name="线条"/>
          <p:cNvSpPr/>
          <p:nvPr/>
        </p:nvSpPr>
        <p:spPr>
          <a:xfrm>
            <a:off x="1547663" y="3645024"/>
            <a:ext cx="1866901" cy="1"/>
          </a:xfrm>
          <a:prstGeom prst="line">
            <a:avLst/>
          </a:prstGeom>
          <a:ln w="6350" cap="rnd">
            <a:solidFill>
              <a:srgbClr val="EAA900"/>
            </a:solidFill>
          </a:ln>
        </p:spPr>
        <p:txBody>
          <a:bodyPr lIns="0" tIns="0" rIns="0" bIns="0"/>
          <a:lstStyle/>
          <a:p>
            <a:pPr defTabSz="457200">
              <a:defRPr sz="1200">
                <a:latin typeface="+mj-lt"/>
                <a:ea typeface="+mj-ea"/>
                <a:cs typeface="+mj-cs"/>
                <a:sym typeface="Helvetica"/>
              </a:defRPr>
            </a:pPr>
            <a:endParaRPr/>
          </a:p>
        </p:txBody>
      </p:sp>
      <p:sp>
        <p:nvSpPr>
          <p:cNvPr id="1102" name="线条"/>
          <p:cNvSpPr/>
          <p:nvPr/>
        </p:nvSpPr>
        <p:spPr>
          <a:xfrm>
            <a:off x="1547663" y="3797424"/>
            <a:ext cx="1866901" cy="1"/>
          </a:xfrm>
          <a:prstGeom prst="line">
            <a:avLst/>
          </a:prstGeom>
          <a:ln w="6350" cap="rnd">
            <a:solidFill>
              <a:srgbClr val="EAA900"/>
            </a:solidFill>
          </a:ln>
        </p:spPr>
        <p:txBody>
          <a:bodyPr lIns="0" tIns="0" rIns="0" bIns="0"/>
          <a:lstStyle/>
          <a:p>
            <a:pPr defTabSz="457200">
              <a:defRPr sz="1200">
                <a:latin typeface="+mj-lt"/>
                <a:ea typeface="+mj-ea"/>
                <a:cs typeface="+mj-cs"/>
                <a:sym typeface="Helvetica"/>
              </a:defRPr>
            </a:pPr>
            <a:endParaRPr/>
          </a:p>
        </p:txBody>
      </p:sp>
      <p:sp>
        <p:nvSpPr>
          <p:cNvPr id="1103" name="线条"/>
          <p:cNvSpPr/>
          <p:nvPr/>
        </p:nvSpPr>
        <p:spPr>
          <a:xfrm>
            <a:off x="1547663" y="3933056"/>
            <a:ext cx="1866901" cy="1"/>
          </a:xfrm>
          <a:prstGeom prst="line">
            <a:avLst/>
          </a:prstGeom>
          <a:ln w="6350" cap="rnd">
            <a:solidFill>
              <a:srgbClr val="EAA900"/>
            </a:solidFill>
          </a:ln>
        </p:spPr>
        <p:txBody>
          <a:bodyPr lIns="0" tIns="0" rIns="0" bIns="0"/>
          <a:lstStyle/>
          <a:p>
            <a:pPr defTabSz="457200">
              <a:defRPr sz="1200">
                <a:latin typeface="+mj-lt"/>
                <a:ea typeface="+mj-ea"/>
                <a:cs typeface="+mj-cs"/>
                <a:sym typeface="Helvetica"/>
              </a:defRPr>
            </a:pPr>
            <a:endParaRPr/>
          </a:p>
        </p:txBody>
      </p:sp>
      <p:sp>
        <p:nvSpPr>
          <p:cNvPr id="1104" name="线条"/>
          <p:cNvSpPr/>
          <p:nvPr/>
        </p:nvSpPr>
        <p:spPr>
          <a:xfrm>
            <a:off x="1547663" y="4077072"/>
            <a:ext cx="1866901" cy="1"/>
          </a:xfrm>
          <a:prstGeom prst="line">
            <a:avLst/>
          </a:prstGeom>
          <a:ln w="6350" cap="rnd">
            <a:solidFill>
              <a:srgbClr val="EAA900"/>
            </a:solidFill>
          </a:ln>
        </p:spPr>
        <p:txBody>
          <a:bodyPr lIns="0" tIns="0" rIns="0" bIns="0"/>
          <a:lstStyle/>
          <a:p>
            <a:pPr defTabSz="457200">
              <a:defRPr sz="1200">
                <a:latin typeface="+mj-lt"/>
                <a:ea typeface="+mj-ea"/>
                <a:cs typeface="+mj-cs"/>
                <a:sym typeface="Helvetica"/>
              </a:defRPr>
            </a:pPr>
            <a:endParaRPr/>
          </a:p>
        </p:txBody>
      </p:sp>
      <p:sp>
        <p:nvSpPr>
          <p:cNvPr id="1105" name="线条"/>
          <p:cNvSpPr/>
          <p:nvPr/>
        </p:nvSpPr>
        <p:spPr>
          <a:xfrm>
            <a:off x="1547663" y="4221088"/>
            <a:ext cx="1866901" cy="1"/>
          </a:xfrm>
          <a:prstGeom prst="line">
            <a:avLst/>
          </a:prstGeom>
          <a:ln w="6350" cap="rnd">
            <a:solidFill>
              <a:srgbClr val="EAA900"/>
            </a:solidFill>
          </a:ln>
        </p:spPr>
        <p:txBody>
          <a:bodyPr lIns="0" tIns="0" rIns="0" bIns="0"/>
          <a:lstStyle/>
          <a:p>
            <a:pPr defTabSz="457200">
              <a:defRPr sz="1200">
                <a:latin typeface="+mj-lt"/>
                <a:ea typeface="+mj-ea"/>
                <a:cs typeface="+mj-cs"/>
                <a:sym typeface="Helvetica"/>
              </a:defRPr>
            </a:pPr>
            <a:endParaRPr/>
          </a:p>
        </p:txBody>
      </p:sp>
      <p:sp>
        <p:nvSpPr>
          <p:cNvPr id="1106" name="线条"/>
          <p:cNvSpPr/>
          <p:nvPr/>
        </p:nvSpPr>
        <p:spPr>
          <a:xfrm>
            <a:off x="1547663" y="4365104"/>
            <a:ext cx="1866901" cy="1"/>
          </a:xfrm>
          <a:prstGeom prst="line">
            <a:avLst/>
          </a:prstGeom>
          <a:ln w="6350" cap="rnd">
            <a:solidFill>
              <a:srgbClr val="EAA900"/>
            </a:solidFill>
          </a:ln>
        </p:spPr>
        <p:txBody>
          <a:bodyPr lIns="0" tIns="0" rIns="0" bIns="0"/>
          <a:lstStyle/>
          <a:p>
            <a:pPr defTabSz="457200">
              <a:defRPr sz="1200">
                <a:latin typeface="+mj-lt"/>
                <a:ea typeface="+mj-ea"/>
                <a:cs typeface="+mj-cs"/>
                <a:sym typeface="Helvetica"/>
              </a:defRPr>
            </a:pPr>
            <a:endParaRPr/>
          </a:p>
        </p:txBody>
      </p:sp>
      <p:sp>
        <p:nvSpPr>
          <p:cNvPr id="1107" name="线条"/>
          <p:cNvSpPr/>
          <p:nvPr/>
        </p:nvSpPr>
        <p:spPr>
          <a:xfrm>
            <a:off x="1547663" y="4517504"/>
            <a:ext cx="1866901" cy="1"/>
          </a:xfrm>
          <a:prstGeom prst="line">
            <a:avLst/>
          </a:prstGeom>
          <a:ln w="6350" cap="rnd">
            <a:solidFill>
              <a:srgbClr val="EAA900"/>
            </a:solidFill>
          </a:ln>
        </p:spPr>
        <p:txBody>
          <a:bodyPr lIns="0" tIns="0" rIns="0" bIns="0"/>
          <a:lstStyle/>
          <a:p>
            <a:pPr defTabSz="457200">
              <a:defRPr sz="1200">
                <a:latin typeface="+mj-lt"/>
                <a:ea typeface="+mj-ea"/>
                <a:cs typeface="+mj-cs"/>
                <a:sym typeface="Helvetica"/>
              </a:defRPr>
            </a:pPr>
            <a:endParaRPr/>
          </a:p>
        </p:txBody>
      </p:sp>
      <p:sp>
        <p:nvSpPr>
          <p:cNvPr id="1108" name="线条"/>
          <p:cNvSpPr/>
          <p:nvPr/>
        </p:nvSpPr>
        <p:spPr>
          <a:xfrm>
            <a:off x="1547663" y="4653136"/>
            <a:ext cx="1866901" cy="1"/>
          </a:xfrm>
          <a:prstGeom prst="line">
            <a:avLst/>
          </a:prstGeom>
          <a:ln w="6350" cap="rnd">
            <a:solidFill>
              <a:srgbClr val="EAA900"/>
            </a:solidFill>
          </a:ln>
        </p:spPr>
        <p:txBody>
          <a:bodyPr lIns="0" tIns="0" rIns="0" bIns="0"/>
          <a:lstStyle/>
          <a:p>
            <a:pPr defTabSz="457200">
              <a:defRPr sz="1200">
                <a:latin typeface="+mj-lt"/>
                <a:ea typeface="+mj-ea"/>
                <a:cs typeface="+mj-cs"/>
                <a:sym typeface="Helvetica"/>
              </a:defRPr>
            </a:pPr>
            <a:endParaRPr/>
          </a:p>
        </p:txBody>
      </p:sp>
      <p:sp>
        <p:nvSpPr>
          <p:cNvPr id="1109" name="线条"/>
          <p:cNvSpPr/>
          <p:nvPr/>
        </p:nvSpPr>
        <p:spPr>
          <a:xfrm>
            <a:off x="4860032" y="2060848"/>
            <a:ext cx="1866901" cy="1"/>
          </a:xfrm>
          <a:prstGeom prst="line">
            <a:avLst/>
          </a:prstGeom>
          <a:ln w="6350" cap="rnd">
            <a:solidFill>
              <a:srgbClr val="EAA900"/>
            </a:solidFill>
          </a:ln>
        </p:spPr>
        <p:txBody>
          <a:bodyPr lIns="0" tIns="0" rIns="0" bIns="0"/>
          <a:lstStyle/>
          <a:p>
            <a:pPr defTabSz="457200">
              <a:defRPr sz="1200">
                <a:latin typeface="+mj-lt"/>
                <a:ea typeface="+mj-ea"/>
                <a:cs typeface="+mj-cs"/>
                <a:sym typeface="Helvetica"/>
              </a:defRPr>
            </a:pPr>
            <a:endParaRPr/>
          </a:p>
        </p:txBody>
      </p:sp>
      <p:sp>
        <p:nvSpPr>
          <p:cNvPr id="1110" name="线条"/>
          <p:cNvSpPr/>
          <p:nvPr/>
        </p:nvSpPr>
        <p:spPr>
          <a:xfrm flipH="1">
            <a:off x="1691680" y="2031682"/>
            <a:ext cx="1" cy="2752726"/>
          </a:xfrm>
          <a:prstGeom prst="line">
            <a:avLst/>
          </a:prstGeom>
          <a:ln w="6350" cap="rnd">
            <a:solidFill>
              <a:srgbClr val="EAA900"/>
            </a:solidFill>
          </a:ln>
        </p:spPr>
        <p:txBody>
          <a:bodyPr lIns="0" tIns="0" rIns="0" bIns="0"/>
          <a:lstStyle/>
          <a:p>
            <a:pPr defTabSz="457200">
              <a:defRPr sz="1200">
                <a:latin typeface="+mj-lt"/>
                <a:ea typeface="+mj-ea"/>
                <a:cs typeface="+mj-cs"/>
                <a:sym typeface="Helvetica"/>
              </a:defRPr>
            </a:pPr>
            <a:endParaRPr/>
          </a:p>
        </p:txBody>
      </p:sp>
      <p:sp>
        <p:nvSpPr>
          <p:cNvPr id="1111" name="线条"/>
          <p:cNvSpPr/>
          <p:nvPr/>
        </p:nvSpPr>
        <p:spPr>
          <a:xfrm flipH="1">
            <a:off x="1844080" y="2060848"/>
            <a:ext cx="1" cy="2752726"/>
          </a:xfrm>
          <a:prstGeom prst="line">
            <a:avLst/>
          </a:prstGeom>
          <a:ln w="6350" cap="rnd">
            <a:solidFill>
              <a:srgbClr val="EAA900"/>
            </a:solidFill>
          </a:ln>
        </p:spPr>
        <p:txBody>
          <a:bodyPr lIns="0" tIns="0" rIns="0" bIns="0"/>
          <a:lstStyle/>
          <a:p>
            <a:pPr defTabSz="457200">
              <a:defRPr sz="1200">
                <a:latin typeface="+mj-lt"/>
                <a:ea typeface="+mj-ea"/>
                <a:cs typeface="+mj-cs"/>
                <a:sym typeface="Helvetica"/>
              </a:defRPr>
            </a:pPr>
            <a:endParaRPr/>
          </a:p>
        </p:txBody>
      </p:sp>
      <p:sp>
        <p:nvSpPr>
          <p:cNvPr id="1112" name="线条"/>
          <p:cNvSpPr/>
          <p:nvPr/>
        </p:nvSpPr>
        <p:spPr>
          <a:xfrm flipH="1">
            <a:off x="1979711" y="2060848"/>
            <a:ext cx="1" cy="2752726"/>
          </a:xfrm>
          <a:prstGeom prst="line">
            <a:avLst/>
          </a:prstGeom>
          <a:ln w="6350" cap="rnd">
            <a:solidFill>
              <a:srgbClr val="EAA900"/>
            </a:solidFill>
          </a:ln>
        </p:spPr>
        <p:txBody>
          <a:bodyPr lIns="0" tIns="0" rIns="0" bIns="0"/>
          <a:lstStyle/>
          <a:p>
            <a:pPr defTabSz="457200">
              <a:defRPr sz="1200">
                <a:latin typeface="+mj-lt"/>
                <a:ea typeface="+mj-ea"/>
                <a:cs typeface="+mj-cs"/>
                <a:sym typeface="Helvetica"/>
              </a:defRPr>
            </a:pPr>
            <a:endParaRPr/>
          </a:p>
        </p:txBody>
      </p:sp>
      <p:sp>
        <p:nvSpPr>
          <p:cNvPr id="1113" name="线条"/>
          <p:cNvSpPr/>
          <p:nvPr/>
        </p:nvSpPr>
        <p:spPr>
          <a:xfrm flipH="1">
            <a:off x="2132111" y="2060848"/>
            <a:ext cx="1" cy="2752726"/>
          </a:xfrm>
          <a:prstGeom prst="line">
            <a:avLst/>
          </a:prstGeom>
          <a:ln w="6350" cap="rnd">
            <a:solidFill>
              <a:srgbClr val="EAA900"/>
            </a:solidFill>
          </a:ln>
        </p:spPr>
        <p:txBody>
          <a:bodyPr lIns="0" tIns="0" rIns="0" bIns="0"/>
          <a:lstStyle/>
          <a:p>
            <a:pPr defTabSz="457200">
              <a:defRPr sz="1200">
                <a:latin typeface="+mj-lt"/>
                <a:ea typeface="+mj-ea"/>
                <a:cs typeface="+mj-cs"/>
                <a:sym typeface="Helvetica"/>
              </a:defRPr>
            </a:pPr>
            <a:endParaRPr/>
          </a:p>
        </p:txBody>
      </p:sp>
      <p:sp>
        <p:nvSpPr>
          <p:cNvPr id="1114" name="线条"/>
          <p:cNvSpPr/>
          <p:nvPr/>
        </p:nvSpPr>
        <p:spPr>
          <a:xfrm flipH="1">
            <a:off x="2267743" y="2044427"/>
            <a:ext cx="1" cy="2752726"/>
          </a:xfrm>
          <a:prstGeom prst="line">
            <a:avLst/>
          </a:prstGeom>
          <a:ln w="6350" cap="rnd">
            <a:solidFill>
              <a:srgbClr val="EAA900"/>
            </a:solidFill>
          </a:ln>
        </p:spPr>
        <p:txBody>
          <a:bodyPr lIns="0" tIns="0" rIns="0" bIns="0"/>
          <a:lstStyle/>
          <a:p>
            <a:pPr defTabSz="457200">
              <a:defRPr sz="1200">
                <a:latin typeface="+mj-lt"/>
                <a:ea typeface="+mj-ea"/>
                <a:cs typeface="+mj-cs"/>
                <a:sym typeface="Helvetica"/>
              </a:defRPr>
            </a:pPr>
            <a:endParaRPr/>
          </a:p>
        </p:txBody>
      </p:sp>
      <p:sp>
        <p:nvSpPr>
          <p:cNvPr id="1115" name="线条"/>
          <p:cNvSpPr/>
          <p:nvPr/>
        </p:nvSpPr>
        <p:spPr>
          <a:xfrm flipH="1">
            <a:off x="2420143" y="2044427"/>
            <a:ext cx="1" cy="2752726"/>
          </a:xfrm>
          <a:prstGeom prst="line">
            <a:avLst/>
          </a:prstGeom>
          <a:ln w="6350" cap="rnd">
            <a:solidFill>
              <a:srgbClr val="EAA900"/>
            </a:solidFill>
          </a:ln>
        </p:spPr>
        <p:txBody>
          <a:bodyPr lIns="0" tIns="0" rIns="0" bIns="0"/>
          <a:lstStyle/>
          <a:p>
            <a:pPr defTabSz="457200">
              <a:defRPr sz="1200">
                <a:latin typeface="+mj-lt"/>
                <a:ea typeface="+mj-ea"/>
                <a:cs typeface="+mj-cs"/>
                <a:sym typeface="Helvetica"/>
              </a:defRPr>
            </a:pPr>
            <a:endParaRPr/>
          </a:p>
        </p:txBody>
      </p:sp>
      <p:sp>
        <p:nvSpPr>
          <p:cNvPr id="1116" name="线条"/>
          <p:cNvSpPr/>
          <p:nvPr/>
        </p:nvSpPr>
        <p:spPr>
          <a:xfrm flipH="1">
            <a:off x="2555775" y="2044427"/>
            <a:ext cx="1" cy="2752726"/>
          </a:xfrm>
          <a:prstGeom prst="line">
            <a:avLst/>
          </a:prstGeom>
          <a:ln w="6350" cap="rnd">
            <a:solidFill>
              <a:srgbClr val="EAA900"/>
            </a:solidFill>
          </a:ln>
        </p:spPr>
        <p:txBody>
          <a:bodyPr lIns="0" tIns="0" rIns="0" bIns="0"/>
          <a:lstStyle/>
          <a:p>
            <a:pPr defTabSz="457200">
              <a:defRPr sz="1200">
                <a:latin typeface="+mj-lt"/>
                <a:ea typeface="+mj-ea"/>
                <a:cs typeface="+mj-cs"/>
                <a:sym typeface="Helvetica"/>
              </a:defRPr>
            </a:pPr>
            <a:endParaRPr/>
          </a:p>
        </p:txBody>
      </p:sp>
      <p:sp>
        <p:nvSpPr>
          <p:cNvPr id="1117" name="线条"/>
          <p:cNvSpPr/>
          <p:nvPr/>
        </p:nvSpPr>
        <p:spPr>
          <a:xfrm flipH="1">
            <a:off x="2708175" y="2044427"/>
            <a:ext cx="1" cy="2752726"/>
          </a:xfrm>
          <a:prstGeom prst="line">
            <a:avLst/>
          </a:prstGeom>
          <a:ln w="6350" cap="rnd">
            <a:solidFill>
              <a:srgbClr val="EAA900"/>
            </a:solidFill>
          </a:ln>
        </p:spPr>
        <p:txBody>
          <a:bodyPr lIns="0" tIns="0" rIns="0" bIns="0"/>
          <a:lstStyle/>
          <a:p>
            <a:pPr defTabSz="457200">
              <a:defRPr sz="1200">
                <a:latin typeface="+mj-lt"/>
                <a:ea typeface="+mj-ea"/>
                <a:cs typeface="+mj-cs"/>
                <a:sym typeface="Helvetica"/>
              </a:defRPr>
            </a:pPr>
            <a:endParaRPr/>
          </a:p>
        </p:txBody>
      </p:sp>
      <p:sp>
        <p:nvSpPr>
          <p:cNvPr id="1118" name="线条"/>
          <p:cNvSpPr/>
          <p:nvPr/>
        </p:nvSpPr>
        <p:spPr>
          <a:xfrm flipH="1">
            <a:off x="2843808" y="2044427"/>
            <a:ext cx="1" cy="2752726"/>
          </a:xfrm>
          <a:prstGeom prst="line">
            <a:avLst/>
          </a:prstGeom>
          <a:ln w="6350" cap="rnd">
            <a:solidFill>
              <a:srgbClr val="EAA900"/>
            </a:solidFill>
          </a:ln>
        </p:spPr>
        <p:txBody>
          <a:bodyPr lIns="0" tIns="0" rIns="0" bIns="0"/>
          <a:lstStyle/>
          <a:p>
            <a:pPr defTabSz="457200">
              <a:defRPr sz="1200">
                <a:latin typeface="+mj-lt"/>
                <a:ea typeface="+mj-ea"/>
                <a:cs typeface="+mj-cs"/>
                <a:sym typeface="Helvetica"/>
              </a:defRPr>
            </a:pPr>
            <a:endParaRPr/>
          </a:p>
        </p:txBody>
      </p:sp>
      <p:sp>
        <p:nvSpPr>
          <p:cNvPr id="1119" name="线条"/>
          <p:cNvSpPr/>
          <p:nvPr/>
        </p:nvSpPr>
        <p:spPr>
          <a:xfrm flipH="1">
            <a:off x="2979440" y="2028006"/>
            <a:ext cx="1" cy="2752726"/>
          </a:xfrm>
          <a:prstGeom prst="line">
            <a:avLst/>
          </a:prstGeom>
          <a:ln w="6350" cap="rnd">
            <a:solidFill>
              <a:srgbClr val="EAA900"/>
            </a:solidFill>
          </a:ln>
        </p:spPr>
        <p:txBody>
          <a:bodyPr lIns="0" tIns="0" rIns="0" bIns="0"/>
          <a:lstStyle/>
          <a:p>
            <a:pPr defTabSz="457200">
              <a:defRPr sz="1200">
                <a:latin typeface="+mj-lt"/>
                <a:ea typeface="+mj-ea"/>
                <a:cs typeface="+mj-cs"/>
                <a:sym typeface="Helvetica"/>
              </a:defRPr>
            </a:pPr>
            <a:endParaRPr/>
          </a:p>
        </p:txBody>
      </p:sp>
      <p:sp>
        <p:nvSpPr>
          <p:cNvPr id="1120" name="线条"/>
          <p:cNvSpPr/>
          <p:nvPr/>
        </p:nvSpPr>
        <p:spPr>
          <a:xfrm flipH="1">
            <a:off x="3131840" y="2028006"/>
            <a:ext cx="1" cy="2752726"/>
          </a:xfrm>
          <a:prstGeom prst="line">
            <a:avLst/>
          </a:prstGeom>
          <a:ln w="6350" cap="rnd">
            <a:solidFill>
              <a:srgbClr val="EAA900"/>
            </a:solidFill>
          </a:ln>
        </p:spPr>
        <p:txBody>
          <a:bodyPr lIns="0" tIns="0" rIns="0" bIns="0"/>
          <a:lstStyle/>
          <a:p>
            <a:pPr defTabSz="457200">
              <a:defRPr sz="1200">
                <a:latin typeface="+mj-lt"/>
                <a:ea typeface="+mj-ea"/>
                <a:cs typeface="+mj-cs"/>
                <a:sym typeface="Helvetica"/>
              </a:defRPr>
            </a:pPr>
            <a:endParaRPr/>
          </a:p>
        </p:txBody>
      </p:sp>
      <p:sp>
        <p:nvSpPr>
          <p:cNvPr id="1121" name="线条"/>
          <p:cNvSpPr/>
          <p:nvPr/>
        </p:nvSpPr>
        <p:spPr>
          <a:xfrm flipH="1">
            <a:off x="3267471" y="2028006"/>
            <a:ext cx="1" cy="2752726"/>
          </a:xfrm>
          <a:prstGeom prst="line">
            <a:avLst/>
          </a:prstGeom>
          <a:ln w="6350" cap="rnd">
            <a:solidFill>
              <a:srgbClr val="EAA900"/>
            </a:solidFill>
          </a:ln>
        </p:spPr>
        <p:txBody>
          <a:bodyPr lIns="0" tIns="0" rIns="0" bIns="0"/>
          <a:lstStyle/>
          <a:p>
            <a:pPr defTabSz="457200">
              <a:defRPr sz="1200">
                <a:latin typeface="+mj-lt"/>
                <a:ea typeface="+mj-ea"/>
                <a:cs typeface="+mj-cs"/>
                <a:sym typeface="Helvetica"/>
              </a:defRPr>
            </a:pPr>
            <a:endParaRPr/>
          </a:p>
        </p:txBody>
      </p:sp>
      <p:sp>
        <p:nvSpPr>
          <p:cNvPr id="1122" name="线条"/>
          <p:cNvSpPr/>
          <p:nvPr/>
        </p:nvSpPr>
        <p:spPr>
          <a:xfrm flipH="1">
            <a:off x="3419871" y="2028006"/>
            <a:ext cx="1" cy="2752726"/>
          </a:xfrm>
          <a:prstGeom prst="line">
            <a:avLst/>
          </a:prstGeom>
          <a:ln w="6350" cap="rnd">
            <a:solidFill>
              <a:srgbClr val="EAA900"/>
            </a:solidFill>
          </a:ln>
        </p:spPr>
        <p:txBody>
          <a:bodyPr lIns="0" tIns="0" rIns="0" bIns="0"/>
          <a:lstStyle/>
          <a:p>
            <a:pPr defTabSz="457200">
              <a:defRPr sz="1200">
                <a:latin typeface="+mj-lt"/>
                <a:ea typeface="+mj-ea"/>
                <a:cs typeface="+mj-cs"/>
                <a:sym typeface="Helvetica"/>
              </a:defRPr>
            </a:pPr>
            <a:endParaRPr/>
          </a:p>
        </p:txBody>
      </p:sp>
      <p:sp>
        <p:nvSpPr>
          <p:cNvPr id="1123" name="线条"/>
          <p:cNvSpPr/>
          <p:nvPr/>
        </p:nvSpPr>
        <p:spPr>
          <a:xfrm flipH="1">
            <a:off x="5012432" y="1992517"/>
            <a:ext cx="1" cy="2752726"/>
          </a:xfrm>
          <a:prstGeom prst="line">
            <a:avLst/>
          </a:prstGeom>
          <a:ln w="6350" cap="rnd">
            <a:solidFill>
              <a:srgbClr val="EAA900"/>
            </a:solidFill>
          </a:ln>
        </p:spPr>
        <p:txBody>
          <a:bodyPr lIns="0" tIns="0" rIns="0" bIns="0"/>
          <a:lstStyle/>
          <a:p>
            <a:pPr defTabSz="457200">
              <a:defRPr sz="1200">
                <a:latin typeface="+mj-lt"/>
                <a:ea typeface="+mj-ea"/>
                <a:cs typeface="+mj-cs"/>
                <a:sym typeface="Helvetica"/>
              </a:defRPr>
            </a:pPr>
            <a:endParaRPr/>
          </a:p>
        </p:txBody>
      </p:sp>
      <p:sp>
        <p:nvSpPr>
          <p:cNvPr id="1124" name="线条"/>
          <p:cNvSpPr/>
          <p:nvPr/>
        </p:nvSpPr>
        <p:spPr>
          <a:xfrm flipH="1">
            <a:off x="5164832" y="2021682"/>
            <a:ext cx="1" cy="2752726"/>
          </a:xfrm>
          <a:prstGeom prst="line">
            <a:avLst/>
          </a:prstGeom>
          <a:ln w="6350" cap="rnd">
            <a:solidFill>
              <a:srgbClr val="EAA900"/>
            </a:solidFill>
          </a:ln>
        </p:spPr>
        <p:txBody>
          <a:bodyPr lIns="0" tIns="0" rIns="0" bIns="0"/>
          <a:lstStyle/>
          <a:p>
            <a:pPr defTabSz="457200">
              <a:defRPr sz="1200">
                <a:latin typeface="+mj-lt"/>
                <a:ea typeface="+mj-ea"/>
                <a:cs typeface="+mj-cs"/>
                <a:sym typeface="Helvetica"/>
              </a:defRPr>
            </a:pPr>
            <a:endParaRPr/>
          </a:p>
        </p:txBody>
      </p:sp>
      <p:sp>
        <p:nvSpPr>
          <p:cNvPr id="1125" name="线条"/>
          <p:cNvSpPr/>
          <p:nvPr/>
        </p:nvSpPr>
        <p:spPr>
          <a:xfrm flipH="1">
            <a:off x="5300464" y="2021682"/>
            <a:ext cx="1" cy="2752726"/>
          </a:xfrm>
          <a:prstGeom prst="line">
            <a:avLst/>
          </a:prstGeom>
          <a:ln w="6350" cap="rnd">
            <a:solidFill>
              <a:srgbClr val="EAA900"/>
            </a:solidFill>
          </a:ln>
        </p:spPr>
        <p:txBody>
          <a:bodyPr lIns="0" tIns="0" rIns="0" bIns="0"/>
          <a:lstStyle/>
          <a:p>
            <a:pPr defTabSz="457200">
              <a:defRPr sz="1200">
                <a:latin typeface="+mj-lt"/>
                <a:ea typeface="+mj-ea"/>
                <a:cs typeface="+mj-cs"/>
                <a:sym typeface="Helvetica"/>
              </a:defRPr>
            </a:pPr>
            <a:endParaRPr/>
          </a:p>
        </p:txBody>
      </p:sp>
      <p:sp>
        <p:nvSpPr>
          <p:cNvPr id="1126" name="线条"/>
          <p:cNvSpPr/>
          <p:nvPr/>
        </p:nvSpPr>
        <p:spPr>
          <a:xfrm flipH="1">
            <a:off x="5452864" y="2021682"/>
            <a:ext cx="1" cy="2752726"/>
          </a:xfrm>
          <a:prstGeom prst="line">
            <a:avLst/>
          </a:prstGeom>
          <a:ln w="6350" cap="rnd">
            <a:solidFill>
              <a:srgbClr val="EAA900"/>
            </a:solidFill>
          </a:ln>
        </p:spPr>
        <p:txBody>
          <a:bodyPr lIns="0" tIns="0" rIns="0" bIns="0"/>
          <a:lstStyle/>
          <a:p>
            <a:pPr defTabSz="457200">
              <a:defRPr sz="1200">
                <a:latin typeface="+mj-lt"/>
                <a:ea typeface="+mj-ea"/>
                <a:cs typeface="+mj-cs"/>
                <a:sym typeface="Helvetica"/>
              </a:defRPr>
            </a:pPr>
            <a:endParaRPr/>
          </a:p>
        </p:txBody>
      </p:sp>
      <p:sp>
        <p:nvSpPr>
          <p:cNvPr id="1127" name="线条"/>
          <p:cNvSpPr/>
          <p:nvPr/>
        </p:nvSpPr>
        <p:spPr>
          <a:xfrm flipH="1">
            <a:off x="5588496" y="2005260"/>
            <a:ext cx="1" cy="2752726"/>
          </a:xfrm>
          <a:prstGeom prst="line">
            <a:avLst/>
          </a:prstGeom>
          <a:ln w="6350" cap="rnd">
            <a:solidFill>
              <a:srgbClr val="EAA900"/>
            </a:solidFill>
          </a:ln>
        </p:spPr>
        <p:txBody>
          <a:bodyPr lIns="0" tIns="0" rIns="0" bIns="0"/>
          <a:lstStyle/>
          <a:p>
            <a:pPr defTabSz="457200">
              <a:defRPr sz="1200">
                <a:latin typeface="+mj-lt"/>
                <a:ea typeface="+mj-ea"/>
                <a:cs typeface="+mj-cs"/>
                <a:sym typeface="Helvetica"/>
              </a:defRPr>
            </a:pPr>
            <a:endParaRPr/>
          </a:p>
        </p:txBody>
      </p:sp>
      <p:sp>
        <p:nvSpPr>
          <p:cNvPr id="1128" name="线条"/>
          <p:cNvSpPr/>
          <p:nvPr/>
        </p:nvSpPr>
        <p:spPr>
          <a:xfrm flipH="1">
            <a:off x="5740896" y="2005260"/>
            <a:ext cx="1" cy="2752726"/>
          </a:xfrm>
          <a:prstGeom prst="line">
            <a:avLst/>
          </a:prstGeom>
          <a:ln w="6350" cap="rnd">
            <a:solidFill>
              <a:srgbClr val="EAA900"/>
            </a:solidFill>
          </a:ln>
        </p:spPr>
        <p:txBody>
          <a:bodyPr lIns="0" tIns="0" rIns="0" bIns="0"/>
          <a:lstStyle/>
          <a:p>
            <a:pPr defTabSz="457200">
              <a:defRPr sz="1200">
                <a:latin typeface="+mj-lt"/>
                <a:ea typeface="+mj-ea"/>
                <a:cs typeface="+mj-cs"/>
                <a:sym typeface="Helvetica"/>
              </a:defRPr>
            </a:pPr>
            <a:endParaRPr/>
          </a:p>
        </p:txBody>
      </p:sp>
      <p:sp>
        <p:nvSpPr>
          <p:cNvPr id="1129" name="线条"/>
          <p:cNvSpPr/>
          <p:nvPr/>
        </p:nvSpPr>
        <p:spPr>
          <a:xfrm flipH="1">
            <a:off x="5876528" y="2005260"/>
            <a:ext cx="1" cy="2752726"/>
          </a:xfrm>
          <a:prstGeom prst="line">
            <a:avLst/>
          </a:prstGeom>
          <a:ln w="6350" cap="rnd">
            <a:solidFill>
              <a:srgbClr val="EAA900"/>
            </a:solidFill>
          </a:ln>
        </p:spPr>
        <p:txBody>
          <a:bodyPr lIns="0" tIns="0" rIns="0" bIns="0"/>
          <a:lstStyle/>
          <a:p>
            <a:pPr defTabSz="457200">
              <a:defRPr sz="1200">
                <a:latin typeface="+mj-lt"/>
                <a:ea typeface="+mj-ea"/>
                <a:cs typeface="+mj-cs"/>
                <a:sym typeface="Helvetica"/>
              </a:defRPr>
            </a:pPr>
            <a:endParaRPr/>
          </a:p>
        </p:txBody>
      </p:sp>
      <p:sp>
        <p:nvSpPr>
          <p:cNvPr id="1130" name="线条"/>
          <p:cNvSpPr/>
          <p:nvPr/>
        </p:nvSpPr>
        <p:spPr>
          <a:xfrm flipH="1">
            <a:off x="6028928" y="2005260"/>
            <a:ext cx="1" cy="2752726"/>
          </a:xfrm>
          <a:prstGeom prst="line">
            <a:avLst/>
          </a:prstGeom>
          <a:ln w="6350" cap="rnd">
            <a:solidFill>
              <a:srgbClr val="EAA900"/>
            </a:solidFill>
          </a:ln>
        </p:spPr>
        <p:txBody>
          <a:bodyPr lIns="0" tIns="0" rIns="0" bIns="0"/>
          <a:lstStyle/>
          <a:p>
            <a:pPr defTabSz="457200">
              <a:defRPr sz="1200">
                <a:latin typeface="+mj-lt"/>
                <a:ea typeface="+mj-ea"/>
                <a:cs typeface="+mj-cs"/>
                <a:sym typeface="Helvetica"/>
              </a:defRPr>
            </a:pPr>
            <a:endParaRPr/>
          </a:p>
        </p:txBody>
      </p:sp>
      <p:sp>
        <p:nvSpPr>
          <p:cNvPr id="1131" name="线条"/>
          <p:cNvSpPr/>
          <p:nvPr/>
        </p:nvSpPr>
        <p:spPr>
          <a:xfrm flipH="1">
            <a:off x="6164560" y="2005260"/>
            <a:ext cx="1" cy="2752726"/>
          </a:xfrm>
          <a:prstGeom prst="line">
            <a:avLst/>
          </a:prstGeom>
          <a:ln w="6350" cap="rnd">
            <a:solidFill>
              <a:srgbClr val="EAA900"/>
            </a:solidFill>
          </a:ln>
        </p:spPr>
        <p:txBody>
          <a:bodyPr lIns="0" tIns="0" rIns="0" bIns="0"/>
          <a:lstStyle/>
          <a:p>
            <a:pPr defTabSz="457200">
              <a:defRPr sz="1200">
                <a:latin typeface="+mj-lt"/>
                <a:ea typeface="+mj-ea"/>
                <a:cs typeface="+mj-cs"/>
                <a:sym typeface="Helvetica"/>
              </a:defRPr>
            </a:pPr>
            <a:endParaRPr/>
          </a:p>
        </p:txBody>
      </p:sp>
      <p:sp>
        <p:nvSpPr>
          <p:cNvPr id="1132" name="线条"/>
          <p:cNvSpPr/>
          <p:nvPr/>
        </p:nvSpPr>
        <p:spPr>
          <a:xfrm flipH="1">
            <a:off x="6300192" y="1988840"/>
            <a:ext cx="1" cy="2752726"/>
          </a:xfrm>
          <a:prstGeom prst="line">
            <a:avLst/>
          </a:prstGeom>
          <a:ln w="6350" cap="rnd">
            <a:solidFill>
              <a:srgbClr val="EAA900"/>
            </a:solidFill>
          </a:ln>
        </p:spPr>
        <p:txBody>
          <a:bodyPr lIns="0" tIns="0" rIns="0" bIns="0"/>
          <a:lstStyle/>
          <a:p>
            <a:pPr defTabSz="457200">
              <a:defRPr sz="1200">
                <a:latin typeface="+mj-lt"/>
                <a:ea typeface="+mj-ea"/>
                <a:cs typeface="+mj-cs"/>
                <a:sym typeface="Helvetica"/>
              </a:defRPr>
            </a:pPr>
            <a:endParaRPr/>
          </a:p>
        </p:txBody>
      </p:sp>
      <p:sp>
        <p:nvSpPr>
          <p:cNvPr id="1133" name="线条"/>
          <p:cNvSpPr/>
          <p:nvPr/>
        </p:nvSpPr>
        <p:spPr>
          <a:xfrm flipH="1">
            <a:off x="6452592" y="1988840"/>
            <a:ext cx="1" cy="2752726"/>
          </a:xfrm>
          <a:prstGeom prst="line">
            <a:avLst/>
          </a:prstGeom>
          <a:ln w="6350" cap="rnd">
            <a:solidFill>
              <a:srgbClr val="EAA900"/>
            </a:solidFill>
          </a:ln>
        </p:spPr>
        <p:txBody>
          <a:bodyPr lIns="0" tIns="0" rIns="0" bIns="0"/>
          <a:lstStyle/>
          <a:p>
            <a:pPr defTabSz="457200">
              <a:defRPr sz="1200">
                <a:latin typeface="+mj-lt"/>
                <a:ea typeface="+mj-ea"/>
                <a:cs typeface="+mj-cs"/>
                <a:sym typeface="Helvetica"/>
              </a:defRPr>
            </a:pPr>
            <a:endParaRPr/>
          </a:p>
        </p:txBody>
      </p:sp>
      <p:sp>
        <p:nvSpPr>
          <p:cNvPr id="1134" name="线条"/>
          <p:cNvSpPr/>
          <p:nvPr/>
        </p:nvSpPr>
        <p:spPr>
          <a:xfrm>
            <a:off x="6588224" y="1988840"/>
            <a:ext cx="1" cy="2752726"/>
          </a:xfrm>
          <a:prstGeom prst="line">
            <a:avLst/>
          </a:prstGeom>
          <a:ln w="6350" cap="rnd">
            <a:solidFill>
              <a:srgbClr val="EAA900"/>
            </a:solidFill>
          </a:ln>
        </p:spPr>
        <p:txBody>
          <a:bodyPr lIns="0" tIns="0" rIns="0" bIns="0"/>
          <a:lstStyle/>
          <a:p>
            <a:pPr defTabSz="457200">
              <a:defRPr sz="1200">
                <a:latin typeface="+mj-lt"/>
                <a:ea typeface="+mj-ea"/>
                <a:cs typeface="+mj-cs"/>
                <a:sym typeface="Helvetica"/>
              </a:defRPr>
            </a:pPr>
            <a:endParaRPr/>
          </a:p>
        </p:txBody>
      </p:sp>
      <p:sp>
        <p:nvSpPr>
          <p:cNvPr id="1135" name="线条"/>
          <p:cNvSpPr/>
          <p:nvPr/>
        </p:nvSpPr>
        <p:spPr>
          <a:xfrm>
            <a:off x="4865339" y="2204864"/>
            <a:ext cx="1866901" cy="1"/>
          </a:xfrm>
          <a:prstGeom prst="line">
            <a:avLst/>
          </a:prstGeom>
          <a:ln w="6350" cap="rnd">
            <a:solidFill>
              <a:srgbClr val="EAA900"/>
            </a:solidFill>
          </a:ln>
        </p:spPr>
        <p:txBody>
          <a:bodyPr lIns="0" tIns="0" rIns="0" bIns="0"/>
          <a:lstStyle/>
          <a:p>
            <a:pPr defTabSz="457200">
              <a:defRPr sz="1200">
                <a:latin typeface="+mj-lt"/>
                <a:ea typeface="+mj-ea"/>
                <a:cs typeface="+mj-cs"/>
                <a:sym typeface="Helvetica"/>
              </a:defRPr>
            </a:pPr>
            <a:endParaRPr/>
          </a:p>
        </p:txBody>
      </p:sp>
      <p:sp>
        <p:nvSpPr>
          <p:cNvPr id="1136" name="线条"/>
          <p:cNvSpPr/>
          <p:nvPr/>
        </p:nvSpPr>
        <p:spPr>
          <a:xfrm>
            <a:off x="4865339" y="2357264"/>
            <a:ext cx="1866901" cy="1"/>
          </a:xfrm>
          <a:prstGeom prst="line">
            <a:avLst/>
          </a:prstGeom>
          <a:ln w="6350" cap="rnd">
            <a:solidFill>
              <a:srgbClr val="EAA900"/>
            </a:solidFill>
          </a:ln>
        </p:spPr>
        <p:txBody>
          <a:bodyPr lIns="0" tIns="0" rIns="0" bIns="0"/>
          <a:lstStyle/>
          <a:p>
            <a:pPr defTabSz="457200">
              <a:defRPr sz="1200">
                <a:latin typeface="+mj-lt"/>
                <a:ea typeface="+mj-ea"/>
                <a:cs typeface="+mj-cs"/>
                <a:sym typeface="Helvetica"/>
              </a:defRPr>
            </a:pPr>
            <a:endParaRPr/>
          </a:p>
        </p:txBody>
      </p:sp>
      <p:sp>
        <p:nvSpPr>
          <p:cNvPr id="1137" name="线条"/>
          <p:cNvSpPr/>
          <p:nvPr/>
        </p:nvSpPr>
        <p:spPr>
          <a:xfrm>
            <a:off x="4865339" y="2492896"/>
            <a:ext cx="1866901" cy="1"/>
          </a:xfrm>
          <a:prstGeom prst="line">
            <a:avLst/>
          </a:prstGeom>
          <a:ln w="6350" cap="rnd">
            <a:solidFill>
              <a:srgbClr val="EAA900"/>
            </a:solidFill>
          </a:ln>
        </p:spPr>
        <p:txBody>
          <a:bodyPr lIns="0" tIns="0" rIns="0" bIns="0"/>
          <a:lstStyle/>
          <a:p>
            <a:pPr defTabSz="457200">
              <a:defRPr sz="1200">
                <a:latin typeface="+mj-lt"/>
                <a:ea typeface="+mj-ea"/>
                <a:cs typeface="+mj-cs"/>
                <a:sym typeface="Helvetica"/>
              </a:defRPr>
            </a:pPr>
            <a:endParaRPr/>
          </a:p>
        </p:txBody>
      </p:sp>
      <p:sp>
        <p:nvSpPr>
          <p:cNvPr id="1138" name="线条"/>
          <p:cNvSpPr/>
          <p:nvPr/>
        </p:nvSpPr>
        <p:spPr>
          <a:xfrm>
            <a:off x="4865339" y="2636911"/>
            <a:ext cx="1866901" cy="1"/>
          </a:xfrm>
          <a:prstGeom prst="line">
            <a:avLst/>
          </a:prstGeom>
          <a:ln w="6350" cap="rnd">
            <a:solidFill>
              <a:srgbClr val="EAA900"/>
            </a:solidFill>
          </a:ln>
        </p:spPr>
        <p:txBody>
          <a:bodyPr lIns="0" tIns="0" rIns="0" bIns="0"/>
          <a:lstStyle/>
          <a:p>
            <a:pPr defTabSz="457200">
              <a:defRPr sz="1200">
                <a:latin typeface="+mj-lt"/>
                <a:ea typeface="+mj-ea"/>
                <a:cs typeface="+mj-cs"/>
                <a:sym typeface="Helvetica"/>
              </a:defRPr>
            </a:pPr>
            <a:endParaRPr/>
          </a:p>
        </p:txBody>
      </p:sp>
      <p:sp>
        <p:nvSpPr>
          <p:cNvPr id="1139" name="线条"/>
          <p:cNvSpPr/>
          <p:nvPr/>
        </p:nvSpPr>
        <p:spPr>
          <a:xfrm>
            <a:off x="4865339" y="2780927"/>
            <a:ext cx="1866901" cy="1"/>
          </a:xfrm>
          <a:prstGeom prst="line">
            <a:avLst/>
          </a:prstGeom>
          <a:ln w="6350" cap="rnd">
            <a:solidFill>
              <a:srgbClr val="EAA900"/>
            </a:solidFill>
          </a:ln>
        </p:spPr>
        <p:txBody>
          <a:bodyPr lIns="0" tIns="0" rIns="0" bIns="0"/>
          <a:lstStyle/>
          <a:p>
            <a:pPr defTabSz="457200">
              <a:defRPr sz="1200">
                <a:latin typeface="+mj-lt"/>
                <a:ea typeface="+mj-ea"/>
                <a:cs typeface="+mj-cs"/>
                <a:sym typeface="Helvetica"/>
              </a:defRPr>
            </a:pPr>
            <a:endParaRPr/>
          </a:p>
        </p:txBody>
      </p:sp>
      <p:sp>
        <p:nvSpPr>
          <p:cNvPr id="1140" name="线条"/>
          <p:cNvSpPr/>
          <p:nvPr/>
        </p:nvSpPr>
        <p:spPr>
          <a:xfrm>
            <a:off x="4865339" y="2924943"/>
            <a:ext cx="1866901" cy="1"/>
          </a:xfrm>
          <a:prstGeom prst="line">
            <a:avLst/>
          </a:prstGeom>
          <a:ln w="6350" cap="rnd">
            <a:solidFill>
              <a:srgbClr val="EAA900"/>
            </a:solidFill>
          </a:ln>
        </p:spPr>
        <p:txBody>
          <a:bodyPr lIns="0" tIns="0" rIns="0" bIns="0"/>
          <a:lstStyle/>
          <a:p>
            <a:pPr defTabSz="457200">
              <a:defRPr sz="1200">
                <a:latin typeface="+mj-lt"/>
                <a:ea typeface="+mj-ea"/>
                <a:cs typeface="+mj-cs"/>
                <a:sym typeface="Helvetica"/>
              </a:defRPr>
            </a:pPr>
            <a:endParaRPr/>
          </a:p>
        </p:txBody>
      </p:sp>
      <p:sp>
        <p:nvSpPr>
          <p:cNvPr id="1141" name="线条"/>
          <p:cNvSpPr/>
          <p:nvPr/>
        </p:nvSpPr>
        <p:spPr>
          <a:xfrm>
            <a:off x="4865339" y="3077343"/>
            <a:ext cx="1866901" cy="1"/>
          </a:xfrm>
          <a:prstGeom prst="line">
            <a:avLst/>
          </a:prstGeom>
          <a:ln w="6350" cap="rnd">
            <a:solidFill>
              <a:srgbClr val="EAA900"/>
            </a:solidFill>
          </a:ln>
        </p:spPr>
        <p:txBody>
          <a:bodyPr lIns="0" tIns="0" rIns="0" bIns="0"/>
          <a:lstStyle/>
          <a:p>
            <a:pPr defTabSz="457200">
              <a:defRPr sz="1200">
                <a:latin typeface="+mj-lt"/>
                <a:ea typeface="+mj-ea"/>
                <a:cs typeface="+mj-cs"/>
                <a:sym typeface="Helvetica"/>
              </a:defRPr>
            </a:pPr>
            <a:endParaRPr/>
          </a:p>
        </p:txBody>
      </p:sp>
      <p:sp>
        <p:nvSpPr>
          <p:cNvPr id="1142" name="线条"/>
          <p:cNvSpPr/>
          <p:nvPr/>
        </p:nvSpPr>
        <p:spPr>
          <a:xfrm>
            <a:off x="4865339" y="3212975"/>
            <a:ext cx="1866901" cy="1"/>
          </a:xfrm>
          <a:prstGeom prst="line">
            <a:avLst/>
          </a:prstGeom>
          <a:ln w="6350" cap="rnd">
            <a:solidFill>
              <a:srgbClr val="EAA900"/>
            </a:solidFill>
          </a:ln>
        </p:spPr>
        <p:txBody>
          <a:bodyPr lIns="0" tIns="0" rIns="0" bIns="0"/>
          <a:lstStyle/>
          <a:p>
            <a:pPr defTabSz="457200">
              <a:defRPr sz="1200">
                <a:latin typeface="+mj-lt"/>
                <a:ea typeface="+mj-ea"/>
                <a:cs typeface="+mj-cs"/>
                <a:sym typeface="Helvetica"/>
              </a:defRPr>
            </a:pPr>
            <a:endParaRPr/>
          </a:p>
        </p:txBody>
      </p:sp>
      <p:sp>
        <p:nvSpPr>
          <p:cNvPr id="1143" name="线条"/>
          <p:cNvSpPr/>
          <p:nvPr/>
        </p:nvSpPr>
        <p:spPr>
          <a:xfrm>
            <a:off x="4865339" y="3356991"/>
            <a:ext cx="1866901" cy="1"/>
          </a:xfrm>
          <a:prstGeom prst="line">
            <a:avLst/>
          </a:prstGeom>
          <a:ln w="6350" cap="rnd">
            <a:solidFill>
              <a:srgbClr val="EAA900"/>
            </a:solidFill>
          </a:ln>
        </p:spPr>
        <p:txBody>
          <a:bodyPr lIns="0" tIns="0" rIns="0" bIns="0"/>
          <a:lstStyle/>
          <a:p>
            <a:pPr defTabSz="457200">
              <a:defRPr sz="1200">
                <a:latin typeface="+mj-lt"/>
                <a:ea typeface="+mj-ea"/>
                <a:cs typeface="+mj-cs"/>
                <a:sym typeface="Helvetica"/>
              </a:defRPr>
            </a:pPr>
            <a:endParaRPr/>
          </a:p>
        </p:txBody>
      </p:sp>
      <p:sp>
        <p:nvSpPr>
          <p:cNvPr id="1144" name="线条"/>
          <p:cNvSpPr/>
          <p:nvPr/>
        </p:nvSpPr>
        <p:spPr>
          <a:xfrm>
            <a:off x="4865339" y="3501008"/>
            <a:ext cx="1866901" cy="1"/>
          </a:xfrm>
          <a:prstGeom prst="line">
            <a:avLst/>
          </a:prstGeom>
          <a:ln w="6350" cap="rnd">
            <a:solidFill>
              <a:srgbClr val="EAA900"/>
            </a:solidFill>
          </a:ln>
        </p:spPr>
        <p:txBody>
          <a:bodyPr lIns="0" tIns="0" rIns="0" bIns="0"/>
          <a:lstStyle/>
          <a:p>
            <a:pPr defTabSz="457200">
              <a:defRPr sz="1200">
                <a:latin typeface="+mj-lt"/>
                <a:ea typeface="+mj-ea"/>
                <a:cs typeface="+mj-cs"/>
                <a:sym typeface="Helvetica"/>
              </a:defRPr>
            </a:pPr>
            <a:endParaRPr/>
          </a:p>
        </p:txBody>
      </p:sp>
      <p:sp>
        <p:nvSpPr>
          <p:cNvPr id="1145" name="线条"/>
          <p:cNvSpPr/>
          <p:nvPr/>
        </p:nvSpPr>
        <p:spPr>
          <a:xfrm>
            <a:off x="4865339" y="3645024"/>
            <a:ext cx="1866901" cy="1"/>
          </a:xfrm>
          <a:prstGeom prst="line">
            <a:avLst/>
          </a:prstGeom>
          <a:ln w="6350" cap="rnd">
            <a:solidFill>
              <a:srgbClr val="EAA900"/>
            </a:solidFill>
          </a:ln>
        </p:spPr>
        <p:txBody>
          <a:bodyPr lIns="0" tIns="0" rIns="0" bIns="0"/>
          <a:lstStyle/>
          <a:p>
            <a:pPr defTabSz="457200">
              <a:defRPr sz="1200">
                <a:latin typeface="+mj-lt"/>
                <a:ea typeface="+mj-ea"/>
                <a:cs typeface="+mj-cs"/>
                <a:sym typeface="Helvetica"/>
              </a:defRPr>
            </a:pPr>
            <a:endParaRPr/>
          </a:p>
        </p:txBody>
      </p:sp>
      <p:sp>
        <p:nvSpPr>
          <p:cNvPr id="1146" name="线条"/>
          <p:cNvSpPr/>
          <p:nvPr/>
        </p:nvSpPr>
        <p:spPr>
          <a:xfrm>
            <a:off x="4865339" y="3797424"/>
            <a:ext cx="1866901" cy="1"/>
          </a:xfrm>
          <a:prstGeom prst="line">
            <a:avLst/>
          </a:prstGeom>
          <a:ln w="6350" cap="rnd">
            <a:solidFill>
              <a:srgbClr val="EAA900"/>
            </a:solidFill>
          </a:ln>
        </p:spPr>
        <p:txBody>
          <a:bodyPr lIns="0" tIns="0" rIns="0" bIns="0"/>
          <a:lstStyle/>
          <a:p>
            <a:pPr defTabSz="457200">
              <a:defRPr sz="1200">
                <a:latin typeface="+mj-lt"/>
                <a:ea typeface="+mj-ea"/>
                <a:cs typeface="+mj-cs"/>
                <a:sym typeface="Helvetica"/>
              </a:defRPr>
            </a:pPr>
            <a:endParaRPr/>
          </a:p>
        </p:txBody>
      </p:sp>
      <p:sp>
        <p:nvSpPr>
          <p:cNvPr id="1147" name="线条"/>
          <p:cNvSpPr/>
          <p:nvPr/>
        </p:nvSpPr>
        <p:spPr>
          <a:xfrm>
            <a:off x="4865339" y="3933056"/>
            <a:ext cx="1866901" cy="1"/>
          </a:xfrm>
          <a:prstGeom prst="line">
            <a:avLst/>
          </a:prstGeom>
          <a:ln w="6350" cap="rnd">
            <a:solidFill>
              <a:srgbClr val="EAA900"/>
            </a:solidFill>
          </a:ln>
        </p:spPr>
        <p:txBody>
          <a:bodyPr lIns="0" tIns="0" rIns="0" bIns="0"/>
          <a:lstStyle/>
          <a:p>
            <a:pPr defTabSz="457200">
              <a:defRPr sz="1200">
                <a:latin typeface="+mj-lt"/>
                <a:ea typeface="+mj-ea"/>
                <a:cs typeface="+mj-cs"/>
                <a:sym typeface="Helvetica"/>
              </a:defRPr>
            </a:pPr>
            <a:endParaRPr/>
          </a:p>
        </p:txBody>
      </p:sp>
      <p:sp>
        <p:nvSpPr>
          <p:cNvPr id="1148" name="线条"/>
          <p:cNvSpPr/>
          <p:nvPr/>
        </p:nvSpPr>
        <p:spPr>
          <a:xfrm>
            <a:off x="4865339" y="4077072"/>
            <a:ext cx="1866901" cy="1"/>
          </a:xfrm>
          <a:prstGeom prst="line">
            <a:avLst/>
          </a:prstGeom>
          <a:ln w="6350" cap="rnd">
            <a:solidFill>
              <a:srgbClr val="EAA900"/>
            </a:solidFill>
          </a:ln>
        </p:spPr>
        <p:txBody>
          <a:bodyPr lIns="0" tIns="0" rIns="0" bIns="0"/>
          <a:lstStyle/>
          <a:p>
            <a:pPr defTabSz="457200">
              <a:defRPr sz="1200">
                <a:latin typeface="+mj-lt"/>
                <a:ea typeface="+mj-ea"/>
                <a:cs typeface="+mj-cs"/>
                <a:sym typeface="Helvetica"/>
              </a:defRPr>
            </a:pPr>
            <a:endParaRPr/>
          </a:p>
        </p:txBody>
      </p:sp>
      <p:sp>
        <p:nvSpPr>
          <p:cNvPr id="1149" name="线条"/>
          <p:cNvSpPr/>
          <p:nvPr/>
        </p:nvSpPr>
        <p:spPr>
          <a:xfrm>
            <a:off x="4865339" y="4221088"/>
            <a:ext cx="1866901" cy="1"/>
          </a:xfrm>
          <a:prstGeom prst="line">
            <a:avLst/>
          </a:prstGeom>
          <a:ln w="6350" cap="rnd">
            <a:solidFill>
              <a:srgbClr val="EAA900"/>
            </a:solidFill>
          </a:ln>
        </p:spPr>
        <p:txBody>
          <a:bodyPr lIns="0" tIns="0" rIns="0" bIns="0"/>
          <a:lstStyle/>
          <a:p>
            <a:pPr defTabSz="457200">
              <a:defRPr sz="1200">
                <a:latin typeface="+mj-lt"/>
                <a:ea typeface="+mj-ea"/>
                <a:cs typeface="+mj-cs"/>
                <a:sym typeface="Helvetica"/>
              </a:defRPr>
            </a:pPr>
            <a:endParaRPr/>
          </a:p>
        </p:txBody>
      </p:sp>
      <p:sp>
        <p:nvSpPr>
          <p:cNvPr id="1150" name="线条"/>
          <p:cNvSpPr/>
          <p:nvPr/>
        </p:nvSpPr>
        <p:spPr>
          <a:xfrm>
            <a:off x="4865339" y="4365104"/>
            <a:ext cx="1866901" cy="1"/>
          </a:xfrm>
          <a:prstGeom prst="line">
            <a:avLst/>
          </a:prstGeom>
          <a:ln w="6350" cap="rnd">
            <a:solidFill>
              <a:srgbClr val="EAA900"/>
            </a:solidFill>
          </a:ln>
        </p:spPr>
        <p:txBody>
          <a:bodyPr lIns="0" tIns="0" rIns="0" bIns="0"/>
          <a:lstStyle/>
          <a:p>
            <a:pPr defTabSz="457200">
              <a:defRPr sz="1200">
                <a:latin typeface="+mj-lt"/>
                <a:ea typeface="+mj-ea"/>
                <a:cs typeface="+mj-cs"/>
                <a:sym typeface="Helvetica"/>
              </a:defRPr>
            </a:pPr>
            <a:endParaRPr/>
          </a:p>
        </p:txBody>
      </p:sp>
      <p:sp>
        <p:nvSpPr>
          <p:cNvPr id="1151" name="线条"/>
          <p:cNvSpPr/>
          <p:nvPr/>
        </p:nvSpPr>
        <p:spPr>
          <a:xfrm>
            <a:off x="4865339" y="4517504"/>
            <a:ext cx="1866901" cy="1"/>
          </a:xfrm>
          <a:prstGeom prst="line">
            <a:avLst/>
          </a:prstGeom>
          <a:ln w="6350" cap="rnd">
            <a:solidFill>
              <a:srgbClr val="EAA900"/>
            </a:solidFill>
          </a:ln>
        </p:spPr>
        <p:txBody>
          <a:bodyPr lIns="0" tIns="0" rIns="0" bIns="0"/>
          <a:lstStyle/>
          <a:p>
            <a:pPr defTabSz="457200">
              <a:defRPr sz="1200">
                <a:latin typeface="+mj-lt"/>
                <a:ea typeface="+mj-ea"/>
                <a:cs typeface="+mj-cs"/>
                <a:sym typeface="Helvetica"/>
              </a:defRPr>
            </a:pPr>
            <a:endParaRPr/>
          </a:p>
        </p:txBody>
      </p:sp>
      <p:sp>
        <p:nvSpPr>
          <p:cNvPr id="1152" name="线条"/>
          <p:cNvSpPr/>
          <p:nvPr/>
        </p:nvSpPr>
        <p:spPr>
          <a:xfrm>
            <a:off x="4865339" y="4653136"/>
            <a:ext cx="1866901" cy="1"/>
          </a:xfrm>
          <a:prstGeom prst="line">
            <a:avLst/>
          </a:prstGeom>
          <a:ln w="6350" cap="rnd">
            <a:solidFill>
              <a:srgbClr val="EAA900"/>
            </a:solidFill>
          </a:ln>
        </p:spPr>
        <p:txBody>
          <a:bodyPr lIns="0" tIns="0" rIns="0" bIns="0"/>
          <a:lstStyle/>
          <a:p>
            <a:pPr defTabSz="457200">
              <a:defRPr sz="1200">
                <a:latin typeface="+mj-lt"/>
                <a:ea typeface="+mj-ea"/>
                <a:cs typeface="+mj-cs"/>
                <a:sym typeface="Helvetica"/>
              </a:defRPr>
            </a:pPr>
            <a:endParaRPr/>
          </a:p>
        </p:txBody>
      </p:sp>
    </p:spTree>
    <p:extLst>
      <p:ext uri="{BB962C8B-B14F-4D97-AF65-F5344CB8AC3E}">
        <p14:creationId xmlns:p14="http://schemas.microsoft.com/office/powerpoint/2010/main" val="3996173776"/>
      </p:ext>
    </p:extLst>
  </p:cSld>
  <p:clrMapOvr>
    <a:masterClrMapping/>
  </p:clrMapOvr>
  <p:transition spd="med"/>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9" name="Assignments"/>
          <p:cNvSpPr txBox="1">
            <a:spLocks noGrp="1"/>
          </p:cNvSpPr>
          <p:nvPr>
            <p:ph type="title"/>
          </p:nvPr>
        </p:nvSpPr>
        <p:spPr>
          <a:prstGeom prst="rect">
            <a:avLst/>
          </a:prstGeom>
        </p:spPr>
        <p:txBody>
          <a:bodyPr/>
          <a:lstStyle>
            <a:lvl1pPr>
              <a:defRPr sz="3600"/>
            </a:lvl1pPr>
          </a:lstStyle>
          <a:p>
            <a:r>
              <a:rPr dirty="0"/>
              <a:t>Assignment</a:t>
            </a:r>
            <a:r>
              <a:rPr lang="en-US" dirty="0"/>
              <a:t> 4</a:t>
            </a:r>
            <a:endParaRPr dirty="0"/>
          </a:p>
        </p:txBody>
      </p:sp>
      <p:sp>
        <p:nvSpPr>
          <p:cNvPr id="650" name="Simple geometric transformation…"/>
          <p:cNvSpPr txBox="1">
            <a:spLocks noGrp="1"/>
          </p:cNvSpPr>
          <p:nvPr>
            <p:ph type="body" idx="1"/>
          </p:nvPr>
        </p:nvSpPr>
        <p:spPr>
          <a:prstGeom prst="rect">
            <a:avLst/>
          </a:prstGeom>
        </p:spPr>
        <p:txBody>
          <a:bodyPr/>
          <a:lstStyle/>
          <a:p>
            <a:r>
              <a:t>Simple geometric transformation</a:t>
            </a:r>
          </a:p>
          <a:p>
            <a:pPr marL="731520" lvl="1" indent="-274320">
              <a:spcBef>
                <a:spcPts val="600"/>
              </a:spcBef>
              <a:buClr>
                <a:srgbClr val="60B5CC"/>
              </a:buClr>
              <a:defRPr sz="2800"/>
            </a:pPr>
            <a:r>
              <a:t>Translation </a:t>
            </a:r>
          </a:p>
          <a:p>
            <a:pPr marL="731520" lvl="1" indent="-274320">
              <a:spcBef>
                <a:spcPts val="600"/>
              </a:spcBef>
              <a:buClr>
                <a:srgbClr val="60B5CC"/>
              </a:buClr>
              <a:defRPr sz="2800"/>
            </a:pPr>
            <a:r>
              <a:t>Rotation</a:t>
            </a:r>
          </a:p>
          <a:p>
            <a:pPr marL="731520" lvl="1" indent="-274320">
              <a:spcBef>
                <a:spcPts val="600"/>
              </a:spcBef>
              <a:buClr>
                <a:srgbClr val="60B5CC"/>
              </a:buClr>
              <a:defRPr sz="2800"/>
            </a:pPr>
            <a:r>
              <a:t>Scale</a:t>
            </a:r>
          </a:p>
          <a:p>
            <a:pPr marL="731520" lvl="1" indent="-274320">
              <a:spcBef>
                <a:spcPts val="600"/>
              </a:spcBef>
              <a:buClr>
                <a:srgbClr val="60B5CC"/>
              </a:buClr>
              <a:defRPr sz="2800"/>
            </a:pPr>
            <a:r>
              <a:t>Shear</a:t>
            </a:r>
          </a:p>
          <a:p>
            <a:pPr marL="731520" lvl="1" indent="-274320">
              <a:spcBef>
                <a:spcPts val="600"/>
              </a:spcBef>
              <a:buClr>
                <a:srgbClr val="60B5CC"/>
              </a:buClr>
              <a:defRPr sz="2800"/>
            </a:pPr>
            <a:r>
              <a:t>Mirror</a:t>
            </a:r>
          </a:p>
        </p:txBody>
      </p:sp>
    </p:spTree>
    <p:extLst>
      <p:ext uri="{BB962C8B-B14F-4D97-AF65-F5344CB8AC3E}">
        <p14:creationId xmlns:p14="http://schemas.microsoft.com/office/powerpoint/2010/main" val="1308705478"/>
      </p:ext>
    </p:extLst>
  </p:cSld>
  <p:clrMapOvr>
    <a:masterClrMapping/>
  </p:clrMapOvr>
  <p:transition spd="med"/>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4" name="标题"/>
          <p:cNvSpPr txBox="1">
            <a:spLocks noGrp="1"/>
          </p:cNvSpPr>
          <p:nvPr>
            <p:ph type="title"/>
          </p:nvPr>
        </p:nvSpPr>
        <p:spPr>
          <a:prstGeom prst="rect">
            <a:avLst/>
          </a:prstGeom>
        </p:spPr>
        <p:txBody>
          <a:bodyPr/>
          <a:lstStyle/>
          <a:p>
            <a:endParaRPr/>
          </a:p>
        </p:txBody>
      </p:sp>
      <p:sp>
        <p:nvSpPr>
          <p:cNvPr id="1155" name="矩形"/>
          <p:cNvSpPr/>
          <p:nvPr/>
        </p:nvSpPr>
        <p:spPr>
          <a:xfrm>
            <a:off x="1187624" y="2492896"/>
            <a:ext cx="2448273" cy="2088233"/>
          </a:xfrm>
          <a:prstGeom prst="rect">
            <a:avLst/>
          </a:prstGeom>
          <a:solidFill>
            <a:srgbClr val="F0AD00"/>
          </a:solidFill>
          <a:ln w="48000">
            <a:solidFill>
              <a:srgbClr val="AF7E00"/>
            </a:solidFill>
          </a:ln>
        </p:spPr>
        <p:txBody>
          <a:bodyPr lIns="45719" rIns="45719" anchor="ctr"/>
          <a:lstStyle/>
          <a:p>
            <a:pPr algn="ctr">
              <a:defRPr>
                <a:solidFill>
                  <a:srgbClr val="FFFFFF"/>
                </a:solidFill>
              </a:defRPr>
            </a:pPr>
            <a:endParaRPr/>
          </a:p>
        </p:txBody>
      </p:sp>
      <p:sp>
        <p:nvSpPr>
          <p:cNvPr id="1156" name="圆形"/>
          <p:cNvSpPr/>
          <p:nvPr/>
        </p:nvSpPr>
        <p:spPr>
          <a:xfrm>
            <a:off x="1907703" y="3140967"/>
            <a:ext cx="144017" cy="144017"/>
          </a:xfrm>
          <a:prstGeom prst="ellipse">
            <a:avLst/>
          </a:prstGeom>
          <a:solidFill>
            <a:srgbClr val="0326CC"/>
          </a:solidFill>
          <a:ln w="48000">
            <a:solidFill>
              <a:srgbClr val="AF7E00"/>
            </a:solidFill>
          </a:ln>
        </p:spPr>
        <p:txBody>
          <a:bodyPr lIns="45719" rIns="45719" anchor="ctr"/>
          <a:lstStyle/>
          <a:p>
            <a:pPr algn="ctr">
              <a:defRPr>
                <a:solidFill>
                  <a:srgbClr val="FFFFFF"/>
                </a:solidFill>
              </a:defRPr>
            </a:pPr>
            <a:endParaRPr/>
          </a:p>
        </p:txBody>
      </p:sp>
      <p:sp>
        <p:nvSpPr>
          <p:cNvPr id="1157" name="线条"/>
          <p:cNvSpPr/>
          <p:nvPr/>
        </p:nvSpPr>
        <p:spPr>
          <a:xfrm flipH="1">
            <a:off x="1979711" y="2492896"/>
            <a:ext cx="2" cy="648073"/>
          </a:xfrm>
          <a:prstGeom prst="line">
            <a:avLst/>
          </a:prstGeom>
          <a:ln w="6350" cap="rnd">
            <a:solidFill>
              <a:srgbClr val="FF2600"/>
            </a:solidFill>
          </a:ln>
        </p:spPr>
        <p:txBody>
          <a:bodyPr lIns="0" tIns="0" rIns="0" bIns="0"/>
          <a:lstStyle/>
          <a:p>
            <a:pPr defTabSz="457200">
              <a:defRPr sz="1200">
                <a:latin typeface="+mj-lt"/>
                <a:ea typeface="+mj-ea"/>
                <a:cs typeface="+mj-cs"/>
                <a:sym typeface="Helvetica"/>
              </a:defRPr>
            </a:pPr>
            <a:endParaRPr/>
          </a:p>
        </p:txBody>
      </p:sp>
      <p:sp>
        <p:nvSpPr>
          <p:cNvPr id="1158" name="线条"/>
          <p:cNvSpPr/>
          <p:nvPr/>
        </p:nvSpPr>
        <p:spPr>
          <a:xfrm flipH="1">
            <a:off x="1187624" y="3212975"/>
            <a:ext cx="720081" cy="1"/>
          </a:xfrm>
          <a:prstGeom prst="line">
            <a:avLst/>
          </a:prstGeom>
          <a:ln w="6350" cap="rnd">
            <a:solidFill>
              <a:srgbClr val="FF2600"/>
            </a:solidFill>
          </a:ln>
        </p:spPr>
        <p:txBody>
          <a:bodyPr lIns="0" tIns="0" rIns="0" bIns="0"/>
          <a:lstStyle/>
          <a:p>
            <a:pPr defTabSz="457200">
              <a:defRPr sz="1200">
                <a:latin typeface="+mj-lt"/>
                <a:ea typeface="+mj-ea"/>
                <a:cs typeface="+mj-cs"/>
                <a:sym typeface="Helvetica"/>
              </a:defRPr>
            </a:pPr>
            <a:endParaRPr/>
          </a:p>
        </p:txBody>
      </p:sp>
      <p:grpSp>
        <p:nvGrpSpPr>
          <p:cNvPr id="1161" name="成组"/>
          <p:cNvGrpSpPr/>
          <p:nvPr/>
        </p:nvGrpSpPr>
        <p:grpSpPr>
          <a:xfrm>
            <a:off x="1835696" y="3140967"/>
            <a:ext cx="1080121" cy="369333"/>
            <a:chOff x="0" y="0"/>
            <a:chExt cx="1080120" cy="369332"/>
          </a:xfrm>
        </p:grpSpPr>
        <p:sp>
          <p:nvSpPr>
            <p:cNvPr id="1159" name="矩形"/>
            <p:cNvSpPr/>
            <p:nvPr/>
          </p:nvSpPr>
          <p:spPr>
            <a:xfrm>
              <a:off x="0" y="0"/>
              <a:ext cx="1080121" cy="369333"/>
            </a:xfrm>
            <a:prstGeom prst="rect">
              <a:avLst/>
            </a:prstGeom>
            <a:blipFill rotWithShape="1">
              <a:blip r:embed="rId2"/>
              <a:srcRect/>
              <a:stretch>
                <a:fillRect/>
              </a:stretch>
            </a:blipFill>
            <a:ln w="12700" cap="flat">
              <a:noFill/>
              <a:miter lim="400000"/>
            </a:ln>
            <a:effectLst/>
          </p:spPr>
          <p:txBody>
            <a:bodyPr wrap="square" lIns="45719" tIns="45719" rIns="45719" bIns="45719" numCol="1" anchor="ctr">
              <a:noAutofit/>
            </a:bodyPr>
            <a:lstStyle/>
            <a:p>
              <a:endParaRPr/>
            </a:p>
          </p:txBody>
        </p:sp>
        <p:sp>
          <p:nvSpPr>
            <p:cNvPr id="1160" name="文本"/>
            <p:cNvSpPr txBox="1"/>
            <p:nvPr/>
          </p:nvSpPr>
          <p:spPr>
            <a:xfrm>
              <a:off x="0" y="12700"/>
              <a:ext cx="1080121" cy="345441"/>
            </a:xfrm>
            <a:prstGeom prst="rect">
              <a:avLst/>
            </a:prstGeom>
            <a:noFill/>
            <a:ln w="12700" cap="flat">
              <a:noFill/>
              <a:miter lim="400000"/>
            </a:ln>
            <a:effectLst/>
          </p:spPr>
          <p:txBody>
            <a:bodyPr wrap="square" lIns="45719" tIns="45719" rIns="45719" bIns="45719" numCol="1" anchor="ctr">
              <a:spAutoFit/>
            </a:bodyPr>
            <a:lstStyle/>
            <a:p>
              <a:r>
                <a:t> </a:t>
              </a:r>
            </a:p>
          </p:txBody>
        </p:sp>
      </p:grpSp>
      <p:sp>
        <p:nvSpPr>
          <p:cNvPr id="1162" name="矩形"/>
          <p:cNvSpPr/>
          <p:nvPr/>
        </p:nvSpPr>
        <p:spPr>
          <a:xfrm>
            <a:off x="5292080" y="2492896"/>
            <a:ext cx="3240361" cy="1296145"/>
          </a:xfrm>
          <a:prstGeom prst="rect">
            <a:avLst/>
          </a:prstGeom>
          <a:solidFill>
            <a:srgbClr val="F0AD00"/>
          </a:solidFill>
          <a:ln w="48000">
            <a:solidFill>
              <a:srgbClr val="AF7E00"/>
            </a:solidFill>
          </a:ln>
        </p:spPr>
        <p:txBody>
          <a:bodyPr lIns="45719" rIns="45719" anchor="ctr"/>
          <a:lstStyle/>
          <a:p>
            <a:pPr algn="ctr">
              <a:defRPr>
                <a:solidFill>
                  <a:srgbClr val="FFFFFF"/>
                </a:solidFill>
              </a:defRPr>
            </a:pPr>
            <a:endParaRPr/>
          </a:p>
        </p:txBody>
      </p:sp>
      <p:sp>
        <p:nvSpPr>
          <p:cNvPr id="1163" name="线条"/>
          <p:cNvSpPr/>
          <p:nvPr/>
        </p:nvSpPr>
        <p:spPr>
          <a:xfrm flipH="1">
            <a:off x="6084168" y="2492896"/>
            <a:ext cx="3" cy="504057"/>
          </a:xfrm>
          <a:prstGeom prst="line">
            <a:avLst/>
          </a:prstGeom>
          <a:ln w="6350" cap="rnd">
            <a:solidFill>
              <a:srgbClr val="FF2600"/>
            </a:solidFill>
          </a:ln>
        </p:spPr>
        <p:txBody>
          <a:bodyPr lIns="0" tIns="0" rIns="0" bIns="0"/>
          <a:lstStyle/>
          <a:p>
            <a:pPr defTabSz="457200">
              <a:defRPr sz="1200">
                <a:latin typeface="+mj-lt"/>
                <a:ea typeface="+mj-ea"/>
                <a:cs typeface="+mj-cs"/>
                <a:sym typeface="Helvetica"/>
              </a:defRPr>
            </a:pPr>
            <a:endParaRPr/>
          </a:p>
        </p:txBody>
      </p:sp>
      <p:sp>
        <p:nvSpPr>
          <p:cNvPr id="1164" name="线条"/>
          <p:cNvSpPr/>
          <p:nvPr/>
        </p:nvSpPr>
        <p:spPr>
          <a:xfrm flipH="1">
            <a:off x="5292080" y="2996951"/>
            <a:ext cx="720081" cy="1"/>
          </a:xfrm>
          <a:prstGeom prst="line">
            <a:avLst/>
          </a:prstGeom>
          <a:ln w="6350" cap="rnd">
            <a:solidFill>
              <a:srgbClr val="FF2600"/>
            </a:solidFill>
          </a:ln>
        </p:spPr>
        <p:txBody>
          <a:bodyPr lIns="0" tIns="0" rIns="0" bIns="0"/>
          <a:lstStyle/>
          <a:p>
            <a:pPr defTabSz="457200">
              <a:defRPr sz="1200">
                <a:latin typeface="+mj-lt"/>
                <a:ea typeface="+mj-ea"/>
                <a:cs typeface="+mj-cs"/>
                <a:sym typeface="Helvetica"/>
              </a:defRPr>
            </a:pPr>
            <a:endParaRPr/>
          </a:p>
        </p:txBody>
      </p:sp>
      <p:grpSp>
        <p:nvGrpSpPr>
          <p:cNvPr id="1167" name="成组"/>
          <p:cNvGrpSpPr/>
          <p:nvPr/>
        </p:nvGrpSpPr>
        <p:grpSpPr>
          <a:xfrm>
            <a:off x="6156176" y="2708919"/>
            <a:ext cx="1080121" cy="369333"/>
            <a:chOff x="0" y="0"/>
            <a:chExt cx="1080120" cy="369332"/>
          </a:xfrm>
        </p:grpSpPr>
        <p:sp>
          <p:nvSpPr>
            <p:cNvPr id="1165" name="矩形"/>
            <p:cNvSpPr/>
            <p:nvPr/>
          </p:nvSpPr>
          <p:spPr>
            <a:xfrm>
              <a:off x="0" y="0"/>
              <a:ext cx="1080121" cy="369333"/>
            </a:xfrm>
            <a:prstGeom prst="rect">
              <a:avLst/>
            </a:prstGeom>
            <a:blipFill rotWithShape="1">
              <a:blip r:embed="rId3"/>
              <a:srcRect/>
              <a:stretch>
                <a:fillRect/>
              </a:stretch>
            </a:blipFill>
            <a:ln w="12700" cap="flat">
              <a:noFill/>
              <a:miter lim="400000"/>
            </a:ln>
            <a:effectLst/>
          </p:spPr>
          <p:txBody>
            <a:bodyPr wrap="square" lIns="45719" tIns="45719" rIns="45719" bIns="45719" numCol="1" anchor="ctr">
              <a:noAutofit/>
            </a:bodyPr>
            <a:lstStyle/>
            <a:p>
              <a:endParaRPr/>
            </a:p>
          </p:txBody>
        </p:sp>
        <p:sp>
          <p:nvSpPr>
            <p:cNvPr id="1166" name="文本"/>
            <p:cNvSpPr txBox="1"/>
            <p:nvPr/>
          </p:nvSpPr>
          <p:spPr>
            <a:xfrm>
              <a:off x="0" y="12700"/>
              <a:ext cx="1080121" cy="345441"/>
            </a:xfrm>
            <a:prstGeom prst="rect">
              <a:avLst/>
            </a:prstGeom>
            <a:noFill/>
            <a:ln w="12700" cap="flat">
              <a:noFill/>
              <a:miter lim="400000"/>
            </a:ln>
            <a:effectLst/>
          </p:spPr>
          <p:txBody>
            <a:bodyPr wrap="square" lIns="45719" tIns="45719" rIns="45719" bIns="45719" numCol="1" anchor="ctr">
              <a:spAutoFit/>
            </a:bodyPr>
            <a:lstStyle/>
            <a:p>
              <a:r>
                <a:t> </a:t>
              </a:r>
            </a:p>
          </p:txBody>
        </p:sp>
      </p:grpSp>
      <p:sp>
        <p:nvSpPr>
          <p:cNvPr id="1168" name="圆形"/>
          <p:cNvSpPr/>
          <p:nvPr/>
        </p:nvSpPr>
        <p:spPr>
          <a:xfrm>
            <a:off x="6012160" y="2924943"/>
            <a:ext cx="144017" cy="144017"/>
          </a:xfrm>
          <a:prstGeom prst="ellipse">
            <a:avLst/>
          </a:prstGeom>
          <a:solidFill>
            <a:srgbClr val="0326CC"/>
          </a:solidFill>
          <a:ln w="48000">
            <a:solidFill>
              <a:srgbClr val="AF7E00"/>
            </a:solidFill>
          </a:ln>
        </p:spPr>
        <p:txBody>
          <a:bodyPr lIns="45719" rIns="45719" anchor="ctr"/>
          <a:lstStyle/>
          <a:p>
            <a:pPr algn="ctr">
              <a:defRPr>
                <a:solidFill>
                  <a:srgbClr val="FFFFFF"/>
                </a:solidFill>
              </a:defRPr>
            </a:pPr>
            <a:endParaRPr/>
          </a:p>
        </p:txBody>
      </p:sp>
      <p:sp>
        <p:nvSpPr>
          <p:cNvPr id="1169" name="Warp: only change the pixel’s location"/>
          <p:cNvSpPr txBox="1"/>
          <p:nvPr/>
        </p:nvSpPr>
        <p:spPr>
          <a:xfrm>
            <a:off x="539551" y="1628810"/>
            <a:ext cx="8136906" cy="523241"/>
          </a:xfrm>
          <a:prstGeom prst="rect">
            <a:avLst/>
          </a:prstGeom>
          <a:ln w="12700">
            <a:miter lim="400000"/>
          </a:ln>
        </p:spPr>
        <p:txBody>
          <a:bodyPr lIns="45719" rIns="45719" anchor="ctr">
            <a:spAutoFit/>
          </a:bodyPr>
          <a:lstStyle>
            <a:lvl1pPr>
              <a:defRPr sz="2800"/>
            </a:lvl1pPr>
          </a:lstStyle>
          <a:p>
            <a:r>
              <a:t>Warp: only change the pixel’s location</a:t>
            </a:r>
          </a:p>
        </p:txBody>
      </p:sp>
    </p:spTree>
    <p:extLst>
      <p:ext uri="{BB962C8B-B14F-4D97-AF65-F5344CB8AC3E}">
        <p14:creationId xmlns:p14="http://schemas.microsoft.com/office/powerpoint/2010/main" val="56023178"/>
      </p:ext>
    </p:extLst>
  </p:cSld>
  <p:clrMapOvr>
    <a:masterClrMapping/>
  </p:clrMapOvr>
  <p:transition spd="med"/>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1" name="标题"/>
          <p:cNvSpPr txBox="1">
            <a:spLocks noGrp="1"/>
          </p:cNvSpPr>
          <p:nvPr>
            <p:ph type="title"/>
          </p:nvPr>
        </p:nvSpPr>
        <p:spPr>
          <a:prstGeom prst="rect">
            <a:avLst/>
          </a:prstGeom>
        </p:spPr>
        <p:txBody>
          <a:bodyPr/>
          <a:lstStyle/>
          <a:p>
            <a:endParaRPr/>
          </a:p>
        </p:txBody>
      </p:sp>
      <p:sp>
        <p:nvSpPr>
          <p:cNvPr id="1172" name="正文"/>
          <p:cNvSpPr txBox="1">
            <a:spLocks noGrp="1"/>
          </p:cNvSpPr>
          <p:nvPr>
            <p:ph type="body" idx="1"/>
          </p:nvPr>
        </p:nvSpPr>
        <p:spPr>
          <a:prstGeom prst="rect">
            <a:avLst/>
          </a:prstGeom>
        </p:spPr>
        <p:txBody>
          <a:bodyPr/>
          <a:lstStyle/>
          <a:p>
            <a:endParaRPr/>
          </a:p>
        </p:txBody>
      </p:sp>
      <p:pic>
        <p:nvPicPr>
          <p:cNvPr id="1173" name="image53.jpeg" descr="image53.jpeg"/>
          <p:cNvPicPr>
            <a:picLocks noChangeAspect="1"/>
          </p:cNvPicPr>
          <p:nvPr/>
        </p:nvPicPr>
        <p:blipFill>
          <a:blip r:embed="rId2"/>
          <a:stretch>
            <a:fillRect/>
          </a:stretch>
        </p:blipFill>
        <p:spPr>
          <a:xfrm>
            <a:off x="357188" y="357188"/>
            <a:ext cx="4572001" cy="2286001"/>
          </a:xfrm>
          <a:prstGeom prst="rect">
            <a:avLst/>
          </a:prstGeom>
          <a:ln w="12700">
            <a:miter lim="400000"/>
            <a:headEnd/>
            <a:tailEnd/>
          </a:ln>
        </p:spPr>
      </p:pic>
      <p:pic>
        <p:nvPicPr>
          <p:cNvPr id="1174" name="image54.jpeg" descr="image54.jpeg"/>
          <p:cNvPicPr>
            <a:picLocks noChangeAspect="1"/>
          </p:cNvPicPr>
          <p:nvPr/>
        </p:nvPicPr>
        <p:blipFill>
          <a:blip r:embed="rId3"/>
          <a:stretch>
            <a:fillRect/>
          </a:stretch>
        </p:blipFill>
        <p:spPr>
          <a:xfrm>
            <a:off x="357188" y="2857500"/>
            <a:ext cx="6394451" cy="1536700"/>
          </a:xfrm>
          <a:prstGeom prst="rect">
            <a:avLst/>
          </a:prstGeom>
          <a:ln w="12700">
            <a:miter lim="400000"/>
            <a:headEnd/>
            <a:tailEnd/>
          </a:ln>
        </p:spPr>
      </p:pic>
      <p:pic>
        <p:nvPicPr>
          <p:cNvPr id="1175" name="image55.png" descr="image55.png"/>
          <p:cNvPicPr>
            <a:picLocks noChangeAspect="1"/>
          </p:cNvPicPr>
          <p:nvPr/>
        </p:nvPicPr>
        <p:blipFill>
          <a:blip r:embed="rId4"/>
          <a:stretch>
            <a:fillRect/>
          </a:stretch>
        </p:blipFill>
        <p:spPr>
          <a:xfrm>
            <a:off x="5299075" y="0"/>
            <a:ext cx="3844925" cy="2790825"/>
          </a:xfrm>
          <a:prstGeom prst="rect">
            <a:avLst/>
          </a:prstGeom>
          <a:ln w="12700">
            <a:miter lim="400000"/>
            <a:headEnd/>
            <a:tailEnd/>
          </a:ln>
        </p:spPr>
      </p:pic>
      <p:pic>
        <p:nvPicPr>
          <p:cNvPr id="1176" name="image57.png" descr="image57.png"/>
          <p:cNvPicPr>
            <a:picLocks noChangeAspect="1"/>
          </p:cNvPicPr>
          <p:nvPr/>
        </p:nvPicPr>
        <p:blipFill>
          <a:blip r:embed="rId5"/>
          <a:stretch>
            <a:fillRect/>
          </a:stretch>
        </p:blipFill>
        <p:spPr>
          <a:xfrm>
            <a:off x="5729287" y="4286250"/>
            <a:ext cx="3414713" cy="2560639"/>
          </a:xfrm>
          <a:prstGeom prst="rect">
            <a:avLst/>
          </a:prstGeom>
          <a:ln w="12700">
            <a:miter lim="400000"/>
            <a:headEnd/>
            <a:tailEnd/>
          </a:ln>
        </p:spPr>
      </p:pic>
    </p:spTree>
    <p:extLst>
      <p:ext uri="{BB962C8B-B14F-4D97-AF65-F5344CB8AC3E}">
        <p14:creationId xmlns:p14="http://schemas.microsoft.com/office/powerpoint/2010/main" val="1062321140"/>
      </p:ext>
    </p:extLst>
  </p:cSld>
  <p:clrMapOvr>
    <a:masterClrMapping/>
  </p:clrMapOvr>
  <p:transition spd="med"/>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8" name="Concept of Image Morph"/>
          <p:cNvSpPr txBox="1">
            <a:spLocks noGrp="1"/>
          </p:cNvSpPr>
          <p:nvPr>
            <p:ph type="title"/>
          </p:nvPr>
        </p:nvSpPr>
        <p:spPr>
          <a:prstGeom prst="rect">
            <a:avLst/>
          </a:prstGeom>
        </p:spPr>
        <p:txBody>
          <a:bodyPr/>
          <a:lstStyle>
            <a:lvl1pPr>
              <a:defRPr sz="3600"/>
            </a:lvl1pPr>
          </a:lstStyle>
          <a:p>
            <a:r>
              <a:t>Concept of Image Morph</a:t>
            </a:r>
          </a:p>
        </p:txBody>
      </p:sp>
      <p:sp>
        <p:nvSpPr>
          <p:cNvPr id="1179" name="Morph is not warp (geometric transformation)…"/>
          <p:cNvSpPr txBox="1">
            <a:spLocks noGrp="1"/>
          </p:cNvSpPr>
          <p:nvPr>
            <p:ph type="body" idx="1"/>
          </p:nvPr>
        </p:nvSpPr>
        <p:spPr>
          <a:prstGeom prst="rect">
            <a:avLst/>
          </a:prstGeom>
        </p:spPr>
        <p:txBody>
          <a:bodyPr/>
          <a:lstStyle/>
          <a:p>
            <a:pPr>
              <a:lnSpc>
                <a:spcPct val="90000"/>
              </a:lnSpc>
            </a:pPr>
            <a:r>
              <a:t>Morph is not warp (geometric transformation)</a:t>
            </a:r>
          </a:p>
          <a:p>
            <a:pPr>
              <a:lnSpc>
                <a:spcPct val="90000"/>
              </a:lnSpc>
            </a:pPr>
            <a:r>
              <a:t>Morph is a kind of morphological changing, which makes an image change to another image gradually. </a:t>
            </a:r>
          </a:p>
          <a:p>
            <a:pPr>
              <a:lnSpc>
                <a:spcPct val="90000"/>
              </a:lnSpc>
            </a:pPr>
            <a:r>
              <a:t>Morph handles both the location and the intensity of a pixel.</a:t>
            </a:r>
          </a:p>
          <a:p>
            <a:pPr>
              <a:lnSpc>
                <a:spcPct val="90000"/>
              </a:lnSpc>
            </a:pPr>
            <a:r>
              <a:t>The beginning image and end image are two key frames. Other frames between the two key frames are generated automatically. </a:t>
            </a:r>
          </a:p>
        </p:txBody>
      </p:sp>
    </p:spTree>
    <p:extLst>
      <p:ext uri="{BB962C8B-B14F-4D97-AF65-F5344CB8AC3E}">
        <p14:creationId xmlns:p14="http://schemas.microsoft.com/office/powerpoint/2010/main" val="3273188454"/>
      </p:ext>
    </p:extLst>
  </p:cSld>
  <p:clrMapOvr>
    <a:masterClrMapping/>
  </p:clrMapOvr>
  <p:transition spd="med"/>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3" name="Morph"/>
          <p:cNvSpPr txBox="1">
            <a:spLocks noGrp="1"/>
          </p:cNvSpPr>
          <p:nvPr>
            <p:ph type="title"/>
          </p:nvPr>
        </p:nvSpPr>
        <p:spPr>
          <a:prstGeom prst="rect">
            <a:avLst/>
          </a:prstGeom>
        </p:spPr>
        <p:txBody>
          <a:bodyPr/>
          <a:lstStyle/>
          <a:p>
            <a:r>
              <a:t>Morph</a:t>
            </a:r>
          </a:p>
        </p:txBody>
      </p:sp>
      <p:sp>
        <p:nvSpPr>
          <p:cNvPr id="1184" name="正文"/>
          <p:cNvSpPr txBox="1">
            <a:spLocks noGrp="1"/>
          </p:cNvSpPr>
          <p:nvPr>
            <p:ph type="body" idx="1"/>
          </p:nvPr>
        </p:nvSpPr>
        <p:spPr>
          <a:xfrm>
            <a:off x="457200" y="1452562"/>
            <a:ext cx="8147050" cy="4713288"/>
          </a:xfrm>
          <a:prstGeom prst="rect">
            <a:avLst/>
          </a:prstGeom>
          <a:blipFill>
            <a:blip r:embed="rId3"/>
            <a:stretch>
              <a:fillRect/>
            </a:stretch>
          </a:blipFill>
        </p:spPr>
        <p:txBody>
          <a:bodyPr/>
          <a:lstStyle/>
          <a:p>
            <a:r>
              <a:t> </a:t>
            </a:r>
          </a:p>
        </p:txBody>
      </p:sp>
    </p:spTree>
    <p:extLst>
      <p:ext uri="{BB962C8B-B14F-4D97-AF65-F5344CB8AC3E}">
        <p14:creationId xmlns:p14="http://schemas.microsoft.com/office/powerpoint/2010/main" val="861025850"/>
      </p:ext>
    </p:extLst>
  </p:cSld>
  <p:clrMapOvr>
    <a:masterClrMapping/>
  </p:clrMapOvr>
  <p:transition spd="med"/>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8" name="Morph"/>
          <p:cNvSpPr txBox="1">
            <a:spLocks noGrp="1"/>
          </p:cNvSpPr>
          <p:nvPr>
            <p:ph type="title"/>
          </p:nvPr>
        </p:nvSpPr>
        <p:spPr>
          <a:prstGeom prst="rect">
            <a:avLst/>
          </a:prstGeom>
        </p:spPr>
        <p:txBody>
          <a:bodyPr/>
          <a:lstStyle/>
          <a:p>
            <a:r>
              <a:t>Morph</a:t>
            </a:r>
          </a:p>
        </p:txBody>
      </p:sp>
      <p:sp>
        <p:nvSpPr>
          <p:cNvPr id="1189" name="Given a color image, RGB should be taken into account together."/>
          <p:cNvSpPr txBox="1">
            <a:spLocks noGrp="1"/>
          </p:cNvSpPr>
          <p:nvPr>
            <p:ph type="body" idx="1"/>
          </p:nvPr>
        </p:nvSpPr>
        <p:spPr>
          <a:xfrm>
            <a:off x="457199" y="1412875"/>
            <a:ext cx="8218490" cy="4713288"/>
          </a:xfrm>
          <a:prstGeom prst="rect">
            <a:avLst/>
          </a:prstGeom>
        </p:spPr>
        <p:txBody>
          <a:bodyPr/>
          <a:lstStyle>
            <a:lvl1pPr>
              <a:defRPr sz="2800"/>
            </a:lvl1pPr>
          </a:lstStyle>
          <a:p>
            <a:r>
              <a:t>Given a color image, RGB should be taken into account together. </a:t>
            </a:r>
          </a:p>
        </p:txBody>
      </p:sp>
      <p:pic>
        <p:nvPicPr>
          <p:cNvPr id="1190" name="image58.pdf" descr="image58.pdf"/>
          <p:cNvPicPr>
            <a:picLocks noChangeAspect="1"/>
          </p:cNvPicPr>
          <p:nvPr/>
        </p:nvPicPr>
        <p:blipFill>
          <a:blip r:embed="rId3"/>
          <a:stretch>
            <a:fillRect/>
          </a:stretch>
        </p:blipFill>
        <p:spPr>
          <a:xfrm>
            <a:off x="1908175" y="3933825"/>
            <a:ext cx="5832475" cy="976313"/>
          </a:xfrm>
          <a:prstGeom prst="rect">
            <a:avLst/>
          </a:prstGeom>
          <a:ln w="12700">
            <a:miter lim="400000"/>
            <a:headEnd/>
            <a:tailEnd/>
          </a:ln>
        </p:spPr>
      </p:pic>
      <p:pic>
        <p:nvPicPr>
          <p:cNvPr id="1191" name="image59.pdf" descr="image59.pdf"/>
          <p:cNvPicPr>
            <a:picLocks noChangeAspect="1"/>
          </p:cNvPicPr>
          <p:nvPr/>
        </p:nvPicPr>
        <p:blipFill>
          <a:blip r:embed="rId4"/>
          <a:stretch>
            <a:fillRect/>
          </a:stretch>
        </p:blipFill>
        <p:spPr>
          <a:xfrm>
            <a:off x="1908175" y="4941887"/>
            <a:ext cx="5832475" cy="1016001"/>
          </a:xfrm>
          <a:prstGeom prst="rect">
            <a:avLst/>
          </a:prstGeom>
          <a:ln w="12700">
            <a:miter lim="400000"/>
            <a:headEnd/>
            <a:tailEnd/>
          </a:ln>
        </p:spPr>
      </p:pic>
      <p:pic>
        <p:nvPicPr>
          <p:cNvPr id="1192" name="image60.pdf" descr="image60.pdf"/>
          <p:cNvPicPr>
            <a:picLocks noChangeAspect="1"/>
          </p:cNvPicPr>
          <p:nvPr/>
        </p:nvPicPr>
        <p:blipFill>
          <a:blip r:embed="rId5"/>
          <a:stretch>
            <a:fillRect/>
          </a:stretch>
        </p:blipFill>
        <p:spPr>
          <a:xfrm>
            <a:off x="1835150" y="2852738"/>
            <a:ext cx="5956300" cy="1071563"/>
          </a:xfrm>
          <a:prstGeom prst="rect">
            <a:avLst/>
          </a:prstGeom>
          <a:ln w="12700">
            <a:miter lim="400000"/>
            <a:headEnd/>
            <a:tailEnd/>
          </a:ln>
        </p:spPr>
      </p:pic>
    </p:spTree>
    <p:extLst>
      <p:ext uri="{BB962C8B-B14F-4D97-AF65-F5344CB8AC3E}">
        <p14:creationId xmlns:p14="http://schemas.microsoft.com/office/powerpoint/2010/main" val="1115563619"/>
      </p:ext>
    </p:extLst>
  </p:cSld>
  <p:clrMapOvr>
    <a:masterClrMapping/>
  </p:clrMapOvr>
  <p:transition spd="med"/>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96" name="image54.jpeg" descr="image54.jpeg"/>
          <p:cNvPicPr>
            <a:picLocks noChangeAspect="1"/>
          </p:cNvPicPr>
          <p:nvPr/>
        </p:nvPicPr>
        <p:blipFill>
          <a:blip r:embed="rId2"/>
          <a:stretch>
            <a:fillRect/>
          </a:stretch>
        </p:blipFill>
        <p:spPr>
          <a:xfrm>
            <a:off x="1547663" y="1844824"/>
            <a:ext cx="6394451" cy="1536701"/>
          </a:xfrm>
          <a:prstGeom prst="rect">
            <a:avLst/>
          </a:prstGeom>
          <a:ln w="12700">
            <a:miter lim="400000"/>
            <a:headEnd/>
            <a:tailEnd/>
          </a:ln>
        </p:spPr>
      </p:pic>
      <mc:AlternateContent xmlns:mc="http://schemas.openxmlformats.org/markup-compatibility/2006" xmlns:a14="http://schemas.microsoft.com/office/drawing/2010/main">
        <mc:Choice Requires="a14">
          <p:sp>
            <p:nvSpPr>
              <p:cNvPr id="2" name="文本框 1"/>
              <p:cNvSpPr txBox="1"/>
              <p:nvPr/>
            </p:nvSpPr>
            <p:spPr>
              <a:xfrm>
                <a:off x="1547663" y="3608962"/>
                <a:ext cx="1273358" cy="425051"/>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14:m>
                  <m:oMathPara xmlns:m="http://schemas.openxmlformats.org/officeDocument/2006/math">
                    <m:oMathParaPr>
                      <m:jc m:val="centerGroup"/>
                    </m:oMathParaPr>
                    <m:oMath xmlns:m="http://schemas.openxmlformats.org/officeDocument/2006/math">
                      <m:sSub>
                        <m:sSubPr>
                          <m:ctrlPr>
                            <a:rPr kumimoji="0" lang="en-US" altLang="zh-CN" sz="2000" b="0" i="1" u="none" strike="noStrike" cap="none" spc="0" normalizeH="0" baseline="0" smtClean="0">
                              <a:ln>
                                <a:noFill/>
                              </a:ln>
                              <a:solidFill>
                                <a:srgbClr val="000000"/>
                              </a:solidFill>
                              <a:effectLst/>
                              <a:uFillTx/>
                              <a:latin typeface="Cambria Math" panose="02040503050406030204" pitchFamily="18" charset="0"/>
                              <a:ea typeface="Corbel" panose="020B0503020204020204"/>
                              <a:cs typeface="Corbel" panose="020B0503020204020204"/>
                              <a:sym typeface="Corbel" panose="020B0503020204020204"/>
                            </a:rPr>
                          </m:ctrlPr>
                        </m:sSubPr>
                        <m:e>
                          <m:r>
                            <a:rPr kumimoji="0" lang="en-US" altLang="zh-CN" sz="2000" b="0" i="1" u="none" strike="noStrike" cap="none" spc="0" normalizeH="0" baseline="0" smtClean="0">
                              <a:ln>
                                <a:noFill/>
                              </a:ln>
                              <a:solidFill>
                                <a:srgbClr val="000000"/>
                              </a:solidFill>
                              <a:effectLst/>
                              <a:uFillTx/>
                              <a:latin typeface="Cambria Math" panose="02040503050406030204" pitchFamily="18" charset="0"/>
                              <a:ea typeface="Corbel" panose="020B0503020204020204"/>
                              <a:cs typeface="Corbel" panose="020B0503020204020204"/>
                              <a:sym typeface="Corbel" panose="020B0503020204020204"/>
                            </a:rPr>
                            <m:t>𝐼</m:t>
                          </m:r>
                        </m:e>
                        <m:sub>
                          <m:r>
                            <a:rPr kumimoji="0" lang="en-US" altLang="zh-CN" sz="2000" b="0" i="1" u="none" strike="noStrike" cap="none" spc="0" normalizeH="0" baseline="0" smtClean="0">
                              <a:ln>
                                <a:noFill/>
                              </a:ln>
                              <a:solidFill>
                                <a:srgbClr val="000000"/>
                              </a:solidFill>
                              <a:effectLst/>
                              <a:uFillTx/>
                              <a:latin typeface="Cambria Math" panose="02040503050406030204" pitchFamily="18" charset="0"/>
                              <a:ea typeface="Corbel" panose="020B0503020204020204"/>
                              <a:cs typeface="Corbel" panose="020B0503020204020204"/>
                              <a:sym typeface="Corbel" panose="020B0503020204020204"/>
                            </a:rPr>
                            <m:t>𝑏𝑒𝑔𝑖𝑛</m:t>
                          </m:r>
                        </m:sub>
                      </m:sSub>
                    </m:oMath>
                  </m:oMathPara>
                </a14:m>
                <a:endParaRPr kumimoji="0" lang="zh-CN" altLang="en-US" sz="2000" b="0" i="0" u="none" strike="noStrike" cap="none" spc="0" normalizeH="0" baseline="0" dirty="0">
                  <a:ln>
                    <a:noFill/>
                  </a:ln>
                  <a:solidFill>
                    <a:srgbClr val="000000"/>
                  </a:solidFill>
                  <a:effectLst/>
                  <a:uFillTx/>
                  <a:ea typeface="Corbel" panose="020B0503020204020204"/>
                  <a:cs typeface="Corbel" panose="020B0503020204020204"/>
                  <a:sym typeface="Corbel" panose="020B0503020204020204"/>
                </a:endParaRPr>
              </a:p>
            </p:txBody>
          </p:sp>
        </mc:Choice>
        <mc:Fallback xmlns="">
          <p:sp>
            <p:nvSpPr>
              <p:cNvPr id="2" name="文本框 1"/>
              <p:cNvSpPr txBox="1">
                <a:spLocks noRot="1" noChangeAspect="1" noMove="1" noResize="1" noEditPoints="1" noAdjustHandles="1" noChangeArrowheads="1" noChangeShapeType="1" noTextEdit="1"/>
              </p:cNvSpPr>
              <p:nvPr/>
            </p:nvSpPr>
            <p:spPr>
              <a:xfrm>
                <a:off x="1547663" y="3608962"/>
                <a:ext cx="1273358" cy="425051"/>
              </a:xfrm>
              <a:prstGeom prst="rect">
                <a:avLst/>
              </a:prstGeom>
              <a:blipFill rotWithShape="0">
                <a:blip r:embed="rId3"/>
                <a:stretch>
                  <a:fillRect b="-10000"/>
                </a:stretch>
              </a:blipFill>
              <a:ln w="12700" cap="flat">
                <a:noFill/>
                <a:miter lim="400000"/>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文本框 3"/>
              <p:cNvSpPr txBox="1"/>
              <p:nvPr/>
            </p:nvSpPr>
            <p:spPr>
              <a:xfrm>
                <a:off x="6668756" y="3608962"/>
                <a:ext cx="1273358" cy="400108"/>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14:m>
                  <m:oMathPara xmlns:m="http://schemas.openxmlformats.org/officeDocument/2006/math">
                    <m:oMathParaPr>
                      <m:jc m:val="centerGroup"/>
                    </m:oMathParaPr>
                    <m:oMath xmlns:m="http://schemas.openxmlformats.org/officeDocument/2006/math">
                      <m:sSub>
                        <m:sSubPr>
                          <m:ctrlPr>
                            <a:rPr kumimoji="0" lang="en-US" altLang="zh-CN" sz="2000" b="0" i="1" u="none" strike="noStrike" cap="none" spc="0" normalizeH="0" baseline="0" smtClean="0">
                              <a:ln>
                                <a:noFill/>
                              </a:ln>
                              <a:solidFill>
                                <a:srgbClr val="000000"/>
                              </a:solidFill>
                              <a:effectLst/>
                              <a:uFillTx/>
                              <a:latin typeface="Cambria Math" panose="02040503050406030204" pitchFamily="18" charset="0"/>
                              <a:ea typeface="Corbel" panose="020B0503020204020204"/>
                              <a:cs typeface="Corbel" panose="020B0503020204020204"/>
                              <a:sym typeface="Corbel" panose="020B0503020204020204"/>
                            </a:rPr>
                          </m:ctrlPr>
                        </m:sSubPr>
                        <m:e>
                          <m:r>
                            <a:rPr kumimoji="0" lang="en-US" altLang="zh-CN" sz="2000" b="0" i="1" u="none" strike="noStrike" cap="none" spc="0" normalizeH="0" baseline="0" smtClean="0">
                              <a:ln>
                                <a:noFill/>
                              </a:ln>
                              <a:solidFill>
                                <a:srgbClr val="000000"/>
                              </a:solidFill>
                              <a:effectLst/>
                              <a:uFillTx/>
                              <a:latin typeface="Cambria Math" panose="02040503050406030204" pitchFamily="18" charset="0"/>
                              <a:ea typeface="Corbel" panose="020B0503020204020204"/>
                              <a:cs typeface="Corbel" panose="020B0503020204020204"/>
                              <a:sym typeface="Corbel" panose="020B0503020204020204"/>
                            </a:rPr>
                            <m:t>𝐼</m:t>
                          </m:r>
                        </m:e>
                        <m:sub>
                          <m:r>
                            <a:rPr kumimoji="0" lang="en-US" altLang="zh-CN" sz="2000" b="0" i="1" u="none" strike="noStrike" cap="none" spc="0" normalizeH="0" baseline="0" smtClean="0">
                              <a:ln>
                                <a:noFill/>
                              </a:ln>
                              <a:solidFill>
                                <a:srgbClr val="000000"/>
                              </a:solidFill>
                              <a:effectLst/>
                              <a:uFillTx/>
                              <a:latin typeface="Cambria Math" panose="02040503050406030204" pitchFamily="18" charset="0"/>
                              <a:ea typeface="Corbel" panose="020B0503020204020204"/>
                              <a:cs typeface="Corbel" panose="020B0503020204020204"/>
                              <a:sym typeface="Corbel" panose="020B0503020204020204"/>
                            </a:rPr>
                            <m:t>𝑒𝑛𝑑</m:t>
                          </m:r>
                        </m:sub>
                      </m:sSub>
                    </m:oMath>
                  </m:oMathPara>
                </a14:m>
                <a:endParaRPr kumimoji="0" lang="zh-CN" altLang="en-US" sz="2000" b="0" i="0" u="none" strike="noStrike" cap="none" spc="0" normalizeH="0" baseline="0" dirty="0">
                  <a:ln>
                    <a:noFill/>
                  </a:ln>
                  <a:solidFill>
                    <a:srgbClr val="000000"/>
                  </a:solidFill>
                  <a:effectLst/>
                  <a:uFillTx/>
                  <a:ea typeface="Corbel" panose="020B0503020204020204"/>
                  <a:cs typeface="Corbel" panose="020B0503020204020204"/>
                  <a:sym typeface="Corbel" panose="020B0503020204020204"/>
                </a:endParaRPr>
              </a:p>
            </p:txBody>
          </p:sp>
        </mc:Choice>
        <mc:Fallback xmlns="">
          <p:sp>
            <p:nvSpPr>
              <p:cNvPr id="4" name="文本框 3"/>
              <p:cNvSpPr txBox="1">
                <a:spLocks noRot="1" noChangeAspect="1" noMove="1" noResize="1" noEditPoints="1" noAdjustHandles="1" noChangeArrowheads="1" noChangeShapeType="1" noTextEdit="1"/>
              </p:cNvSpPr>
              <p:nvPr/>
            </p:nvSpPr>
            <p:spPr>
              <a:xfrm>
                <a:off x="6668756" y="3608962"/>
                <a:ext cx="1273358" cy="400108"/>
              </a:xfrm>
              <a:prstGeom prst="rect">
                <a:avLst/>
              </a:prstGeom>
              <a:blipFill rotWithShape="0">
                <a:blip r:embed="rId4"/>
                <a:stretch>
                  <a:fillRect b="-1515"/>
                </a:stretch>
              </a:blipFill>
              <a:ln w="12700" cap="flat">
                <a:noFill/>
                <a:miter lim="400000"/>
              </a:ln>
            </p:spPr>
            <p:txBody>
              <a:bodyPr/>
              <a:lstStyle/>
              <a:p>
                <a:r>
                  <a:rPr lang="zh-CN" altLang="en-US">
                    <a:noFill/>
                  </a:rPr>
                  <a:t> </a:t>
                </a:r>
              </a:p>
            </p:txBody>
          </p:sp>
        </mc:Fallback>
      </mc:AlternateContent>
    </p:spTree>
    <p:extLst>
      <p:ext uri="{BB962C8B-B14F-4D97-AF65-F5344CB8AC3E}">
        <p14:creationId xmlns:p14="http://schemas.microsoft.com/office/powerpoint/2010/main" val="2428075533"/>
      </p:ext>
    </p:extLst>
  </p:cSld>
  <p:clrMapOvr>
    <a:masterClrMapping/>
  </p:clrMapOvr>
  <p:transition spd="med"/>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 name="标题"/>
          <p:cNvSpPr txBox="1">
            <a:spLocks noGrp="1"/>
          </p:cNvSpPr>
          <p:nvPr>
            <p:ph type="title"/>
          </p:nvPr>
        </p:nvSpPr>
        <p:spPr>
          <a:prstGeom prst="rect">
            <a:avLst/>
          </a:prstGeom>
        </p:spPr>
        <p:txBody>
          <a:bodyPr/>
          <a:lstStyle/>
          <a:p>
            <a:endParaRPr/>
          </a:p>
        </p:txBody>
      </p:sp>
      <p:pic>
        <p:nvPicPr>
          <p:cNvPr id="1199" name="image61.gif" descr="image61.gif"/>
          <p:cNvPicPr>
            <a:picLocks noChangeAspect="1"/>
          </p:cNvPicPr>
          <p:nvPr/>
        </p:nvPicPr>
        <p:blipFill>
          <a:blip r:embed="rId6"/>
          <a:stretch>
            <a:fillRect/>
          </a:stretch>
        </p:blipFill>
        <p:spPr>
          <a:xfrm>
            <a:off x="395536" y="1960240"/>
            <a:ext cx="1766400" cy="1324801"/>
          </a:xfrm>
          <a:prstGeom prst="rect">
            <a:avLst/>
          </a:prstGeom>
          <a:ln>
            <a:solidFill>
              <a:srgbClr val="0326CC"/>
            </a:solidFill>
          </a:ln>
        </p:spPr>
      </p:pic>
      <p:pic>
        <p:nvPicPr>
          <p:cNvPr id="1200" name="image62.gif" descr="image62.gif"/>
          <p:cNvPicPr>
            <a:picLocks noChangeAspect="1"/>
          </p:cNvPicPr>
          <p:nvPr/>
        </p:nvPicPr>
        <p:blipFill>
          <a:blip r:embed="rId7"/>
          <a:stretch>
            <a:fillRect/>
          </a:stretch>
        </p:blipFill>
        <p:spPr>
          <a:xfrm>
            <a:off x="2771799" y="1960240"/>
            <a:ext cx="1766401" cy="1324801"/>
          </a:xfrm>
          <a:prstGeom prst="rect">
            <a:avLst/>
          </a:prstGeom>
          <a:ln>
            <a:solidFill>
              <a:srgbClr val="0326CC"/>
            </a:solidFill>
          </a:ln>
        </p:spPr>
      </p:pic>
      <p:pic>
        <p:nvPicPr>
          <p:cNvPr id="1201" name="image63.mov" descr="image63.mov"/>
          <p:cNvPicPr/>
          <p:nvPr>
            <a:videoFile r:link="rId2"/>
            <p:extLst>
              <p:ext uri="{DAA4B4D4-6D71-4841-9C94-3DE7FCFB9230}">
                <p14:media xmlns:p14="http://schemas.microsoft.com/office/powerpoint/2010/main" r:embed="rId1"/>
              </p:ext>
            </p:extLst>
          </p:nvPr>
        </p:nvPicPr>
        <p:blipFill>
          <a:blip r:embed="rId8"/>
          <a:stretch>
            <a:fillRect/>
          </a:stretch>
        </p:blipFill>
        <p:spPr>
          <a:xfrm>
            <a:off x="6228184" y="1960240"/>
            <a:ext cx="1766326" cy="1324745"/>
          </a:xfrm>
          <a:prstGeom prst="rect">
            <a:avLst/>
          </a:prstGeom>
          <a:ln>
            <a:solidFill>
              <a:srgbClr val="0326CC"/>
            </a:solidFill>
          </a:ln>
        </p:spPr>
      </p:pic>
      <p:pic>
        <p:nvPicPr>
          <p:cNvPr id="1202" name="image64.gif" descr="image64.gif"/>
          <p:cNvPicPr>
            <a:picLocks noChangeAspect="1"/>
          </p:cNvPicPr>
          <p:nvPr/>
        </p:nvPicPr>
        <p:blipFill>
          <a:blip r:embed="rId9"/>
          <a:stretch>
            <a:fillRect/>
          </a:stretch>
        </p:blipFill>
        <p:spPr>
          <a:xfrm>
            <a:off x="1043608" y="4149080"/>
            <a:ext cx="762001" cy="762001"/>
          </a:xfrm>
          <a:prstGeom prst="rect">
            <a:avLst/>
          </a:prstGeom>
          <a:ln w="12700">
            <a:miter lim="400000"/>
            <a:headEnd/>
            <a:tailEnd/>
          </a:ln>
        </p:spPr>
      </p:pic>
      <p:pic>
        <p:nvPicPr>
          <p:cNvPr id="1203" name="image65.gif" descr="image65.gif"/>
          <p:cNvPicPr>
            <a:picLocks noChangeAspect="1"/>
          </p:cNvPicPr>
          <p:nvPr/>
        </p:nvPicPr>
        <p:blipFill>
          <a:blip r:embed="rId10"/>
          <a:stretch>
            <a:fillRect/>
          </a:stretch>
        </p:blipFill>
        <p:spPr>
          <a:xfrm>
            <a:off x="2987824" y="4194800"/>
            <a:ext cx="762001" cy="762001"/>
          </a:xfrm>
          <a:prstGeom prst="rect">
            <a:avLst/>
          </a:prstGeom>
          <a:ln w="12700">
            <a:miter lim="400000"/>
            <a:headEnd/>
            <a:tailEnd/>
          </a:ln>
        </p:spPr>
      </p:pic>
      <p:pic>
        <p:nvPicPr>
          <p:cNvPr id="1204" name="image66.mov" descr="image66.mov"/>
          <p:cNvPicPr/>
          <p:nvPr>
            <a:videoFile r:link="rId4"/>
            <p:extLst>
              <p:ext uri="{DAA4B4D4-6D71-4841-9C94-3DE7FCFB9230}">
                <p14:media xmlns:p14="http://schemas.microsoft.com/office/powerpoint/2010/main" r:embed="rId3"/>
              </p:ext>
            </p:extLst>
          </p:nvPr>
        </p:nvPicPr>
        <p:blipFill>
          <a:blip r:embed="rId11"/>
          <a:stretch>
            <a:fillRect/>
          </a:stretch>
        </p:blipFill>
        <p:spPr>
          <a:xfrm>
            <a:off x="4953000" y="4186797"/>
            <a:ext cx="762000" cy="762001"/>
          </a:xfrm>
          <a:prstGeom prst="rect">
            <a:avLst/>
          </a:prstGeom>
          <a:ln w="12700">
            <a:miter lim="400000"/>
            <a:headEnd/>
            <a:tailEnd/>
          </a:ln>
        </p:spPr>
      </p:pic>
    </p:spTree>
    <p:extLst>
      <p:ext uri="{BB962C8B-B14F-4D97-AF65-F5344CB8AC3E}">
        <p14:creationId xmlns:p14="http://schemas.microsoft.com/office/powerpoint/2010/main" val="3745634577"/>
      </p:ext>
    </p:extLst>
  </p:cSld>
  <p:clrMapOvr>
    <a:masterClrMapping/>
  </p:clrMapOvr>
  <p:transition spd="med"/>
  <p:timing>
    <p:tnLst>
      <p:par>
        <p:cTn id="1" dur="indefinite" restart="never" fill="hold" nodeType="tmRoot">
          <p:childTnLst>
            <p:seq concurrent="1"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98" fill="hold"/>
                                        <p:tgtEl>
                                          <p:spTgt spid="1201"/>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indefinite" fill="hold"/>
                                        <p:tgtEl>
                                          <p:spTgt spid="1202"/>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grpId="0" nodeType="afterEffect">
                                  <p:stCondLst>
                                    <p:cond delay="0"/>
                                  </p:stCondLst>
                                  <p:childTnLst>
                                    <p:set>
                                      <p:cBhvr>
                                        <p:cTn id="13" dur="indefinite" fill="hold"/>
                                        <p:tgtEl>
                                          <p:spTgt spid="1203"/>
                                        </p:tgtEl>
                                        <p:attrNameLst>
                                          <p:attrName>style.visibility</p:attrName>
                                        </p:attrNameLst>
                                      </p:cBhvr>
                                      <p:to>
                                        <p:strVal val="visible"/>
                                      </p:to>
                                    </p:set>
                                  </p:childTnLst>
                                </p:cTn>
                              </p:par>
                            </p:childTnLst>
                          </p:cTn>
                        </p:par>
                        <p:par>
                          <p:cTn id="14" fill="hold">
                            <p:stCondLst>
                              <p:cond delay="0"/>
                            </p:stCondLst>
                            <p:childTnLst>
                              <p:par>
                                <p:cTn id="15" presetID="1" presetClass="entr" presetSubtype="0" fill="hold" grpId="0" nodeType="afterEffect">
                                  <p:stCondLst>
                                    <p:cond delay="0"/>
                                  </p:stCondLst>
                                  <p:childTnLst>
                                    <p:set>
                                      <p:cBhvr>
                                        <p:cTn id="16" dur="indefinite" fill="hold"/>
                                        <p:tgtEl>
                                          <p:spTgt spid="1204"/>
                                        </p:tgtEl>
                                        <p:attrNameLst>
                                          <p:attrName>style.visibility</p:attrName>
                                        </p:attrNameLst>
                                      </p:cBhvr>
                                      <p:to>
                                        <p:strVal val="visible"/>
                                      </p:to>
                                    </p:set>
                                  </p:childTnLst>
                                </p:cTn>
                              </p:par>
                            </p:childTnLst>
                          </p:cTn>
                        </p:par>
                        <p:par>
                          <p:cTn id="17" fill="hold">
                            <p:stCondLst>
                              <p:cond delay="0"/>
                            </p:stCondLst>
                            <p:childTnLst>
                              <p:par>
                                <p:cTn id="18" presetID="1" presetClass="mediacall" presetSubtype="0" fill="hold" nodeType="afterEffect">
                                  <p:stCondLst>
                                    <p:cond delay="0"/>
                                  </p:stCondLst>
                                  <p:childTnLst>
                                    <p:cmd type="call" cmd="playFrom(0.0)">
                                      <p:cBhvr>
                                        <p:cTn id="19" dur="598" fill="hold"/>
                                        <p:tgtEl>
                                          <p:spTgt spid="120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20" fill="hold" display="0">
                  <p:stCondLst>
                    <p:cond delay="indefinite"/>
                  </p:stCondLst>
                </p:cTn>
                <p:tgtEl>
                  <p:spTgt spid="1204"/>
                </p:tgtEl>
              </p:cMediaNode>
            </p:video>
            <p:video>
              <p:cMediaNode vol="100000">
                <p:cTn id="21" fill="hold" display="0">
                  <p:stCondLst>
                    <p:cond delay="indefinite"/>
                  </p:stCondLst>
                </p:cTn>
                <p:tgtEl>
                  <p:spTgt spid="1201"/>
                </p:tgtEl>
              </p:cMediaNode>
            </p:video>
          </p:childTnLst>
        </p:cTn>
      </p:par>
    </p:tnLst>
    <p:bldLst>
      <p:bldP spid="1202" grpId="0" bldLvl="0" animBg="1" advAuto="0"/>
      <p:bldP spid="1203" grpId="0" bldLvl="0" animBg="1" advAuto="0"/>
      <p:bldP spid="1204" grpId="0" bldLvl="0" animBg="1" advAuto="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2" name="Linear histogram transform"/>
          <p:cNvSpPr txBox="1">
            <a:spLocks noGrp="1"/>
          </p:cNvSpPr>
          <p:nvPr>
            <p:ph type="title"/>
          </p:nvPr>
        </p:nvSpPr>
        <p:spPr>
          <a:prstGeom prst="rect">
            <a:avLst/>
          </a:prstGeom>
        </p:spPr>
        <p:txBody>
          <a:bodyPr/>
          <a:lstStyle>
            <a:lvl1pPr>
              <a:defRPr sz="3600"/>
            </a:lvl1pPr>
          </a:lstStyle>
          <a:p>
            <a:r>
              <a:t>Linear histogram transform</a:t>
            </a:r>
          </a:p>
        </p:txBody>
      </p:sp>
      <p:sp>
        <p:nvSpPr>
          <p:cNvPr id="1303" name="Linear grayscale transform--Example"/>
          <p:cNvSpPr txBox="1">
            <a:spLocks noGrp="1"/>
          </p:cNvSpPr>
          <p:nvPr>
            <p:ph type="body" sz="quarter" idx="1"/>
          </p:nvPr>
        </p:nvSpPr>
        <p:spPr>
          <a:xfrm>
            <a:off x="457199" y="1600200"/>
            <a:ext cx="8348665" cy="592139"/>
          </a:xfrm>
          <a:prstGeom prst="rect">
            <a:avLst/>
          </a:prstGeom>
        </p:spPr>
        <p:txBody>
          <a:bodyPr/>
          <a:lstStyle>
            <a:lvl1pPr marL="320040" indent="-201295">
              <a:lnSpc>
                <a:spcPct val="90000"/>
              </a:lnSpc>
              <a:buSzTx/>
              <a:buFont typeface="Wingdings 2" panose="05020102010507070707"/>
              <a:buNone/>
              <a:defRPr sz="2900">
                <a:solidFill>
                  <a:srgbClr val="3366CC"/>
                </a:solidFill>
              </a:defRPr>
            </a:lvl1pPr>
          </a:lstStyle>
          <a:p>
            <a:r>
              <a:t>Linear grayscale transform--Example</a:t>
            </a:r>
          </a:p>
        </p:txBody>
      </p:sp>
      <p:grpSp>
        <p:nvGrpSpPr>
          <p:cNvPr id="1328" name="成组"/>
          <p:cNvGrpSpPr/>
          <p:nvPr/>
        </p:nvGrpSpPr>
        <p:grpSpPr>
          <a:xfrm>
            <a:off x="1104900" y="2187575"/>
            <a:ext cx="6781800" cy="4000582"/>
            <a:chOff x="0" y="0"/>
            <a:chExt cx="6781800" cy="4000581"/>
          </a:xfrm>
        </p:grpSpPr>
        <p:sp>
          <p:nvSpPr>
            <p:cNvPr id="1304" name="Original image"/>
            <p:cNvSpPr txBox="1"/>
            <p:nvPr/>
          </p:nvSpPr>
          <p:spPr>
            <a:xfrm>
              <a:off x="0" y="1638300"/>
              <a:ext cx="2219325" cy="343491"/>
            </a:xfrm>
            <a:prstGeom prst="rect">
              <a:avLst/>
            </a:prstGeom>
            <a:noFill/>
            <a:ln w="12700" cap="flat">
              <a:noFill/>
              <a:miter lim="400000"/>
            </a:ln>
            <a:effectLst/>
          </p:spPr>
          <p:txBody>
            <a:bodyPr wrap="square" lIns="31089" tIns="31089" rIns="31089" bIns="31089" numCol="1" anchor="ctr">
              <a:spAutoFit/>
            </a:bodyPr>
            <a:lstStyle>
              <a:lvl1pPr algn="ctr">
                <a:defRPr sz="2000">
                  <a:solidFill>
                    <a:srgbClr val="292929"/>
                  </a:solidFill>
                  <a:latin typeface="Times New Roman" panose="02020603050405020304"/>
                  <a:ea typeface="Times New Roman" panose="02020603050405020304"/>
                  <a:cs typeface="Times New Roman" panose="02020603050405020304"/>
                  <a:sym typeface="Times New Roman" panose="02020603050405020304"/>
                </a:defRPr>
              </a:lvl1pPr>
            </a:lstStyle>
            <a:p>
              <a:r>
                <a:t>Original image</a:t>
              </a:r>
            </a:p>
          </p:txBody>
        </p:sp>
        <p:pic>
          <p:nvPicPr>
            <p:cNvPr id="1305" name="image243.png" descr="image243.png"/>
            <p:cNvPicPr>
              <a:picLocks noChangeAspect="1"/>
            </p:cNvPicPr>
            <p:nvPr/>
          </p:nvPicPr>
          <p:blipFill>
            <a:blip r:embed="rId2"/>
            <a:stretch>
              <a:fillRect/>
            </a:stretch>
          </p:blipFill>
          <p:spPr>
            <a:xfrm>
              <a:off x="366712" y="6350"/>
              <a:ext cx="1674813" cy="1658938"/>
            </a:xfrm>
            <a:prstGeom prst="rect">
              <a:avLst/>
            </a:prstGeom>
            <a:ln w="12700" cap="flat">
              <a:noFill/>
              <a:miter lim="400000"/>
              <a:headEnd/>
              <a:tailEnd/>
            </a:ln>
            <a:effectLst/>
          </p:spPr>
        </p:pic>
        <p:sp>
          <p:nvSpPr>
            <p:cNvPr id="1306" name="After transform"/>
            <p:cNvSpPr txBox="1"/>
            <p:nvPr/>
          </p:nvSpPr>
          <p:spPr>
            <a:xfrm>
              <a:off x="2159000" y="1660525"/>
              <a:ext cx="2305050" cy="343491"/>
            </a:xfrm>
            <a:prstGeom prst="rect">
              <a:avLst/>
            </a:prstGeom>
            <a:noFill/>
            <a:ln w="12700" cap="flat">
              <a:noFill/>
              <a:miter lim="400000"/>
            </a:ln>
            <a:effectLst/>
          </p:spPr>
          <p:txBody>
            <a:bodyPr wrap="square" lIns="31089" tIns="31089" rIns="31089" bIns="31089" numCol="1" anchor="ctr">
              <a:spAutoFit/>
            </a:bodyPr>
            <a:lstStyle>
              <a:lvl1pPr algn="ctr">
                <a:defRPr sz="2000">
                  <a:solidFill>
                    <a:srgbClr val="292929"/>
                  </a:solidFill>
                  <a:latin typeface="Times New Roman" panose="02020603050405020304"/>
                  <a:ea typeface="Times New Roman" panose="02020603050405020304"/>
                  <a:cs typeface="Times New Roman" panose="02020603050405020304"/>
                  <a:sym typeface="Times New Roman" panose="02020603050405020304"/>
                </a:defRPr>
              </a:lvl1pPr>
            </a:lstStyle>
            <a:p>
              <a:r>
                <a:t>After transform</a:t>
              </a:r>
            </a:p>
          </p:txBody>
        </p:sp>
        <p:pic>
          <p:nvPicPr>
            <p:cNvPr id="1307" name="image244.png" descr="image244.png"/>
            <p:cNvPicPr>
              <a:picLocks noChangeAspect="1"/>
            </p:cNvPicPr>
            <p:nvPr/>
          </p:nvPicPr>
          <p:blipFill>
            <a:blip r:embed="rId3"/>
            <a:stretch>
              <a:fillRect/>
            </a:stretch>
          </p:blipFill>
          <p:spPr>
            <a:xfrm>
              <a:off x="2501900" y="0"/>
              <a:ext cx="1682750" cy="1646238"/>
            </a:xfrm>
            <a:prstGeom prst="rect">
              <a:avLst/>
            </a:prstGeom>
            <a:ln w="12700" cap="flat">
              <a:noFill/>
              <a:miter lim="400000"/>
              <a:headEnd/>
              <a:tailEnd/>
            </a:ln>
            <a:effectLst/>
          </p:spPr>
        </p:pic>
        <p:sp>
          <p:nvSpPr>
            <p:cNvPr id="1308" name="1"/>
            <p:cNvSpPr txBox="1"/>
            <p:nvPr/>
          </p:nvSpPr>
          <p:spPr>
            <a:xfrm>
              <a:off x="3997325" y="3679825"/>
              <a:ext cx="546100" cy="319170"/>
            </a:xfrm>
            <a:prstGeom prst="rect">
              <a:avLst/>
            </a:prstGeom>
            <a:noFill/>
            <a:ln w="12700" cap="flat">
              <a:noFill/>
              <a:miter lim="400000"/>
            </a:ln>
            <a:effectLst/>
          </p:spPr>
          <p:txBody>
            <a:bodyPr wrap="square" lIns="31089" tIns="31089" rIns="31089" bIns="31089" numCol="1" anchor="ctr">
              <a:spAutoFit/>
            </a:bodyPr>
            <a:lstStyle>
              <a:lvl1pPr algn="just">
                <a:defRPr>
                  <a:solidFill>
                    <a:srgbClr val="292929"/>
                  </a:solidFill>
                  <a:latin typeface="Times New Roman" panose="02020603050405020304"/>
                  <a:ea typeface="Times New Roman" panose="02020603050405020304"/>
                  <a:cs typeface="Times New Roman" panose="02020603050405020304"/>
                  <a:sym typeface="Times New Roman" panose="02020603050405020304"/>
                </a:defRPr>
              </a:lvl1pPr>
            </a:lstStyle>
            <a:p>
              <a:r>
                <a:t>1</a:t>
              </a:r>
            </a:p>
          </p:txBody>
        </p:sp>
        <p:grpSp>
          <p:nvGrpSpPr>
            <p:cNvPr id="1316" name="成组"/>
            <p:cNvGrpSpPr/>
            <p:nvPr/>
          </p:nvGrpSpPr>
          <p:grpSpPr>
            <a:xfrm>
              <a:off x="2054224" y="2027237"/>
              <a:ext cx="2124076" cy="1962233"/>
              <a:chOff x="0" y="0"/>
              <a:chExt cx="2124074" cy="1962231"/>
            </a:xfrm>
          </p:grpSpPr>
          <p:sp>
            <p:nvSpPr>
              <p:cNvPr id="1309" name="0"/>
              <p:cNvSpPr txBox="1"/>
              <p:nvPr/>
            </p:nvSpPr>
            <p:spPr>
              <a:xfrm>
                <a:off x="182562" y="1582737"/>
                <a:ext cx="544513" cy="319170"/>
              </a:xfrm>
              <a:prstGeom prst="rect">
                <a:avLst/>
              </a:prstGeom>
              <a:noFill/>
              <a:ln w="12700" cap="flat">
                <a:noFill/>
                <a:miter lim="400000"/>
              </a:ln>
              <a:effectLst/>
            </p:spPr>
            <p:txBody>
              <a:bodyPr wrap="square" lIns="31089" tIns="31089" rIns="31089" bIns="31089" numCol="1" anchor="ctr">
                <a:spAutoFit/>
              </a:bodyPr>
              <a:lstStyle>
                <a:lvl1pPr algn="just">
                  <a:defRPr>
                    <a:solidFill>
                      <a:srgbClr val="292929"/>
                    </a:solidFill>
                    <a:latin typeface="Times New Roman" panose="02020603050405020304"/>
                    <a:ea typeface="Times New Roman" panose="02020603050405020304"/>
                    <a:cs typeface="Times New Roman" panose="02020603050405020304"/>
                    <a:sym typeface="Times New Roman" panose="02020603050405020304"/>
                  </a:defRPr>
                </a:lvl1pPr>
              </a:lstStyle>
              <a:p>
                <a:r>
                  <a:t>0</a:t>
                </a:r>
              </a:p>
            </p:txBody>
          </p:sp>
          <p:sp>
            <p:nvSpPr>
              <p:cNvPr id="1310" name="0.5"/>
              <p:cNvSpPr txBox="1"/>
              <p:nvPr/>
            </p:nvSpPr>
            <p:spPr>
              <a:xfrm>
                <a:off x="0" y="725487"/>
                <a:ext cx="544513" cy="319170"/>
              </a:xfrm>
              <a:prstGeom prst="rect">
                <a:avLst/>
              </a:prstGeom>
              <a:noFill/>
              <a:ln w="12700" cap="flat">
                <a:noFill/>
                <a:miter lim="400000"/>
              </a:ln>
              <a:effectLst/>
            </p:spPr>
            <p:txBody>
              <a:bodyPr wrap="square" lIns="31089" tIns="31089" rIns="31089" bIns="31089" numCol="1" anchor="ctr">
                <a:spAutoFit/>
              </a:bodyPr>
              <a:lstStyle>
                <a:lvl1pPr algn="just">
                  <a:defRPr>
                    <a:solidFill>
                      <a:srgbClr val="292929"/>
                    </a:solidFill>
                    <a:latin typeface="Times New Roman" panose="02020603050405020304"/>
                    <a:ea typeface="Times New Roman" panose="02020603050405020304"/>
                    <a:cs typeface="Times New Roman" panose="02020603050405020304"/>
                    <a:sym typeface="Times New Roman" panose="02020603050405020304"/>
                  </a:defRPr>
                </a:lvl1pPr>
              </a:lstStyle>
              <a:p>
                <a:r>
                  <a:t>0.5</a:t>
                </a:r>
              </a:p>
            </p:txBody>
          </p:sp>
          <p:sp>
            <p:nvSpPr>
              <p:cNvPr id="1311" name="1"/>
              <p:cNvSpPr txBox="1"/>
              <p:nvPr/>
            </p:nvSpPr>
            <p:spPr>
              <a:xfrm>
                <a:off x="66675" y="0"/>
                <a:ext cx="546101" cy="319169"/>
              </a:xfrm>
              <a:prstGeom prst="rect">
                <a:avLst/>
              </a:prstGeom>
              <a:noFill/>
              <a:ln w="12700" cap="flat">
                <a:noFill/>
                <a:miter lim="400000"/>
              </a:ln>
              <a:effectLst/>
            </p:spPr>
            <p:txBody>
              <a:bodyPr wrap="square" lIns="31089" tIns="31089" rIns="31089" bIns="31089" numCol="1" anchor="ctr">
                <a:spAutoFit/>
              </a:bodyPr>
              <a:lstStyle>
                <a:lvl1pPr algn="just">
                  <a:defRPr>
                    <a:solidFill>
                      <a:srgbClr val="292929"/>
                    </a:solidFill>
                    <a:latin typeface="Times New Roman" panose="02020603050405020304"/>
                    <a:ea typeface="Times New Roman" panose="02020603050405020304"/>
                    <a:cs typeface="Times New Roman" panose="02020603050405020304"/>
                    <a:sym typeface="Times New Roman" panose="02020603050405020304"/>
                  </a:defRPr>
                </a:lvl1pPr>
              </a:lstStyle>
              <a:p>
                <a:r>
                  <a:t>1</a:t>
                </a:r>
              </a:p>
            </p:txBody>
          </p:sp>
          <p:sp>
            <p:nvSpPr>
              <p:cNvPr id="1312" name="矩形"/>
              <p:cNvSpPr/>
              <p:nvPr/>
            </p:nvSpPr>
            <p:spPr>
              <a:xfrm>
                <a:off x="439737" y="38100"/>
                <a:ext cx="1684338" cy="1584325"/>
              </a:xfrm>
              <a:prstGeom prst="rect">
                <a:avLst/>
              </a:prstGeom>
              <a:noFill/>
              <a:ln w="9525" cap="flat">
                <a:solidFill>
                  <a:srgbClr val="000000"/>
                </a:solidFill>
                <a:prstDash val="solid"/>
                <a:miter lim="400000"/>
              </a:ln>
              <a:effectLst/>
            </p:spPr>
            <p:txBody>
              <a:bodyPr wrap="square" lIns="45719" tIns="45719" rIns="45719" bIns="45719" numCol="1" anchor="ctr">
                <a:noAutofit/>
              </a:bodyPr>
              <a:lstStyle/>
              <a:p>
                <a:endParaRPr/>
              </a:p>
            </p:txBody>
          </p:sp>
          <p:sp>
            <p:nvSpPr>
              <p:cNvPr id="1313" name="s=kr+b"/>
              <p:cNvSpPr txBox="1"/>
              <p:nvPr/>
            </p:nvSpPr>
            <p:spPr>
              <a:xfrm>
                <a:off x="755650" y="322262"/>
                <a:ext cx="1254125" cy="319170"/>
              </a:xfrm>
              <a:prstGeom prst="rect">
                <a:avLst/>
              </a:prstGeom>
              <a:noFill/>
              <a:ln w="12700" cap="flat">
                <a:noFill/>
                <a:miter lim="400000"/>
              </a:ln>
              <a:effectLst/>
            </p:spPr>
            <p:txBody>
              <a:bodyPr wrap="square" lIns="31089" tIns="31089" rIns="31089" bIns="31089" numCol="1" anchor="ctr">
                <a:spAutoFit/>
              </a:bodyPr>
              <a:lstStyle>
                <a:lvl1pPr algn="just">
                  <a:defRPr i="1">
                    <a:solidFill>
                      <a:srgbClr val="292929"/>
                    </a:solidFill>
                    <a:latin typeface="Times New Roman" panose="02020603050405020304"/>
                    <a:ea typeface="Times New Roman" panose="02020603050405020304"/>
                    <a:cs typeface="Times New Roman" panose="02020603050405020304"/>
                    <a:sym typeface="Times New Roman" panose="02020603050405020304"/>
                  </a:defRPr>
                </a:lvl1pPr>
              </a:lstStyle>
              <a:p>
                <a:r>
                  <a:t>s=kr+b</a:t>
                </a:r>
              </a:p>
            </p:txBody>
          </p:sp>
          <p:sp>
            <p:nvSpPr>
              <p:cNvPr id="1314" name="线条"/>
              <p:cNvSpPr/>
              <p:nvPr/>
            </p:nvSpPr>
            <p:spPr>
              <a:xfrm flipV="1">
                <a:off x="439737" y="471488"/>
                <a:ext cx="1665288" cy="808038"/>
              </a:xfrm>
              <a:prstGeom prst="line">
                <a:avLst/>
              </a:prstGeom>
              <a:noFill/>
              <a:ln w="3175" cap="flat">
                <a:solidFill>
                  <a:srgbClr val="000000"/>
                </a:solidFill>
                <a:prstDash val="solid"/>
                <a:round/>
              </a:ln>
              <a:effectLst/>
            </p:spPr>
            <p:txBody>
              <a:bodyPr wrap="square" lIns="0" tIns="0" rIns="0" bIns="0" numCol="1" anchor="t">
                <a:noAutofit/>
              </a:bodyPr>
              <a:lstStyle/>
              <a:p>
                <a:pPr defTabSz="457200">
                  <a:defRPr sz="1200">
                    <a:latin typeface="+mj-lt"/>
                    <a:ea typeface="+mj-ea"/>
                    <a:cs typeface="+mj-cs"/>
                    <a:sym typeface="Helvetica"/>
                  </a:defRPr>
                </a:pPr>
                <a:endParaRPr/>
              </a:p>
            </p:txBody>
          </p:sp>
          <p:sp>
            <p:nvSpPr>
              <p:cNvPr id="1315" name="0.5"/>
              <p:cNvSpPr txBox="1"/>
              <p:nvPr/>
            </p:nvSpPr>
            <p:spPr>
              <a:xfrm>
                <a:off x="995362" y="1643062"/>
                <a:ext cx="544513" cy="319170"/>
              </a:xfrm>
              <a:prstGeom prst="rect">
                <a:avLst/>
              </a:prstGeom>
              <a:noFill/>
              <a:ln w="12700" cap="flat">
                <a:noFill/>
                <a:miter lim="400000"/>
              </a:ln>
              <a:effectLst/>
            </p:spPr>
            <p:txBody>
              <a:bodyPr wrap="square" lIns="31089" tIns="31089" rIns="31089" bIns="31089" numCol="1" anchor="ctr">
                <a:spAutoFit/>
              </a:bodyPr>
              <a:lstStyle>
                <a:lvl1pPr algn="just">
                  <a:defRPr>
                    <a:solidFill>
                      <a:srgbClr val="292929"/>
                    </a:solidFill>
                    <a:latin typeface="Times New Roman" panose="02020603050405020304"/>
                    <a:ea typeface="Times New Roman" panose="02020603050405020304"/>
                    <a:cs typeface="Times New Roman" panose="02020603050405020304"/>
                    <a:sym typeface="Times New Roman" panose="02020603050405020304"/>
                  </a:defRPr>
                </a:lvl1pPr>
              </a:lstStyle>
              <a:p>
                <a:r>
                  <a:t>0.5</a:t>
                </a:r>
              </a:p>
            </p:txBody>
          </p:sp>
        </p:grpSp>
        <p:sp>
          <p:nvSpPr>
            <p:cNvPr id="1317" name="Inversed result"/>
            <p:cNvSpPr txBox="1"/>
            <p:nvPr/>
          </p:nvSpPr>
          <p:spPr>
            <a:xfrm>
              <a:off x="4265612" y="1622425"/>
              <a:ext cx="2362201" cy="343491"/>
            </a:xfrm>
            <a:prstGeom prst="rect">
              <a:avLst/>
            </a:prstGeom>
            <a:noFill/>
            <a:ln w="12700" cap="flat">
              <a:noFill/>
              <a:miter lim="400000"/>
            </a:ln>
            <a:effectLst/>
          </p:spPr>
          <p:txBody>
            <a:bodyPr wrap="square" lIns="31089" tIns="31089" rIns="31089" bIns="31089" numCol="1" anchor="ctr">
              <a:spAutoFit/>
            </a:bodyPr>
            <a:lstStyle>
              <a:lvl1pPr algn="ctr">
                <a:defRPr sz="2000">
                  <a:solidFill>
                    <a:srgbClr val="292929"/>
                  </a:solidFill>
                  <a:latin typeface="Times New Roman" panose="02020603050405020304"/>
                  <a:ea typeface="Times New Roman" panose="02020603050405020304"/>
                  <a:cs typeface="Times New Roman" panose="02020603050405020304"/>
                  <a:sym typeface="Times New Roman" panose="02020603050405020304"/>
                </a:defRPr>
              </a:lvl1pPr>
            </a:lstStyle>
            <a:p>
              <a:r>
                <a:t>Inversed result</a:t>
              </a:r>
            </a:p>
          </p:txBody>
        </p:sp>
        <p:pic>
          <p:nvPicPr>
            <p:cNvPr id="1318" name="image245.png" descr="image245.png"/>
            <p:cNvPicPr>
              <a:picLocks noChangeAspect="1"/>
            </p:cNvPicPr>
            <p:nvPr/>
          </p:nvPicPr>
          <p:blipFill>
            <a:blip r:embed="rId4"/>
            <a:stretch>
              <a:fillRect/>
            </a:stretch>
          </p:blipFill>
          <p:spPr>
            <a:xfrm>
              <a:off x="4665662" y="11112"/>
              <a:ext cx="1684338" cy="1658939"/>
            </a:xfrm>
            <a:prstGeom prst="rect">
              <a:avLst/>
            </a:prstGeom>
            <a:ln w="12700" cap="flat">
              <a:noFill/>
              <a:miter lim="400000"/>
              <a:headEnd/>
              <a:tailEnd/>
            </a:ln>
            <a:effectLst/>
          </p:spPr>
        </p:pic>
        <p:grpSp>
          <p:nvGrpSpPr>
            <p:cNvPr id="1327" name="成组"/>
            <p:cNvGrpSpPr/>
            <p:nvPr/>
          </p:nvGrpSpPr>
          <p:grpSpPr>
            <a:xfrm>
              <a:off x="4292600" y="2028825"/>
              <a:ext cx="2489200" cy="1971757"/>
              <a:chOff x="0" y="0"/>
              <a:chExt cx="2489200" cy="1971756"/>
            </a:xfrm>
          </p:grpSpPr>
          <p:sp>
            <p:nvSpPr>
              <p:cNvPr id="1319" name="0"/>
              <p:cNvSpPr txBox="1"/>
              <p:nvPr/>
            </p:nvSpPr>
            <p:spPr>
              <a:xfrm>
                <a:off x="142875" y="1503362"/>
                <a:ext cx="546100" cy="319170"/>
              </a:xfrm>
              <a:prstGeom prst="rect">
                <a:avLst/>
              </a:prstGeom>
              <a:noFill/>
              <a:ln w="12700" cap="flat">
                <a:noFill/>
                <a:miter lim="400000"/>
              </a:ln>
              <a:effectLst/>
            </p:spPr>
            <p:txBody>
              <a:bodyPr wrap="square" lIns="31089" tIns="31089" rIns="31089" bIns="31089" numCol="1" anchor="ctr">
                <a:spAutoFit/>
              </a:bodyPr>
              <a:lstStyle>
                <a:lvl1pPr algn="just">
                  <a:defRPr>
                    <a:solidFill>
                      <a:srgbClr val="292929"/>
                    </a:solidFill>
                    <a:latin typeface="Times New Roman" panose="02020603050405020304"/>
                    <a:ea typeface="Times New Roman" panose="02020603050405020304"/>
                    <a:cs typeface="Times New Roman" panose="02020603050405020304"/>
                    <a:sym typeface="Times New Roman" panose="02020603050405020304"/>
                  </a:defRPr>
                </a:lvl1pPr>
              </a:lstStyle>
              <a:p>
                <a:r>
                  <a:t>0</a:t>
                </a:r>
              </a:p>
            </p:txBody>
          </p:sp>
          <p:sp>
            <p:nvSpPr>
              <p:cNvPr id="1320" name="0.5"/>
              <p:cNvSpPr txBox="1"/>
              <p:nvPr/>
            </p:nvSpPr>
            <p:spPr>
              <a:xfrm>
                <a:off x="0" y="725487"/>
                <a:ext cx="546100" cy="319170"/>
              </a:xfrm>
              <a:prstGeom prst="rect">
                <a:avLst/>
              </a:prstGeom>
              <a:noFill/>
              <a:ln w="12700" cap="flat">
                <a:noFill/>
                <a:miter lim="400000"/>
              </a:ln>
              <a:effectLst/>
            </p:spPr>
            <p:txBody>
              <a:bodyPr wrap="square" lIns="31089" tIns="31089" rIns="31089" bIns="31089" numCol="1" anchor="ctr">
                <a:spAutoFit/>
              </a:bodyPr>
              <a:lstStyle>
                <a:lvl1pPr algn="just">
                  <a:defRPr>
                    <a:solidFill>
                      <a:srgbClr val="292929"/>
                    </a:solidFill>
                    <a:latin typeface="Times New Roman" panose="02020603050405020304"/>
                    <a:ea typeface="Times New Roman" panose="02020603050405020304"/>
                    <a:cs typeface="Times New Roman" panose="02020603050405020304"/>
                    <a:sym typeface="Times New Roman" panose="02020603050405020304"/>
                  </a:defRPr>
                </a:lvl1pPr>
              </a:lstStyle>
              <a:p>
                <a:r>
                  <a:t>0.5</a:t>
                </a:r>
              </a:p>
            </p:txBody>
          </p:sp>
          <p:sp>
            <p:nvSpPr>
              <p:cNvPr id="1321" name="1"/>
              <p:cNvSpPr txBox="1"/>
              <p:nvPr/>
            </p:nvSpPr>
            <p:spPr>
              <a:xfrm>
                <a:off x="66675" y="0"/>
                <a:ext cx="546100" cy="319169"/>
              </a:xfrm>
              <a:prstGeom prst="rect">
                <a:avLst/>
              </a:prstGeom>
              <a:noFill/>
              <a:ln w="12700" cap="flat">
                <a:noFill/>
                <a:miter lim="400000"/>
              </a:ln>
              <a:effectLst/>
            </p:spPr>
            <p:txBody>
              <a:bodyPr wrap="square" lIns="31089" tIns="31089" rIns="31089" bIns="31089" numCol="1" anchor="ctr">
                <a:spAutoFit/>
              </a:bodyPr>
              <a:lstStyle>
                <a:lvl1pPr algn="just">
                  <a:defRPr>
                    <a:solidFill>
                      <a:srgbClr val="292929"/>
                    </a:solidFill>
                    <a:latin typeface="Times New Roman" panose="02020603050405020304"/>
                    <a:ea typeface="Times New Roman" panose="02020603050405020304"/>
                    <a:cs typeface="Times New Roman" panose="02020603050405020304"/>
                    <a:sym typeface="Times New Roman" panose="02020603050405020304"/>
                  </a:defRPr>
                </a:lvl1pPr>
              </a:lstStyle>
              <a:p>
                <a:r>
                  <a:t>1</a:t>
                </a:r>
              </a:p>
            </p:txBody>
          </p:sp>
          <p:sp>
            <p:nvSpPr>
              <p:cNvPr id="1322" name="矩形"/>
              <p:cNvSpPr/>
              <p:nvPr/>
            </p:nvSpPr>
            <p:spPr>
              <a:xfrm>
                <a:off x="439737" y="36512"/>
                <a:ext cx="1685926" cy="1584326"/>
              </a:xfrm>
              <a:prstGeom prst="rect">
                <a:avLst/>
              </a:prstGeom>
              <a:noFill/>
              <a:ln w="9525" cap="flat">
                <a:solidFill>
                  <a:srgbClr val="000000"/>
                </a:solidFill>
                <a:prstDash val="solid"/>
                <a:miter lim="400000"/>
              </a:ln>
              <a:effectLst/>
            </p:spPr>
            <p:txBody>
              <a:bodyPr wrap="square" lIns="45719" tIns="45719" rIns="45719" bIns="45719" numCol="1" anchor="ctr">
                <a:noAutofit/>
              </a:bodyPr>
              <a:lstStyle/>
              <a:p>
                <a:endParaRPr/>
              </a:p>
            </p:txBody>
          </p:sp>
          <p:sp>
            <p:nvSpPr>
              <p:cNvPr id="1323" name="s=kr+b"/>
              <p:cNvSpPr txBox="1"/>
              <p:nvPr/>
            </p:nvSpPr>
            <p:spPr>
              <a:xfrm>
                <a:off x="857250" y="177800"/>
                <a:ext cx="1252538" cy="319169"/>
              </a:xfrm>
              <a:prstGeom prst="rect">
                <a:avLst/>
              </a:prstGeom>
              <a:noFill/>
              <a:ln w="12700" cap="flat">
                <a:noFill/>
                <a:miter lim="400000"/>
              </a:ln>
              <a:effectLst/>
            </p:spPr>
            <p:txBody>
              <a:bodyPr wrap="square" lIns="31089" tIns="31089" rIns="31089" bIns="31089" numCol="1" anchor="ctr">
                <a:spAutoFit/>
              </a:bodyPr>
              <a:lstStyle>
                <a:lvl1pPr algn="just">
                  <a:defRPr i="1">
                    <a:solidFill>
                      <a:srgbClr val="292929"/>
                    </a:solidFill>
                    <a:latin typeface="Times New Roman" panose="02020603050405020304"/>
                    <a:ea typeface="Times New Roman" panose="02020603050405020304"/>
                    <a:cs typeface="Times New Roman" panose="02020603050405020304"/>
                    <a:sym typeface="Times New Roman" panose="02020603050405020304"/>
                  </a:defRPr>
                </a:lvl1pPr>
              </a:lstStyle>
              <a:p>
                <a:r>
                  <a:t>s=kr+b</a:t>
                </a:r>
              </a:p>
            </p:txBody>
          </p:sp>
          <p:sp>
            <p:nvSpPr>
              <p:cNvPr id="1324" name="线条"/>
              <p:cNvSpPr/>
              <p:nvPr/>
            </p:nvSpPr>
            <p:spPr>
              <a:xfrm>
                <a:off x="439737" y="46037"/>
                <a:ext cx="1695451" cy="1584326"/>
              </a:xfrm>
              <a:prstGeom prst="line">
                <a:avLst/>
              </a:prstGeom>
              <a:noFill/>
              <a:ln w="3175" cap="flat">
                <a:solidFill>
                  <a:srgbClr val="000000"/>
                </a:solidFill>
                <a:prstDash val="solid"/>
                <a:round/>
              </a:ln>
              <a:effectLst/>
            </p:spPr>
            <p:txBody>
              <a:bodyPr wrap="square" lIns="0" tIns="0" rIns="0" bIns="0" numCol="1" anchor="t">
                <a:noAutofit/>
              </a:bodyPr>
              <a:lstStyle/>
              <a:p>
                <a:pPr defTabSz="457200">
                  <a:defRPr sz="1200">
                    <a:latin typeface="+mj-lt"/>
                    <a:ea typeface="+mj-ea"/>
                    <a:cs typeface="+mj-cs"/>
                    <a:sym typeface="Helvetica"/>
                  </a:defRPr>
                </a:pPr>
                <a:endParaRPr/>
              </a:p>
            </p:txBody>
          </p:sp>
          <p:sp>
            <p:nvSpPr>
              <p:cNvPr id="1325" name="1"/>
              <p:cNvSpPr txBox="1"/>
              <p:nvPr/>
            </p:nvSpPr>
            <p:spPr>
              <a:xfrm>
                <a:off x="1943100" y="1652587"/>
                <a:ext cx="546100" cy="319170"/>
              </a:xfrm>
              <a:prstGeom prst="rect">
                <a:avLst/>
              </a:prstGeom>
              <a:noFill/>
              <a:ln w="12700" cap="flat">
                <a:noFill/>
                <a:miter lim="400000"/>
              </a:ln>
              <a:effectLst/>
            </p:spPr>
            <p:txBody>
              <a:bodyPr wrap="square" lIns="31089" tIns="31089" rIns="31089" bIns="31089" numCol="1" anchor="ctr">
                <a:spAutoFit/>
              </a:bodyPr>
              <a:lstStyle>
                <a:lvl1pPr algn="just">
                  <a:defRPr>
                    <a:solidFill>
                      <a:srgbClr val="292929"/>
                    </a:solidFill>
                    <a:latin typeface="Times New Roman" panose="02020603050405020304"/>
                    <a:ea typeface="Times New Roman" panose="02020603050405020304"/>
                    <a:cs typeface="Times New Roman" panose="02020603050405020304"/>
                    <a:sym typeface="Times New Roman" panose="02020603050405020304"/>
                  </a:defRPr>
                </a:lvl1pPr>
              </a:lstStyle>
              <a:p>
                <a:r>
                  <a:t>1</a:t>
                </a:r>
              </a:p>
            </p:txBody>
          </p:sp>
          <p:sp>
            <p:nvSpPr>
              <p:cNvPr id="1326" name="0.5"/>
              <p:cNvSpPr txBox="1"/>
              <p:nvPr/>
            </p:nvSpPr>
            <p:spPr>
              <a:xfrm>
                <a:off x="996950" y="1643062"/>
                <a:ext cx="544513" cy="319170"/>
              </a:xfrm>
              <a:prstGeom prst="rect">
                <a:avLst/>
              </a:prstGeom>
              <a:noFill/>
              <a:ln w="12700" cap="flat">
                <a:noFill/>
                <a:miter lim="400000"/>
              </a:ln>
              <a:effectLst/>
            </p:spPr>
            <p:txBody>
              <a:bodyPr wrap="square" lIns="31089" tIns="31089" rIns="31089" bIns="31089" numCol="1" anchor="ctr">
                <a:spAutoFit/>
              </a:bodyPr>
              <a:lstStyle>
                <a:lvl1pPr algn="just">
                  <a:defRPr>
                    <a:solidFill>
                      <a:srgbClr val="292929"/>
                    </a:solidFill>
                    <a:latin typeface="Times New Roman" panose="02020603050405020304"/>
                    <a:ea typeface="Times New Roman" panose="02020603050405020304"/>
                    <a:cs typeface="Times New Roman" panose="02020603050405020304"/>
                    <a:sym typeface="Times New Roman" panose="02020603050405020304"/>
                  </a:defRPr>
                </a:lvl1pPr>
              </a:lstStyle>
              <a:p>
                <a:r>
                  <a:t>0.5</a:t>
                </a:r>
              </a:p>
            </p:txBody>
          </p:sp>
        </p:grpSp>
      </p:grpSp>
    </p:spTree>
    <p:extLst>
      <p:ext uri="{BB962C8B-B14F-4D97-AF65-F5344CB8AC3E}">
        <p14:creationId xmlns:p14="http://schemas.microsoft.com/office/powerpoint/2010/main" val="3017139010"/>
      </p:ext>
    </p:extLst>
  </p:cSld>
  <p:clrMapOvr>
    <a:masterClrMapping/>
  </p:clrMapOvr>
  <p:transition spd="med"/>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6" name="How to choose the key frames"/>
          <p:cNvSpPr txBox="1">
            <a:spLocks noGrp="1"/>
          </p:cNvSpPr>
          <p:nvPr>
            <p:ph type="title"/>
          </p:nvPr>
        </p:nvSpPr>
        <p:spPr>
          <a:prstGeom prst="rect">
            <a:avLst/>
          </a:prstGeom>
        </p:spPr>
        <p:txBody>
          <a:bodyPr/>
          <a:lstStyle>
            <a:lvl1pPr defTabSz="841375">
              <a:defRPr sz="4140"/>
            </a:lvl1pPr>
          </a:lstStyle>
          <a:p>
            <a:r>
              <a:t>How to choose the key frames</a:t>
            </a:r>
          </a:p>
        </p:txBody>
      </p:sp>
      <p:sp>
        <p:nvSpPr>
          <p:cNvPr id="1207" name="The two key frames should be similar in structure and size, so as to obtain a natural and consistent morphing result."/>
          <p:cNvSpPr txBox="1">
            <a:spLocks noGrp="1"/>
          </p:cNvSpPr>
          <p:nvPr>
            <p:ph type="body" idx="1"/>
          </p:nvPr>
        </p:nvSpPr>
        <p:spPr>
          <a:prstGeom prst="rect">
            <a:avLst/>
          </a:prstGeom>
        </p:spPr>
        <p:txBody>
          <a:bodyPr/>
          <a:lstStyle/>
          <a:p>
            <a:r>
              <a:t>The two key frames should be similar in structure and size, so as to obtain a natural and consistent morphing result.</a:t>
            </a:r>
          </a:p>
        </p:txBody>
      </p:sp>
      <p:pic>
        <p:nvPicPr>
          <p:cNvPr id="1208" name="image53.jpeg" descr="image53.jpeg"/>
          <p:cNvPicPr>
            <a:picLocks noChangeAspect="1"/>
          </p:cNvPicPr>
          <p:nvPr/>
        </p:nvPicPr>
        <p:blipFill>
          <a:blip r:embed="rId3"/>
          <a:stretch>
            <a:fillRect/>
          </a:stretch>
        </p:blipFill>
        <p:spPr>
          <a:xfrm>
            <a:off x="714375" y="3375247"/>
            <a:ext cx="4572000" cy="2286001"/>
          </a:xfrm>
          <a:prstGeom prst="rect">
            <a:avLst/>
          </a:prstGeom>
          <a:ln w="12700">
            <a:miter lim="400000"/>
            <a:headEnd/>
            <a:tailEnd/>
          </a:ln>
        </p:spPr>
      </p:pic>
      <p:pic>
        <p:nvPicPr>
          <p:cNvPr id="1209" name="image67.png" descr="image67.png"/>
          <p:cNvPicPr>
            <a:picLocks noChangeAspect="1"/>
          </p:cNvPicPr>
          <p:nvPr/>
        </p:nvPicPr>
        <p:blipFill>
          <a:blip r:embed="rId4"/>
          <a:stretch>
            <a:fillRect/>
          </a:stretch>
        </p:blipFill>
        <p:spPr>
          <a:xfrm>
            <a:off x="2643188" y="3720231"/>
            <a:ext cx="5859463" cy="2805113"/>
          </a:xfrm>
          <a:prstGeom prst="rect">
            <a:avLst/>
          </a:prstGeom>
          <a:ln w="12700">
            <a:miter lim="400000"/>
            <a:headEnd/>
            <a:tailEnd/>
          </a:ln>
        </p:spPr>
      </p:pic>
    </p:spTree>
    <p:extLst>
      <p:ext uri="{BB962C8B-B14F-4D97-AF65-F5344CB8AC3E}">
        <p14:creationId xmlns:p14="http://schemas.microsoft.com/office/powerpoint/2010/main" val="264411139"/>
      </p:ext>
    </p:extLst>
  </p:cSld>
  <p:clrMapOvr>
    <a:masterClrMapping/>
  </p:clrMapOvr>
  <p:transition spd="med"/>
  <p:timing>
    <p:tnLst>
      <p:par>
        <p:cTn id="1" dur="indefinite" restart="never" fill="hold" nodeType="tmRoot">
          <p:childTnLst>
            <p:seq concurrent="1" nextAc="seek">
              <p:cTn id="2" dur="indefinite" fill="hold"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indefinite" fill="hold"/>
                                        <p:tgtEl>
                                          <p:spTgt spid="1209"/>
                                        </p:tgtEl>
                                        <p:attrNameLst>
                                          <p:attrName>style.visibility</p:attrName>
                                        </p:attrNameLst>
                                      </p:cBhvr>
                                      <p:to>
                                        <p:strVal val="visible"/>
                                      </p:to>
                                    </p:set>
                                    <p:anim calcmode="lin" valueType="num">
                                      <p:cBhvr>
                                        <p:cTn id="7" dur="500" fill="hold"/>
                                        <p:tgtEl>
                                          <p:spTgt spid="1209"/>
                                        </p:tgtEl>
                                        <p:attrNameLst>
                                          <p:attrName>ppt_x</p:attrName>
                                        </p:attrNameLst>
                                      </p:cBhvr>
                                      <p:tavLst>
                                        <p:tav tm="0">
                                          <p:val>
                                            <p:strVal val="#ppt_x"/>
                                          </p:val>
                                        </p:tav>
                                        <p:tav tm="100000">
                                          <p:val>
                                            <p:strVal val="#ppt_x"/>
                                          </p:val>
                                        </p:tav>
                                      </p:tavLst>
                                    </p:anim>
                                    <p:anim calcmode="lin" valueType="num">
                                      <p:cBhvr>
                                        <p:cTn id="8" dur="500" fill="hold"/>
                                        <p:tgtEl>
                                          <p:spTgt spid="120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09" grpId="0" bldLvl="0" animBg="1" advAuto="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3" name="How to obtain the structure?"/>
          <p:cNvSpPr txBox="1">
            <a:spLocks noGrp="1"/>
          </p:cNvSpPr>
          <p:nvPr>
            <p:ph type="title"/>
          </p:nvPr>
        </p:nvSpPr>
        <p:spPr>
          <a:prstGeom prst="rect">
            <a:avLst/>
          </a:prstGeom>
        </p:spPr>
        <p:txBody>
          <a:bodyPr/>
          <a:lstStyle>
            <a:lvl1pPr defTabSz="877570">
              <a:defRPr sz="4320"/>
            </a:lvl1pPr>
          </a:lstStyle>
          <a:p>
            <a:r>
              <a:t>How to obtain the structure?</a:t>
            </a:r>
          </a:p>
        </p:txBody>
      </p:sp>
      <p:sp>
        <p:nvSpPr>
          <p:cNvPr id="1214" name="Label a series of feature points to define the structure of the beginning and end frame.…"/>
          <p:cNvSpPr txBox="1">
            <a:spLocks noGrp="1"/>
          </p:cNvSpPr>
          <p:nvPr>
            <p:ph type="body" idx="1"/>
          </p:nvPr>
        </p:nvSpPr>
        <p:spPr>
          <a:xfrm>
            <a:off x="457200" y="1484783"/>
            <a:ext cx="8229600" cy="4625611"/>
          </a:xfrm>
          <a:prstGeom prst="rect">
            <a:avLst/>
          </a:prstGeom>
        </p:spPr>
        <p:txBody>
          <a:bodyPr/>
          <a:lstStyle/>
          <a:p>
            <a:pPr>
              <a:defRPr sz="2800"/>
            </a:pPr>
            <a:r>
              <a:t>Label a series of feature points to define the structure of the beginning and end frame.</a:t>
            </a:r>
          </a:p>
          <a:p>
            <a:pPr>
              <a:defRPr sz="2800"/>
            </a:pPr>
            <a:r>
              <a:t>The feature points should keep correspondence.</a:t>
            </a:r>
          </a:p>
        </p:txBody>
      </p:sp>
      <p:pic>
        <p:nvPicPr>
          <p:cNvPr id="1215" name="image68.jpeg" descr="image68.jpeg"/>
          <p:cNvPicPr>
            <a:picLocks noChangeAspect="1"/>
          </p:cNvPicPr>
          <p:nvPr/>
        </p:nvPicPr>
        <p:blipFill>
          <a:blip r:embed="rId3"/>
          <a:stretch>
            <a:fillRect/>
          </a:stretch>
        </p:blipFill>
        <p:spPr>
          <a:xfrm>
            <a:off x="5604642" y="3286223"/>
            <a:ext cx="3071814" cy="2159001"/>
          </a:xfrm>
          <a:prstGeom prst="rect">
            <a:avLst/>
          </a:prstGeom>
          <a:ln w="12700">
            <a:miter lim="400000"/>
            <a:headEnd/>
            <a:tailEnd/>
          </a:ln>
        </p:spPr>
      </p:pic>
      <p:pic>
        <p:nvPicPr>
          <p:cNvPr id="1216" name="image55.png" descr="image55.png"/>
          <p:cNvPicPr>
            <a:picLocks noChangeAspect="1"/>
          </p:cNvPicPr>
          <p:nvPr/>
        </p:nvPicPr>
        <p:blipFill>
          <a:blip r:embed="rId4"/>
          <a:stretch>
            <a:fillRect/>
          </a:stretch>
        </p:blipFill>
        <p:spPr>
          <a:xfrm>
            <a:off x="1301245" y="3184023"/>
            <a:ext cx="3412878" cy="2477226"/>
          </a:xfrm>
          <a:prstGeom prst="rect">
            <a:avLst/>
          </a:prstGeom>
          <a:ln w="12700">
            <a:miter lim="400000"/>
            <a:headEnd/>
            <a:tailEnd/>
          </a:ln>
        </p:spPr>
      </p:pic>
    </p:spTree>
    <p:extLst>
      <p:ext uri="{BB962C8B-B14F-4D97-AF65-F5344CB8AC3E}">
        <p14:creationId xmlns:p14="http://schemas.microsoft.com/office/powerpoint/2010/main" val="4059311421"/>
      </p:ext>
    </p:extLst>
  </p:cSld>
  <p:clrMapOvr>
    <a:masterClrMapping/>
  </p:clrMapOvr>
  <p:transition spd="med"/>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0" name="Morph based on segment (two points)"/>
          <p:cNvSpPr txBox="1">
            <a:spLocks noGrp="1"/>
          </p:cNvSpPr>
          <p:nvPr>
            <p:ph type="title"/>
          </p:nvPr>
        </p:nvSpPr>
        <p:spPr>
          <a:prstGeom prst="rect">
            <a:avLst/>
          </a:prstGeom>
        </p:spPr>
        <p:txBody>
          <a:bodyPr>
            <a:normAutofit fontScale="90000"/>
          </a:bodyPr>
          <a:lstStyle>
            <a:lvl1pPr>
              <a:defRPr sz="4000"/>
            </a:lvl1pPr>
          </a:lstStyle>
          <a:p>
            <a:r>
              <a:t>Morph based on segment (two points)</a:t>
            </a:r>
          </a:p>
        </p:txBody>
      </p:sp>
      <p:sp>
        <p:nvSpPr>
          <p:cNvPr id="1221" name="After the feature points are determined, a series of segments are obtained.…"/>
          <p:cNvSpPr txBox="1">
            <a:spLocks noGrp="1"/>
          </p:cNvSpPr>
          <p:nvPr>
            <p:ph type="body" sz="half" idx="1"/>
          </p:nvPr>
        </p:nvSpPr>
        <p:spPr>
          <a:xfrm>
            <a:off x="457200" y="1412875"/>
            <a:ext cx="4114800" cy="4713288"/>
          </a:xfrm>
          <a:prstGeom prst="rect">
            <a:avLst/>
          </a:prstGeom>
        </p:spPr>
        <p:txBody>
          <a:bodyPr/>
          <a:lstStyle/>
          <a:p>
            <a:pPr>
              <a:defRPr sz="2900"/>
            </a:pPr>
            <a:r>
              <a:t>After the feature points are determined, a series of segments are obtained. </a:t>
            </a:r>
          </a:p>
          <a:p>
            <a:pPr>
              <a:defRPr sz="2900"/>
            </a:pPr>
            <a:r>
              <a:t>If we want to morph segment A to be B, both the location and the color of each pixel in the image will change accordingly. </a:t>
            </a:r>
          </a:p>
        </p:txBody>
      </p:sp>
      <p:grpSp>
        <p:nvGrpSpPr>
          <p:cNvPr id="1238" name="成组"/>
          <p:cNvGrpSpPr/>
          <p:nvPr/>
        </p:nvGrpSpPr>
        <p:grpSpPr>
          <a:xfrm>
            <a:off x="4571999" y="1412875"/>
            <a:ext cx="4105276" cy="5111751"/>
            <a:chOff x="0" y="0"/>
            <a:chExt cx="4105275" cy="5111750"/>
          </a:xfrm>
        </p:grpSpPr>
        <p:sp>
          <p:nvSpPr>
            <p:cNvPr id="1222" name="矩形"/>
            <p:cNvSpPr/>
            <p:nvPr/>
          </p:nvSpPr>
          <p:spPr>
            <a:xfrm>
              <a:off x="0" y="0"/>
              <a:ext cx="4105275" cy="5111750"/>
            </a:xfrm>
            <a:prstGeom prst="rect">
              <a:avLst/>
            </a:prstGeom>
            <a:solidFill>
              <a:srgbClr val="F0AD00">
                <a:alpha val="39999"/>
              </a:srgbClr>
            </a:solidFill>
            <a:ln w="12700" cap="flat">
              <a:solidFill>
                <a:srgbClr val="000000"/>
              </a:solidFill>
              <a:prstDash val="solid"/>
              <a:miter lim="400000"/>
            </a:ln>
            <a:effectLst/>
          </p:spPr>
          <p:txBody>
            <a:bodyPr wrap="square" lIns="45719" tIns="45719" rIns="45719" bIns="45719" numCol="1" anchor="ctr">
              <a:noAutofit/>
            </a:bodyPr>
            <a:lstStyle/>
            <a:p>
              <a:endParaRPr/>
            </a:p>
          </p:txBody>
        </p:sp>
        <p:sp>
          <p:nvSpPr>
            <p:cNvPr id="1223" name="线条"/>
            <p:cNvSpPr/>
            <p:nvPr/>
          </p:nvSpPr>
          <p:spPr>
            <a:xfrm flipV="1">
              <a:off x="0" y="3455988"/>
              <a:ext cx="1511300" cy="1655763"/>
            </a:xfrm>
            <a:prstGeom prst="line">
              <a:avLst/>
            </a:prstGeom>
            <a:noFill/>
            <a:ln w="12700" cap="flat">
              <a:solidFill>
                <a:srgbClr val="008000"/>
              </a:solidFill>
              <a:prstDash val="solid"/>
              <a:round/>
            </a:ln>
            <a:effectLst/>
          </p:spPr>
          <p:txBody>
            <a:bodyPr wrap="square" lIns="0" tIns="0" rIns="0" bIns="0" numCol="1" anchor="t">
              <a:noAutofit/>
            </a:bodyPr>
            <a:lstStyle/>
            <a:p>
              <a:pPr defTabSz="457200">
                <a:defRPr sz="1200">
                  <a:latin typeface="+mj-lt"/>
                  <a:ea typeface="+mj-ea"/>
                  <a:cs typeface="+mj-cs"/>
                  <a:sym typeface="Helvetica"/>
                </a:defRPr>
              </a:pPr>
              <a:endParaRPr/>
            </a:p>
          </p:txBody>
        </p:sp>
        <p:sp>
          <p:nvSpPr>
            <p:cNvPr id="1224" name="线条"/>
            <p:cNvSpPr/>
            <p:nvPr/>
          </p:nvSpPr>
          <p:spPr>
            <a:xfrm>
              <a:off x="-1" y="0"/>
              <a:ext cx="1008064" cy="1295400"/>
            </a:xfrm>
            <a:prstGeom prst="line">
              <a:avLst/>
            </a:prstGeom>
            <a:noFill/>
            <a:ln w="12700" cap="flat">
              <a:solidFill>
                <a:srgbClr val="008000"/>
              </a:solidFill>
              <a:prstDash val="solid"/>
              <a:round/>
            </a:ln>
            <a:effectLst/>
          </p:spPr>
          <p:txBody>
            <a:bodyPr wrap="square" lIns="0" tIns="0" rIns="0" bIns="0" numCol="1" anchor="t">
              <a:noAutofit/>
            </a:bodyPr>
            <a:lstStyle/>
            <a:p>
              <a:pPr defTabSz="457200">
                <a:defRPr sz="1200">
                  <a:latin typeface="+mj-lt"/>
                  <a:ea typeface="+mj-ea"/>
                  <a:cs typeface="+mj-cs"/>
                  <a:sym typeface="Helvetica"/>
                </a:defRPr>
              </a:pPr>
              <a:endParaRPr/>
            </a:p>
          </p:txBody>
        </p:sp>
        <p:sp>
          <p:nvSpPr>
            <p:cNvPr id="1225" name="线条"/>
            <p:cNvSpPr/>
            <p:nvPr/>
          </p:nvSpPr>
          <p:spPr>
            <a:xfrm flipH="1">
              <a:off x="1008062" y="0"/>
              <a:ext cx="3095626" cy="1295400"/>
            </a:xfrm>
            <a:prstGeom prst="line">
              <a:avLst/>
            </a:prstGeom>
            <a:noFill/>
            <a:ln w="12700" cap="flat">
              <a:solidFill>
                <a:srgbClr val="008000"/>
              </a:solidFill>
              <a:prstDash val="solid"/>
              <a:round/>
            </a:ln>
            <a:effectLst/>
          </p:spPr>
          <p:txBody>
            <a:bodyPr wrap="square" lIns="0" tIns="0" rIns="0" bIns="0" numCol="1" anchor="t">
              <a:noAutofit/>
            </a:bodyPr>
            <a:lstStyle/>
            <a:p>
              <a:pPr defTabSz="457200">
                <a:defRPr sz="1200">
                  <a:latin typeface="+mj-lt"/>
                  <a:ea typeface="+mj-ea"/>
                  <a:cs typeface="+mj-cs"/>
                  <a:sym typeface="Helvetica"/>
                </a:defRPr>
              </a:pPr>
              <a:endParaRPr/>
            </a:p>
          </p:txBody>
        </p:sp>
        <p:sp>
          <p:nvSpPr>
            <p:cNvPr id="1226" name="线条"/>
            <p:cNvSpPr/>
            <p:nvPr/>
          </p:nvSpPr>
          <p:spPr>
            <a:xfrm flipH="1" flipV="1">
              <a:off x="1511300" y="3455988"/>
              <a:ext cx="2592388" cy="1655763"/>
            </a:xfrm>
            <a:prstGeom prst="line">
              <a:avLst/>
            </a:prstGeom>
            <a:noFill/>
            <a:ln w="12700" cap="flat">
              <a:solidFill>
                <a:srgbClr val="008000"/>
              </a:solidFill>
              <a:prstDash val="solid"/>
              <a:round/>
            </a:ln>
            <a:effectLst/>
          </p:spPr>
          <p:txBody>
            <a:bodyPr wrap="square" lIns="0" tIns="0" rIns="0" bIns="0" numCol="1" anchor="t">
              <a:noAutofit/>
            </a:bodyPr>
            <a:lstStyle/>
            <a:p>
              <a:pPr defTabSz="457200">
                <a:defRPr sz="1200">
                  <a:latin typeface="+mj-lt"/>
                  <a:ea typeface="+mj-ea"/>
                  <a:cs typeface="+mj-cs"/>
                  <a:sym typeface="Helvetica"/>
                </a:defRPr>
              </a:pPr>
              <a:endParaRPr/>
            </a:p>
          </p:txBody>
        </p:sp>
        <p:grpSp>
          <p:nvGrpSpPr>
            <p:cNvPr id="1231" name="成组"/>
            <p:cNvGrpSpPr/>
            <p:nvPr/>
          </p:nvGrpSpPr>
          <p:grpSpPr>
            <a:xfrm>
              <a:off x="935037" y="1223962"/>
              <a:ext cx="2159002" cy="1296988"/>
              <a:chOff x="0" y="0"/>
              <a:chExt cx="2159001" cy="1296987"/>
            </a:xfrm>
          </p:grpSpPr>
          <p:sp>
            <p:nvSpPr>
              <p:cNvPr id="1227" name="圆形"/>
              <p:cNvSpPr/>
              <p:nvPr/>
            </p:nvSpPr>
            <p:spPr>
              <a:xfrm>
                <a:off x="-1" y="-1"/>
                <a:ext cx="142878" cy="144464"/>
              </a:xfrm>
              <a:prstGeom prst="ellipse">
                <a:avLst/>
              </a:prstGeom>
              <a:solidFill>
                <a:srgbClr val="F0AD00"/>
              </a:solidFill>
              <a:ln w="9525" cap="flat">
                <a:solidFill>
                  <a:srgbClr val="000000"/>
                </a:solidFill>
                <a:prstDash val="solid"/>
                <a:round/>
              </a:ln>
              <a:effectLst/>
            </p:spPr>
            <p:txBody>
              <a:bodyPr wrap="square" lIns="45719" tIns="45719" rIns="45719" bIns="45719" numCol="1" anchor="ctr">
                <a:noAutofit/>
              </a:bodyPr>
              <a:lstStyle/>
              <a:p>
                <a:endParaRPr/>
              </a:p>
            </p:txBody>
          </p:sp>
          <p:sp>
            <p:nvSpPr>
              <p:cNvPr id="1228" name="圆形"/>
              <p:cNvSpPr/>
              <p:nvPr/>
            </p:nvSpPr>
            <p:spPr>
              <a:xfrm>
                <a:off x="2016125" y="1152525"/>
                <a:ext cx="142877" cy="144463"/>
              </a:xfrm>
              <a:prstGeom prst="ellipse">
                <a:avLst/>
              </a:prstGeom>
              <a:solidFill>
                <a:srgbClr val="F0AD00"/>
              </a:solidFill>
              <a:ln w="9525" cap="flat">
                <a:solidFill>
                  <a:srgbClr val="000000"/>
                </a:solidFill>
                <a:prstDash val="solid"/>
                <a:round/>
              </a:ln>
              <a:effectLst/>
            </p:spPr>
            <p:txBody>
              <a:bodyPr wrap="square" lIns="45719" tIns="45719" rIns="45719" bIns="45719" numCol="1" anchor="ctr">
                <a:noAutofit/>
              </a:bodyPr>
              <a:lstStyle/>
              <a:p>
                <a:endParaRPr/>
              </a:p>
            </p:txBody>
          </p:sp>
          <p:sp>
            <p:nvSpPr>
              <p:cNvPr id="1229" name="线条"/>
              <p:cNvSpPr/>
              <p:nvPr/>
            </p:nvSpPr>
            <p:spPr>
              <a:xfrm>
                <a:off x="78537" y="74588"/>
                <a:ext cx="2010613" cy="1149375"/>
              </a:xfrm>
              <a:prstGeom prst="line">
                <a:avLst/>
              </a:prstGeom>
              <a:noFill/>
              <a:ln w="12700" cap="flat">
                <a:solidFill>
                  <a:srgbClr val="FF9900"/>
                </a:solidFill>
                <a:prstDash val="solid"/>
                <a:round/>
                <a:headEnd type="oval" w="med" len="med"/>
                <a:tailEnd type="triangle" w="med" len="med"/>
              </a:ln>
              <a:effectLst/>
            </p:spPr>
            <p:txBody>
              <a:bodyPr wrap="square" lIns="0" tIns="0" rIns="0" bIns="0" numCol="1" anchor="t">
                <a:noAutofit/>
              </a:bodyPr>
              <a:lstStyle/>
              <a:p>
                <a:pPr defTabSz="457200">
                  <a:defRPr sz="1200">
                    <a:latin typeface="+mj-lt"/>
                    <a:ea typeface="+mj-ea"/>
                    <a:cs typeface="+mj-cs"/>
                    <a:sym typeface="Helvetica"/>
                  </a:defRPr>
                </a:pPr>
                <a:endParaRPr/>
              </a:p>
            </p:txBody>
          </p:sp>
          <p:sp>
            <p:nvSpPr>
              <p:cNvPr id="1230" name="线条"/>
              <p:cNvSpPr/>
              <p:nvPr/>
            </p:nvSpPr>
            <p:spPr>
              <a:xfrm>
                <a:off x="85725" y="71437"/>
                <a:ext cx="58738" cy="1"/>
              </a:xfrm>
              <a:prstGeom prst="line">
                <a:avLst/>
              </a:prstGeom>
              <a:noFill/>
              <a:ln w="25400" cap="flat">
                <a:solidFill>
                  <a:srgbClr val="FF2600"/>
                </a:solidFill>
                <a:prstDash val="solid"/>
                <a:round/>
                <a:headEnd type="oval" w="med" len="med"/>
                <a:tailEnd type="triangle" w="med" len="med"/>
              </a:ln>
              <a:effectLst/>
            </p:spPr>
            <p:txBody>
              <a:bodyPr wrap="square" lIns="0" tIns="0" rIns="0" bIns="0" numCol="1" anchor="t">
                <a:noAutofit/>
              </a:bodyPr>
              <a:lstStyle/>
              <a:p>
                <a:pPr defTabSz="457200">
                  <a:defRPr sz="1200">
                    <a:latin typeface="+mj-lt"/>
                    <a:ea typeface="+mj-ea"/>
                    <a:cs typeface="+mj-cs"/>
                    <a:sym typeface="Helvetica"/>
                  </a:defRPr>
                </a:pPr>
                <a:endParaRPr/>
              </a:p>
            </p:txBody>
          </p:sp>
        </p:grpSp>
        <p:sp>
          <p:nvSpPr>
            <p:cNvPr id="1232" name="圆形"/>
            <p:cNvSpPr/>
            <p:nvPr/>
          </p:nvSpPr>
          <p:spPr>
            <a:xfrm>
              <a:off x="1439862" y="3384550"/>
              <a:ext cx="142877" cy="144463"/>
            </a:xfrm>
            <a:prstGeom prst="ellipse">
              <a:avLst/>
            </a:prstGeom>
            <a:solidFill>
              <a:srgbClr val="F0AD00"/>
            </a:solidFill>
            <a:ln w="9525" cap="flat">
              <a:solidFill>
                <a:srgbClr val="000000"/>
              </a:solidFill>
              <a:prstDash val="solid"/>
              <a:round/>
            </a:ln>
            <a:effectLst/>
          </p:spPr>
          <p:txBody>
            <a:bodyPr wrap="square" lIns="45719" tIns="45719" rIns="45719" bIns="45719" numCol="1" anchor="ctr">
              <a:noAutofit/>
            </a:bodyPr>
            <a:lstStyle/>
            <a:p>
              <a:endParaRPr/>
            </a:p>
          </p:txBody>
        </p:sp>
        <p:sp>
          <p:nvSpPr>
            <p:cNvPr id="1233" name="圆形"/>
            <p:cNvSpPr/>
            <p:nvPr/>
          </p:nvSpPr>
          <p:spPr>
            <a:xfrm>
              <a:off x="2592387" y="3240087"/>
              <a:ext cx="142877" cy="144463"/>
            </a:xfrm>
            <a:prstGeom prst="ellipse">
              <a:avLst/>
            </a:prstGeom>
            <a:solidFill>
              <a:srgbClr val="F0AD00"/>
            </a:solidFill>
            <a:ln w="9525" cap="flat">
              <a:solidFill>
                <a:srgbClr val="000000"/>
              </a:solidFill>
              <a:prstDash val="solid"/>
              <a:round/>
            </a:ln>
            <a:effectLst/>
          </p:spPr>
          <p:txBody>
            <a:bodyPr wrap="square" lIns="45719" tIns="45719" rIns="45719" bIns="45719" numCol="1" anchor="ctr">
              <a:noAutofit/>
            </a:bodyPr>
            <a:lstStyle/>
            <a:p>
              <a:endParaRPr/>
            </a:p>
          </p:txBody>
        </p:sp>
        <p:sp>
          <p:nvSpPr>
            <p:cNvPr id="1234" name="线条"/>
            <p:cNvSpPr/>
            <p:nvPr/>
          </p:nvSpPr>
          <p:spPr>
            <a:xfrm flipV="1">
              <a:off x="1517600" y="3311525"/>
              <a:ext cx="1144637" cy="143672"/>
            </a:xfrm>
            <a:prstGeom prst="line">
              <a:avLst/>
            </a:prstGeom>
            <a:noFill/>
            <a:ln w="12700" cap="flat">
              <a:solidFill>
                <a:srgbClr val="FF9900"/>
              </a:solidFill>
              <a:prstDash val="solid"/>
              <a:round/>
              <a:headEnd type="oval" w="med" len="med"/>
              <a:tailEnd type="triangle" w="med" len="med"/>
            </a:ln>
            <a:effectLst/>
          </p:spPr>
          <p:txBody>
            <a:bodyPr wrap="square" lIns="0" tIns="0" rIns="0" bIns="0" numCol="1" anchor="t">
              <a:noAutofit/>
            </a:bodyPr>
            <a:lstStyle/>
            <a:p>
              <a:pPr defTabSz="457200">
                <a:defRPr sz="1200">
                  <a:latin typeface="+mj-lt"/>
                  <a:ea typeface="+mj-ea"/>
                  <a:cs typeface="+mj-cs"/>
                  <a:sym typeface="Helvetica"/>
                </a:defRPr>
              </a:pPr>
              <a:endParaRPr/>
            </a:p>
          </p:txBody>
        </p:sp>
        <p:sp>
          <p:nvSpPr>
            <p:cNvPr id="1235" name="线条"/>
            <p:cNvSpPr/>
            <p:nvPr/>
          </p:nvSpPr>
          <p:spPr>
            <a:xfrm>
              <a:off x="1525587" y="3455987"/>
              <a:ext cx="58738" cy="1"/>
            </a:xfrm>
            <a:prstGeom prst="line">
              <a:avLst/>
            </a:prstGeom>
            <a:noFill/>
            <a:ln w="25400" cap="flat">
              <a:solidFill>
                <a:srgbClr val="FF2600"/>
              </a:solidFill>
              <a:prstDash val="solid"/>
              <a:round/>
              <a:headEnd type="oval" w="med" len="med"/>
              <a:tailEnd type="triangle" w="med" len="med"/>
            </a:ln>
            <a:effectLst/>
          </p:spPr>
          <p:txBody>
            <a:bodyPr wrap="square" lIns="0" tIns="0" rIns="0" bIns="0" numCol="1" anchor="t">
              <a:noAutofit/>
            </a:bodyPr>
            <a:lstStyle/>
            <a:p>
              <a:pPr defTabSz="457200">
                <a:defRPr sz="1200">
                  <a:latin typeface="+mj-lt"/>
                  <a:ea typeface="+mj-ea"/>
                  <a:cs typeface="+mj-cs"/>
                  <a:sym typeface="Helvetica"/>
                </a:defRPr>
              </a:pPr>
              <a:endParaRPr/>
            </a:p>
          </p:txBody>
        </p:sp>
        <p:sp>
          <p:nvSpPr>
            <p:cNvPr id="1236" name="线条"/>
            <p:cNvSpPr/>
            <p:nvPr/>
          </p:nvSpPr>
          <p:spPr>
            <a:xfrm flipH="1" flipV="1">
              <a:off x="1008062" y="1295400"/>
              <a:ext cx="503239" cy="2160588"/>
            </a:xfrm>
            <a:prstGeom prst="line">
              <a:avLst/>
            </a:prstGeom>
            <a:noFill/>
            <a:ln w="25400" cap="flat">
              <a:solidFill>
                <a:srgbClr val="000000"/>
              </a:solidFill>
              <a:prstDash val="solid"/>
              <a:round/>
            </a:ln>
            <a:effectLst/>
          </p:spPr>
          <p:txBody>
            <a:bodyPr wrap="square" lIns="0" tIns="0" rIns="0" bIns="0" numCol="1" anchor="t">
              <a:noAutofit/>
            </a:bodyPr>
            <a:lstStyle/>
            <a:p>
              <a:pPr defTabSz="457200">
                <a:defRPr sz="1200">
                  <a:latin typeface="+mj-lt"/>
                  <a:ea typeface="+mj-ea"/>
                  <a:cs typeface="+mj-cs"/>
                  <a:sym typeface="Helvetica"/>
                </a:defRPr>
              </a:pPr>
              <a:endParaRPr/>
            </a:p>
          </p:txBody>
        </p:sp>
        <p:sp>
          <p:nvSpPr>
            <p:cNvPr id="1237" name="线条"/>
            <p:cNvSpPr/>
            <p:nvPr/>
          </p:nvSpPr>
          <p:spPr>
            <a:xfrm flipV="1">
              <a:off x="2663824" y="2447925"/>
              <a:ext cx="360363" cy="863600"/>
            </a:xfrm>
            <a:prstGeom prst="line">
              <a:avLst/>
            </a:prstGeom>
            <a:noFill/>
            <a:ln w="12700" cap="flat">
              <a:solidFill>
                <a:srgbClr val="3366FF"/>
              </a:solidFill>
              <a:prstDash val="solid"/>
              <a:round/>
            </a:ln>
            <a:effectLst/>
          </p:spPr>
          <p:txBody>
            <a:bodyPr wrap="square" lIns="0" tIns="0" rIns="0" bIns="0" numCol="1" anchor="t">
              <a:noAutofit/>
            </a:bodyPr>
            <a:lstStyle/>
            <a:p>
              <a:pPr defTabSz="457200">
                <a:defRPr sz="1200">
                  <a:latin typeface="+mj-lt"/>
                  <a:ea typeface="+mj-ea"/>
                  <a:cs typeface="+mj-cs"/>
                  <a:sym typeface="Helvetica"/>
                </a:defRPr>
              </a:pPr>
              <a:endParaRPr/>
            </a:p>
          </p:txBody>
        </p:sp>
      </p:grpSp>
    </p:spTree>
    <p:extLst>
      <p:ext uri="{BB962C8B-B14F-4D97-AF65-F5344CB8AC3E}">
        <p14:creationId xmlns:p14="http://schemas.microsoft.com/office/powerpoint/2010/main" val="3261870205"/>
      </p:ext>
    </p:extLst>
  </p:cSld>
  <p:clrMapOvr>
    <a:masterClrMapping/>
  </p:clrMapOvr>
  <p:transition spd="med"/>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2" name="Different interpolation methods can be employed."/>
          <p:cNvSpPr txBox="1">
            <a:spLocks noGrp="1"/>
          </p:cNvSpPr>
          <p:nvPr>
            <p:ph type="body" sz="half" idx="1"/>
          </p:nvPr>
        </p:nvSpPr>
        <p:spPr>
          <a:xfrm>
            <a:off x="457200" y="1412875"/>
            <a:ext cx="4114800" cy="4713288"/>
          </a:xfrm>
          <a:prstGeom prst="rect">
            <a:avLst/>
          </a:prstGeom>
        </p:spPr>
        <p:txBody>
          <a:bodyPr/>
          <a:lstStyle/>
          <a:p>
            <a:r>
              <a:t>Different interpolation methods can be employed.</a:t>
            </a:r>
          </a:p>
        </p:txBody>
      </p:sp>
      <p:sp>
        <p:nvSpPr>
          <p:cNvPr id="1243" name="标题"/>
          <p:cNvSpPr txBox="1">
            <a:spLocks noGrp="1"/>
          </p:cNvSpPr>
          <p:nvPr>
            <p:ph type="title"/>
          </p:nvPr>
        </p:nvSpPr>
        <p:spPr>
          <a:prstGeom prst="rect">
            <a:avLst/>
          </a:prstGeom>
        </p:spPr>
        <p:txBody>
          <a:bodyPr/>
          <a:lstStyle/>
          <a:p>
            <a:endParaRPr/>
          </a:p>
        </p:txBody>
      </p:sp>
      <p:grpSp>
        <p:nvGrpSpPr>
          <p:cNvPr id="1260" name="成组"/>
          <p:cNvGrpSpPr/>
          <p:nvPr/>
        </p:nvGrpSpPr>
        <p:grpSpPr>
          <a:xfrm>
            <a:off x="4571999" y="1412875"/>
            <a:ext cx="4105276" cy="5111750"/>
            <a:chOff x="0" y="0"/>
            <a:chExt cx="4105275" cy="5111750"/>
          </a:xfrm>
        </p:grpSpPr>
        <p:sp>
          <p:nvSpPr>
            <p:cNvPr id="1244" name="矩形"/>
            <p:cNvSpPr/>
            <p:nvPr/>
          </p:nvSpPr>
          <p:spPr>
            <a:xfrm>
              <a:off x="0" y="0"/>
              <a:ext cx="4105275" cy="5111750"/>
            </a:xfrm>
            <a:prstGeom prst="rect">
              <a:avLst/>
            </a:prstGeom>
            <a:solidFill>
              <a:srgbClr val="F0AD00">
                <a:alpha val="39999"/>
              </a:srgbClr>
            </a:solidFill>
            <a:ln w="12700" cap="flat">
              <a:solidFill>
                <a:srgbClr val="000000"/>
              </a:solidFill>
              <a:prstDash val="solid"/>
              <a:miter lim="400000"/>
            </a:ln>
            <a:effectLst/>
          </p:spPr>
          <p:txBody>
            <a:bodyPr wrap="square" lIns="45719" tIns="45719" rIns="45719" bIns="45719" numCol="1" anchor="ctr">
              <a:noAutofit/>
            </a:bodyPr>
            <a:lstStyle/>
            <a:p>
              <a:endParaRPr/>
            </a:p>
          </p:txBody>
        </p:sp>
        <p:sp>
          <p:nvSpPr>
            <p:cNvPr id="1245" name="圆形"/>
            <p:cNvSpPr/>
            <p:nvPr/>
          </p:nvSpPr>
          <p:spPr>
            <a:xfrm>
              <a:off x="935037" y="1223962"/>
              <a:ext cx="142877" cy="144463"/>
            </a:xfrm>
            <a:prstGeom prst="ellipse">
              <a:avLst/>
            </a:prstGeom>
            <a:solidFill>
              <a:srgbClr val="F0AD00"/>
            </a:solidFill>
            <a:ln w="9525" cap="flat">
              <a:solidFill>
                <a:srgbClr val="000000"/>
              </a:solidFill>
              <a:prstDash val="solid"/>
              <a:round/>
            </a:ln>
            <a:effectLst/>
          </p:spPr>
          <p:txBody>
            <a:bodyPr wrap="square" lIns="45719" tIns="45719" rIns="45719" bIns="45719" numCol="1" anchor="ctr">
              <a:noAutofit/>
            </a:bodyPr>
            <a:lstStyle/>
            <a:p>
              <a:endParaRPr/>
            </a:p>
          </p:txBody>
        </p:sp>
        <p:sp>
          <p:nvSpPr>
            <p:cNvPr id="1246" name="线条"/>
            <p:cNvSpPr/>
            <p:nvPr/>
          </p:nvSpPr>
          <p:spPr>
            <a:xfrm flipV="1">
              <a:off x="0" y="3384549"/>
              <a:ext cx="2016126" cy="1727202"/>
            </a:xfrm>
            <a:prstGeom prst="line">
              <a:avLst/>
            </a:prstGeom>
            <a:noFill/>
            <a:ln w="12700" cap="flat">
              <a:solidFill>
                <a:srgbClr val="008000"/>
              </a:solidFill>
              <a:prstDash val="solid"/>
              <a:round/>
            </a:ln>
            <a:effectLst/>
          </p:spPr>
          <p:txBody>
            <a:bodyPr wrap="square" lIns="0" tIns="0" rIns="0" bIns="0" numCol="1" anchor="t">
              <a:noAutofit/>
            </a:bodyPr>
            <a:lstStyle/>
            <a:p>
              <a:pPr defTabSz="457200">
                <a:defRPr sz="1200">
                  <a:latin typeface="+mj-lt"/>
                  <a:ea typeface="+mj-ea"/>
                  <a:cs typeface="+mj-cs"/>
                  <a:sym typeface="Helvetica"/>
                </a:defRPr>
              </a:pPr>
              <a:endParaRPr/>
            </a:p>
          </p:txBody>
        </p:sp>
        <p:sp>
          <p:nvSpPr>
            <p:cNvPr id="1247" name="线条"/>
            <p:cNvSpPr/>
            <p:nvPr/>
          </p:nvSpPr>
          <p:spPr>
            <a:xfrm>
              <a:off x="-1" y="0"/>
              <a:ext cx="1800227" cy="1727200"/>
            </a:xfrm>
            <a:prstGeom prst="line">
              <a:avLst/>
            </a:prstGeom>
            <a:noFill/>
            <a:ln w="12700" cap="flat">
              <a:solidFill>
                <a:srgbClr val="008000"/>
              </a:solidFill>
              <a:prstDash val="solid"/>
              <a:round/>
            </a:ln>
            <a:effectLst/>
          </p:spPr>
          <p:txBody>
            <a:bodyPr wrap="square" lIns="0" tIns="0" rIns="0" bIns="0" numCol="1" anchor="t">
              <a:noAutofit/>
            </a:bodyPr>
            <a:lstStyle/>
            <a:p>
              <a:pPr defTabSz="457200">
                <a:defRPr sz="1200">
                  <a:latin typeface="+mj-lt"/>
                  <a:ea typeface="+mj-ea"/>
                  <a:cs typeface="+mj-cs"/>
                  <a:sym typeface="Helvetica"/>
                </a:defRPr>
              </a:pPr>
              <a:endParaRPr/>
            </a:p>
          </p:txBody>
        </p:sp>
        <p:sp>
          <p:nvSpPr>
            <p:cNvPr id="1248" name="线条"/>
            <p:cNvSpPr/>
            <p:nvPr/>
          </p:nvSpPr>
          <p:spPr>
            <a:xfrm flipH="1">
              <a:off x="1800225" y="-1"/>
              <a:ext cx="2303463" cy="1727202"/>
            </a:xfrm>
            <a:prstGeom prst="line">
              <a:avLst/>
            </a:prstGeom>
            <a:noFill/>
            <a:ln w="12700" cap="flat">
              <a:solidFill>
                <a:srgbClr val="008000"/>
              </a:solidFill>
              <a:prstDash val="solid"/>
              <a:round/>
            </a:ln>
            <a:effectLst/>
          </p:spPr>
          <p:txBody>
            <a:bodyPr wrap="square" lIns="0" tIns="0" rIns="0" bIns="0" numCol="1" anchor="t">
              <a:noAutofit/>
            </a:bodyPr>
            <a:lstStyle/>
            <a:p>
              <a:pPr defTabSz="457200">
                <a:defRPr sz="1200">
                  <a:latin typeface="+mj-lt"/>
                  <a:ea typeface="+mj-ea"/>
                  <a:cs typeface="+mj-cs"/>
                  <a:sym typeface="Helvetica"/>
                </a:defRPr>
              </a:pPr>
              <a:endParaRPr/>
            </a:p>
          </p:txBody>
        </p:sp>
        <p:sp>
          <p:nvSpPr>
            <p:cNvPr id="1249" name="线条"/>
            <p:cNvSpPr/>
            <p:nvPr/>
          </p:nvSpPr>
          <p:spPr>
            <a:xfrm flipH="1" flipV="1">
              <a:off x="2016125" y="3384550"/>
              <a:ext cx="2087563" cy="1727200"/>
            </a:xfrm>
            <a:prstGeom prst="line">
              <a:avLst/>
            </a:prstGeom>
            <a:noFill/>
            <a:ln w="12700" cap="flat">
              <a:solidFill>
                <a:srgbClr val="008000"/>
              </a:solidFill>
              <a:prstDash val="solid"/>
              <a:round/>
            </a:ln>
            <a:effectLst/>
          </p:spPr>
          <p:txBody>
            <a:bodyPr wrap="square" lIns="0" tIns="0" rIns="0" bIns="0" numCol="1" anchor="t">
              <a:noAutofit/>
            </a:bodyPr>
            <a:lstStyle/>
            <a:p>
              <a:pPr defTabSz="457200">
                <a:defRPr sz="1200">
                  <a:latin typeface="+mj-lt"/>
                  <a:ea typeface="+mj-ea"/>
                  <a:cs typeface="+mj-cs"/>
                  <a:sym typeface="Helvetica"/>
                </a:defRPr>
              </a:pPr>
              <a:endParaRPr/>
            </a:p>
          </p:txBody>
        </p:sp>
        <p:sp>
          <p:nvSpPr>
            <p:cNvPr id="1250" name="线条"/>
            <p:cNvSpPr/>
            <p:nvPr/>
          </p:nvSpPr>
          <p:spPr>
            <a:xfrm>
              <a:off x="1013575" y="1298551"/>
              <a:ext cx="2010613" cy="1149375"/>
            </a:xfrm>
            <a:prstGeom prst="line">
              <a:avLst/>
            </a:prstGeom>
            <a:noFill/>
            <a:ln w="12700" cap="flat">
              <a:solidFill>
                <a:srgbClr val="FF9900"/>
              </a:solidFill>
              <a:prstDash val="solid"/>
              <a:round/>
              <a:headEnd type="oval" w="med" len="med"/>
              <a:tailEnd type="triangle" w="med" len="med"/>
            </a:ln>
            <a:effectLst/>
          </p:spPr>
          <p:txBody>
            <a:bodyPr wrap="square" lIns="0" tIns="0" rIns="0" bIns="0" numCol="1" anchor="t">
              <a:noAutofit/>
            </a:bodyPr>
            <a:lstStyle/>
            <a:p>
              <a:pPr defTabSz="457200">
                <a:defRPr sz="1200">
                  <a:latin typeface="+mj-lt"/>
                  <a:ea typeface="+mj-ea"/>
                  <a:cs typeface="+mj-cs"/>
                  <a:sym typeface="Helvetica"/>
                </a:defRPr>
              </a:pPr>
              <a:endParaRPr/>
            </a:p>
          </p:txBody>
        </p:sp>
        <p:sp>
          <p:nvSpPr>
            <p:cNvPr id="1251" name="圆形"/>
            <p:cNvSpPr/>
            <p:nvPr/>
          </p:nvSpPr>
          <p:spPr>
            <a:xfrm>
              <a:off x="2951162" y="2376487"/>
              <a:ext cx="142877" cy="144463"/>
            </a:xfrm>
            <a:prstGeom prst="ellipse">
              <a:avLst/>
            </a:prstGeom>
            <a:solidFill>
              <a:srgbClr val="F0AD00"/>
            </a:solidFill>
            <a:ln w="9525" cap="flat">
              <a:solidFill>
                <a:srgbClr val="000000"/>
              </a:solidFill>
              <a:prstDash val="solid"/>
              <a:round/>
            </a:ln>
            <a:effectLst/>
          </p:spPr>
          <p:txBody>
            <a:bodyPr wrap="square" lIns="45719" tIns="45719" rIns="45719" bIns="45719" numCol="1" anchor="ctr">
              <a:noAutofit/>
            </a:bodyPr>
            <a:lstStyle/>
            <a:p>
              <a:endParaRPr/>
            </a:p>
          </p:txBody>
        </p:sp>
        <p:sp>
          <p:nvSpPr>
            <p:cNvPr id="1252" name="线条"/>
            <p:cNvSpPr/>
            <p:nvPr/>
          </p:nvSpPr>
          <p:spPr>
            <a:xfrm>
              <a:off x="1019213" y="1301478"/>
              <a:ext cx="781012" cy="425723"/>
            </a:xfrm>
            <a:prstGeom prst="line">
              <a:avLst/>
            </a:prstGeom>
            <a:noFill/>
            <a:ln w="25400" cap="flat">
              <a:solidFill>
                <a:srgbClr val="FF2600"/>
              </a:solidFill>
              <a:prstDash val="solid"/>
              <a:round/>
              <a:headEnd type="oval" w="med" len="med"/>
              <a:tailEnd type="triangle" w="med" len="med"/>
            </a:ln>
            <a:effectLst/>
          </p:spPr>
          <p:txBody>
            <a:bodyPr wrap="square" lIns="0" tIns="0" rIns="0" bIns="0" numCol="1" anchor="t">
              <a:noAutofit/>
            </a:bodyPr>
            <a:lstStyle/>
            <a:p>
              <a:pPr defTabSz="457200">
                <a:defRPr sz="1200">
                  <a:latin typeface="+mj-lt"/>
                  <a:ea typeface="+mj-ea"/>
                  <a:cs typeface="+mj-cs"/>
                  <a:sym typeface="Helvetica"/>
                </a:defRPr>
              </a:pPr>
              <a:endParaRPr/>
            </a:p>
          </p:txBody>
        </p:sp>
        <p:sp>
          <p:nvSpPr>
            <p:cNvPr id="1253" name="圆形"/>
            <p:cNvSpPr/>
            <p:nvPr/>
          </p:nvSpPr>
          <p:spPr>
            <a:xfrm>
              <a:off x="1439862" y="3384550"/>
              <a:ext cx="142877" cy="144463"/>
            </a:xfrm>
            <a:prstGeom prst="ellipse">
              <a:avLst/>
            </a:prstGeom>
            <a:solidFill>
              <a:srgbClr val="F0AD00"/>
            </a:solidFill>
            <a:ln w="9525" cap="flat">
              <a:solidFill>
                <a:srgbClr val="000000"/>
              </a:solidFill>
              <a:prstDash val="solid"/>
              <a:round/>
            </a:ln>
            <a:effectLst/>
          </p:spPr>
          <p:txBody>
            <a:bodyPr wrap="square" lIns="45719" tIns="45719" rIns="45719" bIns="45719" numCol="1" anchor="ctr">
              <a:noAutofit/>
            </a:bodyPr>
            <a:lstStyle/>
            <a:p>
              <a:endParaRPr/>
            </a:p>
          </p:txBody>
        </p:sp>
        <p:sp>
          <p:nvSpPr>
            <p:cNvPr id="1254" name="圆形"/>
            <p:cNvSpPr/>
            <p:nvPr/>
          </p:nvSpPr>
          <p:spPr>
            <a:xfrm>
              <a:off x="2592387" y="3240087"/>
              <a:ext cx="142877" cy="144463"/>
            </a:xfrm>
            <a:prstGeom prst="ellipse">
              <a:avLst/>
            </a:prstGeom>
            <a:solidFill>
              <a:srgbClr val="F0AD00"/>
            </a:solidFill>
            <a:ln w="9525" cap="flat">
              <a:solidFill>
                <a:srgbClr val="000000"/>
              </a:solidFill>
              <a:prstDash val="solid"/>
              <a:round/>
            </a:ln>
            <a:effectLst/>
          </p:spPr>
          <p:txBody>
            <a:bodyPr wrap="square" lIns="45719" tIns="45719" rIns="45719" bIns="45719" numCol="1" anchor="ctr">
              <a:noAutofit/>
            </a:bodyPr>
            <a:lstStyle/>
            <a:p>
              <a:endParaRPr/>
            </a:p>
          </p:txBody>
        </p:sp>
        <p:sp>
          <p:nvSpPr>
            <p:cNvPr id="1255" name="线条"/>
            <p:cNvSpPr/>
            <p:nvPr/>
          </p:nvSpPr>
          <p:spPr>
            <a:xfrm flipV="1">
              <a:off x="1517600" y="3311525"/>
              <a:ext cx="1144637" cy="143672"/>
            </a:xfrm>
            <a:prstGeom prst="line">
              <a:avLst/>
            </a:prstGeom>
            <a:noFill/>
            <a:ln w="12700" cap="flat">
              <a:solidFill>
                <a:srgbClr val="FF9900"/>
              </a:solidFill>
              <a:prstDash val="solid"/>
              <a:round/>
              <a:headEnd type="oval" w="med" len="med"/>
              <a:tailEnd type="triangle" w="med" len="med"/>
            </a:ln>
            <a:effectLst/>
          </p:spPr>
          <p:txBody>
            <a:bodyPr wrap="square" lIns="0" tIns="0" rIns="0" bIns="0" numCol="1" anchor="t">
              <a:noAutofit/>
            </a:bodyPr>
            <a:lstStyle/>
            <a:p>
              <a:pPr defTabSz="457200">
                <a:defRPr sz="1200">
                  <a:latin typeface="+mj-lt"/>
                  <a:ea typeface="+mj-ea"/>
                  <a:cs typeface="+mj-cs"/>
                  <a:sym typeface="Helvetica"/>
                </a:defRPr>
              </a:pPr>
              <a:endParaRPr/>
            </a:p>
          </p:txBody>
        </p:sp>
        <p:sp>
          <p:nvSpPr>
            <p:cNvPr id="1256" name="线条"/>
            <p:cNvSpPr/>
            <p:nvPr/>
          </p:nvSpPr>
          <p:spPr>
            <a:xfrm flipV="1">
              <a:off x="1525461" y="3384550"/>
              <a:ext cx="490664" cy="69653"/>
            </a:xfrm>
            <a:prstGeom prst="line">
              <a:avLst/>
            </a:prstGeom>
            <a:noFill/>
            <a:ln w="25400" cap="flat">
              <a:solidFill>
                <a:srgbClr val="FF2600"/>
              </a:solidFill>
              <a:prstDash val="solid"/>
              <a:round/>
              <a:headEnd type="oval" w="med" len="med"/>
              <a:tailEnd type="triangle" w="med" len="med"/>
            </a:ln>
            <a:effectLst/>
          </p:spPr>
          <p:txBody>
            <a:bodyPr wrap="square" lIns="0" tIns="0" rIns="0" bIns="0" numCol="1" anchor="t">
              <a:noAutofit/>
            </a:bodyPr>
            <a:lstStyle/>
            <a:p>
              <a:pPr defTabSz="457200">
                <a:defRPr sz="1200">
                  <a:latin typeface="+mj-lt"/>
                  <a:ea typeface="+mj-ea"/>
                  <a:cs typeface="+mj-cs"/>
                  <a:sym typeface="Helvetica"/>
                </a:defRPr>
              </a:pPr>
              <a:endParaRPr/>
            </a:p>
          </p:txBody>
        </p:sp>
        <p:sp>
          <p:nvSpPr>
            <p:cNvPr id="1257" name="线条"/>
            <p:cNvSpPr/>
            <p:nvPr/>
          </p:nvSpPr>
          <p:spPr>
            <a:xfrm flipH="1" flipV="1">
              <a:off x="1800225" y="1727199"/>
              <a:ext cx="214313" cy="1657352"/>
            </a:xfrm>
            <a:prstGeom prst="line">
              <a:avLst/>
            </a:prstGeom>
            <a:noFill/>
            <a:ln w="25400" cap="flat">
              <a:solidFill>
                <a:srgbClr val="000000"/>
              </a:solidFill>
              <a:prstDash val="solid"/>
              <a:round/>
            </a:ln>
            <a:effectLst/>
          </p:spPr>
          <p:txBody>
            <a:bodyPr wrap="square" lIns="0" tIns="0" rIns="0" bIns="0" numCol="1" anchor="t">
              <a:noAutofit/>
            </a:bodyPr>
            <a:lstStyle/>
            <a:p>
              <a:pPr defTabSz="457200">
                <a:defRPr sz="1200">
                  <a:latin typeface="+mj-lt"/>
                  <a:ea typeface="+mj-ea"/>
                  <a:cs typeface="+mj-cs"/>
                  <a:sym typeface="Helvetica"/>
                </a:defRPr>
              </a:pPr>
              <a:endParaRPr/>
            </a:p>
          </p:txBody>
        </p:sp>
        <p:sp>
          <p:nvSpPr>
            <p:cNvPr id="1258" name="线条"/>
            <p:cNvSpPr/>
            <p:nvPr/>
          </p:nvSpPr>
          <p:spPr>
            <a:xfrm flipV="1">
              <a:off x="2663824" y="2447925"/>
              <a:ext cx="360363" cy="863600"/>
            </a:xfrm>
            <a:prstGeom prst="line">
              <a:avLst/>
            </a:prstGeom>
            <a:noFill/>
            <a:ln w="12700" cap="flat">
              <a:solidFill>
                <a:srgbClr val="3366FF"/>
              </a:solidFill>
              <a:prstDash val="solid"/>
              <a:round/>
            </a:ln>
            <a:effectLst/>
          </p:spPr>
          <p:txBody>
            <a:bodyPr wrap="square" lIns="0" tIns="0" rIns="0" bIns="0" numCol="1" anchor="t">
              <a:noAutofit/>
            </a:bodyPr>
            <a:lstStyle/>
            <a:p>
              <a:pPr defTabSz="457200">
                <a:defRPr sz="1200">
                  <a:latin typeface="+mj-lt"/>
                  <a:ea typeface="+mj-ea"/>
                  <a:cs typeface="+mj-cs"/>
                  <a:sym typeface="Helvetica"/>
                </a:defRPr>
              </a:pPr>
              <a:endParaRPr/>
            </a:p>
          </p:txBody>
        </p:sp>
        <p:sp>
          <p:nvSpPr>
            <p:cNvPr id="1259" name="线条"/>
            <p:cNvSpPr/>
            <p:nvPr/>
          </p:nvSpPr>
          <p:spPr>
            <a:xfrm flipH="1" flipV="1">
              <a:off x="1008062" y="1295400"/>
              <a:ext cx="503239" cy="2160588"/>
            </a:xfrm>
            <a:prstGeom prst="line">
              <a:avLst/>
            </a:prstGeom>
            <a:noFill/>
            <a:ln w="12700" cap="flat">
              <a:solidFill>
                <a:srgbClr val="3366FF"/>
              </a:solidFill>
              <a:prstDash val="solid"/>
              <a:round/>
            </a:ln>
            <a:effectLst/>
          </p:spPr>
          <p:txBody>
            <a:bodyPr wrap="square" lIns="0" tIns="0" rIns="0" bIns="0" numCol="1" anchor="t">
              <a:noAutofit/>
            </a:bodyPr>
            <a:lstStyle/>
            <a:p>
              <a:pPr defTabSz="457200">
                <a:defRPr sz="1200">
                  <a:latin typeface="+mj-lt"/>
                  <a:ea typeface="+mj-ea"/>
                  <a:cs typeface="+mj-cs"/>
                  <a:sym typeface="Helvetica"/>
                </a:defRPr>
              </a:pPr>
              <a:endParaRPr/>
            </a:p>
          </p:txBody>
        </p:sp>
      </p:grpSp>
    </p:spTree>
    <p:extLst>
      <p:ext uri="{BB962C8B-B14F-4D97-AF65-F5344CB8AC3E}">
        <p14:creationId xmlns:p14="http://schemas.microsoft.com/office/powerpoint/2010/main" val="1585803564"/>
      </p:ext>
    </p:extLst>
  </p:cSld>
  <p:clrMapOvr>
    <a:masterClrMapping/>
  </p:clrMapOvr>
  <p:transition spd="med"/>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4" name="标题"/>
          <p:cNvSpPr txBox="1">
            <a:spLocks noGrp="1"/>
          </p:cNvSpPr>
          <p:nvPr>
            <p:ph type="title"/>
          </p:nvPr>
        </p:nvSpPr>
        <p:spPr>
          <a:prstGeom prst="rect">
            <a:avLst/>
          </a:prstGeom>
        </p:spPr>
        <p:txBody>
          <a:bodyPr/>
          <a:lstStyle/>
          <a:p>
            <a:endParaRPr/>
          </a:p>
        </p:txBody>
      </p:sp>
      <p:sp>
        <p:nvSpPr>
          <p:cNvPr id="1265" name="正文"/>
          <p:cNvSpPr txBox="1">
            <a:spLocks noGrp="1"/>
          </p:cNvSpPr>
          <p:nvPr>
            <p:ph type="body" idx="1"/>
          </p:nvPr>
        </p:nvSpPr>
        <p:spPr>
          <a:prstGeom prst="rect">
            <a:avLst/>
          </a:prstGeom>
        </p:spPr>
        <p:txBody>
          <a:bodyPr/>
          <a:lstStyle/>
          <a:p>
            <a:endParaRPr/>
          </a:p>
        </p:txBody>
      </p:sp>
      <p:grpSp>
        <p:nvGrpSpPr>
          <p:cNvPr id="1282" name="成组"/>
          <p:cNvGrpSpPr/>
          <p:nvPr/>
        </p:nvGrpSpPr>
        <p:grpSpPr>
          <a:xfrm>
            <a:off x="4571999" y="1412874"/>
            <a:ext cx="4105276" cy="5111751"/>
            <a:chOff x="0" y="0"/>
            <a:chExt cx="4105275" cy="5111750"/>
          </a:xfrm>
        </p:grpSpPr>
        <p:sp>
          <p:nvSpPr>
            <p:cNvPr id="1266" name="矩形"/>
            <p:cNvSpPr/>
            <p:nvPr/>
          </p:nvSpPr>
          <p:spPr>
            <a:xfrm>
              <a:off x="0" y="0"/>
              <a:ext cx="4105275" cy="5111750"/>
            </a:xfrm>
            <a:prstGeom prst="rect">
              <a:avLst/>
            </a:prstGeom>
            <a:solidFill>
              <a:srgbClr val="F0AD00">
                <a:alpha val="39999"/>
              </a:srgbClr>
            </a:solidFill>
            <a:ln w="12700" cap="flat">
              <a:solidFill>
                <a:srgbClr val="000000"/>
              </a:solidFill>
              <a:prstDash val="solid"/>
              <a:miter lim="400000"/>
            </a:ln>
            <a:effectLst/>
          </p:spPr>
          <p:txBody>
            <a:bodyPr wrap="square" lIns="45719" tIns="45719" rIns="45719" bIns="45719" numCol="1" anchor="ctr">
              <a:noAutofit/>
            </a:bodyPr>
            <a:lstStyle/>
            <a:p>
              <a:endParaRPr/>
            </a:p>
          </p:txBody>
        </p:sp>
        <p:sp>
          <p:nvSpPr>
            <p:cNvPr id="1267" name="线条"/>
            <p:cNvSpPr/>
            <p:nvPr/>
          </p:nvSpPr>
          <p:spPr>
            <a:xfrm flipV="1">
              <a:off x="0" y="3311524"/>
              <a:ext cx="2663825" cy="1800227"/>
            </a:xfrm>
            <a:prstGeom prst="line">
              <a:avLst/>
            </a:prstGeom>
            <a:noFill/>
            <a:ln w="12700" cap="flat">
              <a:solidFill>
                <a:srgbClr val="008000"/>
              </a:solidFill>
              <a:prstDash val="solid"/>
              <a:round/>
            </a:ln>
            <a:effectLst/>
          </p:spPr>
          <p:txBody>
            <a:bodyPr wrap="square" lIns="0" tIns="0" rIns="0" bIns="0" numCol="1" anchor="t">
              <a:noAutofit/>
            </a:bodyPr>
            <a:lstStyle/>
            <a:p>
              <a:pPr defTabSz="457200">
                <a:defRPr sz="1200">
                  <a:latin typeface="+mj-lt"/>
                  <a:ea typeface="+mj-ea"/>
                  <a:cs typeface="+mj-cs"/>
                  <a:sym typeface="Helvetica"/>
                </a:defRPr>
              </a:pPr>
              <a:endParaRPr/>
            </a:p>
          </p:txBody>
        </p:sp>
        <p:sp>
          <p:nvSpPr>
            <p:cNvPr id="1268" name="线条"/>
            <p:cNvSpPr/>
            <p:nvPr/>
          </p:nvSpPr>
          <p:spPr>
            <a:xfrm>
              <a:off x="-1" y="-1"/>
              <a:ext cx="3024189" cy="2447927"/>
            </a:xfrm>
            <a:prstGeom prst="line">
              <a:avLst/>
            </a:prstGeom>
            <a:noFill/>
            <a:ln w="12700" cap="flat">
              <a:solidFill>
                <a:srgbClr val="008000"/>
              </a:solidFill>
              <a:prstDash val="solid"/>
              <a:round/>
            </a:ln>
            <a:effectLst/>
          </p:spPr>
          <p:txBody>
            <a:bodyPr wrap="square" lIns="0" tIns="0" rIns="0" bIns="0" numCol="1" anchor="t">
              <a:noAutofit/>
            </a:bodyPr>
            <a:lstStyle/>
            <a:p>
              <a:pPr defTabSz="457200">
                <a:defRPr sz="1200">
                  <a:latin typeface="+mj-lt"/>
                  <a:ea typeface="+mj-ea"/>
                  <a:cs typeface="+mj-cs"/>
                  <a:sym typeface="Helvetica"/>
                </a:defRPr>
              </a:pPr>
              <a:endParaRPr/>
            </a:p>
          </p:txBody>
        </p:sp>
        <p:sp>
          <p:nvSpPr>
            <p:cNvPr id="1269" name="线条"/>
            <p:cNvSpPr/>
            <p:nvPr/>
          </p:nvSpPr>
          <p:spPr>
            <a:xfrm flipH="1">
              <a:off x="3024187" y="-1"/>
              <a:ext cx="1079501" cy="2447927"/>
            </a:xfrm>
            <a:prstGeom prst="line">
              <a:avLst/>
            </a:prstGeom>
            <a:noFill/>
            <a:ln w="12700" cap="flat">
              <a:solidFill>
                <a:srgbClr val="008000"/>
              </a:solidFill>
              <a:prstDash val="solid"/>
              <a:round/>
            </a:ln>
            <a:effectLst/>
          </p:spPr>
          <p:txBody>
            <a:bodyPr wrap="square" lIns="0" tIns="0" rIns="0" bIns="0" numCol="1" anchor="t">
              <a:noAutofit/>
            </a:bodyPr>
            <a:lstStyle/>
            <a:p>
              <a:pPr defTabSz="457200">
                <a:defRPr sz="1200">
                  <a:latin typeface="+mj-lt"/>
                  <a:ea typeface="+mj-ea"/>
                  <a:cs typeface="+mj-cs"/>
                  <a:sym typeface="Helvetica"/>
                </a:defRPr>
              </a:pPr>
              <a:endParaRPr/>
            </a:p>
          </p:txBody>
        </p:sp>
        <p:sp>
          <p:nvSpPr>
            <p:cNvPr id="1270" name="线条"/>
            <p:cNvSpPr/>
            <p:nvPr/>
          </p:nvSpPr>
          <p:spPr>
            <a:xfrm flipH="1" flipV="1">
              <a:off x="2663825" y="3311525"/>
              <a:ext cx="1439863" cy="1800225"/>
            </a:xfrm>
            <a:prstGeom prst="line">
              <a:avLst/>
            </a:prstGeom>
            <a:noFill/>
            <a:ln w="12700" cap="flat">
              <a:solidFill>
                <a:srgbClr val="008000"/>
              </a:solidFill>
              <a:prstDash val="solid"/>
              <a:round/>
            </a:ln>
            <a:effectLst/>
          </p:spPr>
          <p:txBody>
            <a:bodyPr wrap="square" lIns="0" tIns="0" rIns="0" bIns="0" numCol="1" anchor="t">
              <a:noAutofit/>
            </a:bodyPr>
            <a:lstStyle/>
            <a:p>
              <a:pPr defTabSz="457200">
                <a:defRPr sz="1200">
                  <a:latin typeface="+mj-lt"/>
                  <a:ea typeface="+mj-ea"/>
                  <a:cs typeface="+mj-cs"/>
                  <a:sym typeface="Helvetica"/>
                </a:defRPr>
              </a:pPr>
              <a:endParaRPr/>
            </a:p>
          </p:txBody>
        </p:sp>
        <p:grpSp>
          <p:nvGrpSpPr>
            <p:cNvPr id="1275" name="成组"/>
            <p:cNvGrpSpPr/>
            <p:nvPr/>
          </p:nvGrpSpPr>
          <p:grpSpPr>
            <a:xfrm>
              <a:off x="935037" y="1223962"/>
              <a:ext cx="2159002" cy="1296988"/>
              <a:chOff x="0" y="0"/>
              <a:chExt cx="2159001" cy="1296987"/>
            </a:xfrm>
          </p:grpSpPr>
          <p:sp>
            <p:nvSpPr>
              <p:cNvPr id="1271" name="圆形"/>
              <p:cNvSpPr/>
              <p:nvPr/>
            </p:nvSpPr>
            <p:spPr>
              <a:xfrm>
                <a:off x="-1" y="-1"/>
                <a:ext cx="142878" cy="144464"/>
              </a:xfrm>
              <a:prstGeom prst="ellipse">
                <a:avLst/>
              </a:prstGeom>
              <a:solidFill>
                <a:srgbClr val="F0AD00"/>
              </a:solidFill>
              <a:ln w="9525" cap="flat">
                <a:solidFill>
                  <a:srgbClr val="000000"/>
                </a:solidFill>
                <a:prstDash val="solid"/>
                <a:round/>
              </a:ln>
              <a:effectLst/>
            </p:spPr>
            <p:txBody>
              <a:bodyPr wrap="square" lIns="45719" tIns="45719" rIns="45719" bIns="45719" numCol="1" anchor="ctr">
                <a:noAutofit/>
              </a:bodyPr>
              <a:lstStyle/>
              <a:p>
                <a:endParaRPr/>
              </a:p>
            </p:txBody>
          </p:sp>
          <p:sp>
            <p:nvSpPr>
              <p:cNvPr id="1272" name="圆形"/>
              <p:cNvSpPr/>
              <p:nvPr/>
            </p:nvSpPr>
            <p:spPr>
              <a:xfrm>
                <a:off x="2016125" y="1152525"/>
                <a:ext cx="142877" cy="144463"/>
              </a:xfrm>
              <a:prstGeom prst="ellipse">
                <a:avLst/>
              </a:prstGeom>
              <a:solidFill>
                <a:srgbClr val="F0AD00"/>
              </a:solidFill>
              <a:ln w="9525" cap="flat">
                <a:solidFill>
                  <a:srgbClr val="000000"/>
                </a:solidFill>
                <a:prstDash val="solid"/>
                <a:round/>
              </a:ln>
              <a:effectLst/>
            </p:spPr>
            <p:txBody>
              <a:bodyPr wrap="square" lIns="45719" tIns="45719" rIns="45719" bIns="45719" numCol="1" anchor="ctr">
                <a:noAutofit/>
              </a:bodyPr>
              <a:lstStyle/>
              <a:p>
                <a:endParaRPr/>
              </a:p>
            </p:txBody>
          </p:sp>
          <p:sp>
            <p:nvSpPr>
              <p:cNvPr id="1273" name="线条"/>
              <p:cNvSpPr/>
              <p:nvPr/>
            </p:nvSpPr>
            <p:spPr>
              <a:xfrm>
                <a:off x="78537" y="74588"/>
                <a:ext cx="2010613" cy="1149375"/>
              </a:xfrm>
              <a:prstGeom prst="line">
                <a:avLst/>
              </a:prstGeom>
              <a:noFill/>
              <a:ln w="12700" cap="flat">
                <a:solidFill>
                  <a:srgbClr val="FF9900"/>
                </a:solidFill>
                <a:prstDash val="solid"/>
                <a:round/>
                <a:headEnd type="oval" w="med" len="med"/>
                <a:tailEnd type="triangle" w="med" len="med"/>
              </a:ln>
              <a:effectLst/>
            </p:spPr>
            <p:txBody>
              <a:bodyPr wrap="square" lIns="0" tIns="0" rIns="0" bIns="0" numCol="1" anchor="t">
                <a:noAutofit/>
              </a:bodyPr>
              <a:lstStyle/>
              <a:p>
                <a:pPr defTabSz="457200">
                  <a:defRPr sz="1200">
                    <a:latin typeface="+mj-lt"/>
                    <a:ea typeface="+mj-ea"/>
                    <a:cs typeface="+mj-cs"/>
                    <a:sym typeface="Helvetica"/>
                  </a:defRPr>
                </a:pPr>
                <a:endParaRPr/>
              </a:p>
            </p:txBody>
          </p:sp>
          <p:sp>
            <p:nvSpPr>
              <p:cNvPr id="1274" name="线条"/>
              <p:cNvSpPr/>
              <p:nvPr/>
            </p:nvSpPr>
            <p:spPr>
              <a:xfrm>
                <a:off x="85725" y="71437"/>
                <a:ext cx="58738" cy="1"/>
              </a:xfrm>
              <a:prstGeom prst="line">
                <a:avLst/>
              </a:prstGeom>
              <a:noFill/>
              <a:ln w="25400" cap="flat">
                <a:solidFill>
                  <a:srgbClr val="FF2600"/>
                </a:solidFill>
                <a:prstDash val="solid"/>
                <a:round/>
                <a:headEnd type="oval" w="med" len="med"/>
                <a:tailEnd type="triangle" w="med" len="med"/>
              </a:ln>
              <a:effectLst/>
            </p:spPr>
            <p:txBody>
              <a:bodyPr wrap="square" lIns="0" tIns="0" rIns="0" bIns="0" numCol="1" anchor="t">
                <a:noAutofit/>
              </a:bodyPr>
              <a:lstStyle/>
              <a:p>
                <a:pPr defTabSz="457200">
                  <a:defRPr sz="1200">
                    <a:latin typeface="+mj-lt"/>
                    <a:ea typeface="+mj-ea"/>
                    <a:cs typeface="+mj-cs"/>
                    <a:sym typeface="Helvetica"/>
                  </a:defRPr>
                </a:pPr>
                <a:endParaRPr/>
              </a:p>
            </p:txBody>
          </p:sp>
        </p:grpSp>
        <p:sp>
          <p:nvSpPr>
            <p:cNvPr id="1276" name="圆形"/>
            <p:cNvSpPr/>
            <p:nvPr/>
          </p:nvSpPr>
          <p:spPr>
            <a:xfrm>
              <a:off x="1439862" y="3384550"/>
              <a:ext cx="142877" cy="144463"/>
            </a:xfrm>
            <a:prstGeom prst="ellipse">
              <a:avLst/>
            </a:prstGeom>
            <a:solidFill>
              <a:srgbClr val="F0AD00"/>
            </a:solidFill>
            <a:ln w="9525" cap="flat">
              <a:solidFill>
                <a:srgbClr val="000000"/>
              </a:solidFill>
              <a:prstDash val="solid"/>
              <a:round/>
            </a:ln>
            <a:effectLst/>
          </p:spPr>
          <p:txBody>
            <a:bodyPr wrap="square" lIns="45719" tIns="45719" rIns="45719" bIns="45719" numCol="1" anchor="ctr">
              <a:noAutofit/>
            </a:bodyPr>
            <a:lstStyle/>
            <a:p>
              <a:endParaRPr/>
            </a:p>
          </p:txBody>
        </p:sp>
        <p:sp>
          <p:nvSpPr>
            <p:cNvPr id="1277" name="圆形"/>
            <p:cNvSpPr/>
            <p:nvPr/>
          </p:nvSpPr>
          <p:spPr>
            <a:xfrm>
              <a:off x="2592387" y="3240087"/>
              <a:ext cx="142877" cy="144463"/>
            </a:xfrm>
            <a:prstGeom prst="ellipse">
              <a:avLst/>
            </a:prstGeom>
            <a:solidFill>
              <a:srgbClr val="F0AD00"/>
            </a:solidFill>
            <a:ln w="9525" cap="flat">
              <a:solidFill>
                <a:srgbClr val="000000"/>
              </a:solidFill>
              <a:prstDash val="solid"/>
              <a:round/>
            </a:ln>
            <a:effectLst/>
          </p:spPr>
          <p:txBody>
            <a:bodyPr wrap="square" lIns="45719" tIns="45719" rIns="45719" bIns="45719" numCol="1" anchor="ctr">
              <a:noAutofit/>
            </a:bodyPr>
            <a:lstStyle/>
            <a:p>
              <a:endParaRPr/>
            </a:p>
          </p:txBody>
        </p:sp>
        <p:sp>
          <p:nvSpPr>
            <p:cNvPr id="1278" name="线条"/>
            <p:cNvSpPr/>
            <p:nvPr/>
          </p:nvSpPr>
          <p:spPr>
            <a:xfrm flipV="1">
              <a:off x="1517600" y="3311525"/>
              <a:ext cx="1144637" cy="143672"/>
            </a:xfrm>
            <a:prstGeom prst="line">
              <a:avLst/>
            </a:prstGeom>
            <a:noFill/>
            <a:ln w="12700" cap="flat">
              <a:solidFill>
                <a:srgbClr val="FF9900"/>
              </a:solidFill>
              <a:prstDash val="solid"/>
              <a:round/>
              <a:headEnd type="oval" w="med" len="med"/>
              <a:tailEnd type="triangle" w="med" len="med"/>
            </a:ln>
            <a:effectLst/>
          </p:spPr>
          <p:txBody>
            <a:bodyPr wrap="square" lIns="0" tIns="0" rIns="0" bIns="0" numCol="1" anchor="t">
              <a:noAutofit/>
            </a:bodyPr>
            <a:lstStyle/>
            <a:p>
              <a:pPr defTabSz="457200">
                <a:defRPr sz="1200">
                  <a:latin typeface="+mj-lt"/>
                  <a:ea typeface="+mj-ea"/>
                  <a:cs typeface="+mj-cs"/>
                  <a:sym typeface="Helvetica"/>
                </a:defRPr>
              </a:pPr>
              <a:endParaRPr/>
            </a:p>
          </p:txBody>
        </p:sp>
        <p:sp>
          <p:nvSpPr>
            <p:cNvPr id="1279" name="线条"/>
            <p:cNvSpPr/>
            <p:nvPr/>
          </p:nvSpPr>
          <p:spPr>
            <a:xfrm>
              <a:off x="1525587" y="3455987"/>
              <a:ext cx="58738" cy="1"/>
            </a:xfrm>
            <a:prstGeom prst="line">
              <a:avLst/>
            </a:prstGeom>
            <a:noFill/>
            <a:ln w="25400" cap="flat">
              <a:solidFill>
                <a:srgbClr val="FF2600"/>
              </a:solidFill>
              <a:prstDash val="solid"/>
              <a:round/>
              <a:headEnd type="oval" w="med" len="med"/>
              <a:tailEnd type="triangle" w="med" len="med"/>
            </a:ln>
            <a:effectLst/>
          </p:spPr>
          <p:txBody>
            <a:bodyPr wrap="square" lIns="0" tIns="0" rIns="0" bIns="0" numCol="1" anchor="t">
              <a:noAutofit/>
            </a:bodyPr>
            <a:lstStyle/>
            <a:p>
              <a:pPr defTabSz="457200">
                <a:defRPr sz="1200">
                  <a:latin typeface="+mj-lt"/>
                  <a:ea typeface="+mj-ea"/>
                  <a:cs typeface="+mj-cs"/>
                  <a:sym typeface="Helvetica"/>
                </a:defRPr>
              </a:pPr>
              <a:endParaRPr/>
            </a:p>
          </p:txBody>
        </p:sp>
        <p:sp>
          <p:nvSpPr>
            <p:cNvPr id="1280" name="线条"/>
            <p:cNvSpPr/>
            <p:nvPr/>
          </p:nvSpPr>
          <p:spPr>
            <a:xfrm flipH="1" flipV="1">
              <a:off x="1008062" y="1295400"/>
              <a:ext cx="503239" cy="2160588"/>
            </a:xfrm>
            <a:prstGeom prst="line">
              <a:avLst/>
            </a:prstGeom>
            <a:noFill/>
            <a:ln w="12700" cap="flat">
              <a:solidFill>
                <a:srgbClr val="0432FF"/>
              </a:solidFill>
              <a:prstDash val="solid"/>
              <a:round/>
            </a:ln>
            <a:effectLst/>
          </p:spPr>
          <p:txBody>
            <a:bodyPr wrap="square" lIns="0" tIns="0" rIns="0" bIns="0" numCol="1" anchor="t">
              <a:noAutofit/>
            </a:bodyPr>
            <a:lstStyle/>
            <a:p>
              <a:pPr defTabSz="457200">
                <a:defRPr sz="1200">
                  <a:latin typeface="+mj-lt"/>
                  <a:ea typeface="+mj-ea"/>
                  <a:cs typeface="+mj-cs"/>
                  <a:sym typeface="Helvetica"/>
                </a:defRPr>
              </a:pPr>
              <a:endParaRPr/>
            </a:p>
          </p:txBody>
        </p:sp>
        <p:sp>
          <p:nvSpPr>
            <p:cNvPr id="1281" name="线条"/>
            <p:cNvSpPr/>
            <p:nvPr/>
          </p:nvSpPr>
          <p:spPr>
            <a:xfrm flipV="1">
              <a:off x="2663824" y="2447925"/>
              <a:ext cx="360363" cy="863600"/>
            </a:xfrm>
            <a:prstGeom prst="line">
              <a:avLst/>
            </a:prstGeom>
            <a:noFill/>
            <a:ln w="25400" cap="flat">
              <a:solidFill>
                <a:srgbClr val="000000"/>
              </a:solidFill>
              <a:prstDash val="solid"/>
              <a:round/>
            </a:ln>
            <a:effectLst/>
          </p:spPr>
          <p:txBody>
            <a:bodyPr wrap="square" lIns="0" tIns="0" rIns="0" bIns="0" numCol="1" anchor="t">
              <a:noAutofit/>
            </a:bodyPr>
            <a:lstStyle/>
            <a:p>
              <a:pPr defTabSz="457200">
                <a:defRPr sz="1200">
                  <a:latin typeface="+mj-lt"/>
                  <a:ea typeface="+mj-ea"/>
                  <a:cs typeface="+mj-cs"/>
                  <a:sym typeface="Helvetica"/>
                </a:defRPr>
              </a:pPr>
              <a:endParaRPr/>
            </a:p>
          </p:txBody>
        </p:sp>
      </p:grpSp>
    </p:spTree>
    <p:extLst>
      <p:ext uri="{BB962C8B-B14F-4D97-AF65-F5344CB8AC3E}">
        <p14:creationId xmlns:p14="http://schemas.microsoft.com/office/powerpoint/2010/main" val="4254426372"/>
      </p:ext>
    </p:extLst>
  </p:cSld>
  <p:clrMapOvr>
    <a:masterClrMapping/>
  </p:clrMapOvr>
  <p:transition spd="med"/>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4" name="Example-morph based on feature points"/>
          <p:cNvSpPr txBox="1">
            <a:spLocks noGrp="1"/>
          </p:cNvSpPr>
          <p:nvPr>
            <p:ph type="title"/>
          </p:nvPr>
        </p:nvSpPr>
        <p:spPr>
          <a:prstGeom prst="rect">
            <a:avLst/>
          </a:prstGeom>
        </p:spPr>
        <p:txBody>
          <a:bodyPr>
            <a:normAutofit fontScale="90000"/>
          </a:bodyPr>
          <a:lstStyle>
            <a:lvl1pPr>
              <a:defRPr sz="4000"/>
            </a:lvl1pPr>
          </a:lstStyle>
          <a:p>
            <a:r>
              <a:t>Example-morph based on feature points</a:t>
            </a:r>
          </a:p>
        </p:txBody>
      </p:sp>
      <p:sp>
        <p:nvSpPr>
          <p:cNvPr id="1285" name="Define the corresponding feature points between two images."/>
          <p:cNvSpPr txBox="1">
            <a:spLocks noGrp="1"/>
          </p:cNvSpPr>
          <p:nvPr>
            <p:ph type="body" idx="1"/>
          </p:nvPr>
        </p:nvSpPr>
        <p:spPr>
          <a:xfrm>
            <a:off x="457200" y="1395678"/>
            <a:ext cx="8229600" cy="4625610"/>
          </a:xfrm>
          <a:prstGeom prst="rect">
            <a:avLst/>
          </a:prstGeom>
        </p:spPr>
        <p:txBody>
          <a:bodyPr/>
          <a:lstStyle/>
          <a:p>
            <a:r>
              <a:t>Define the corresponding feature points between two images.</a:t>
            </a:r>
          </a:p>
        </p:txBody>
      </p:sp>
      <p:grpSp>
        <p:nvGrpSpPr>
          <p:cNvPr id="1305" name="成组"/>
          <p:cNvGrpSpPr/>
          <p:nvPr/>
        </p:nvGrpSpPr>
        <p:grpSpPr>
          <a:xfrm>
            <a:off x="609600" y="2493168"/>
            <a:ext cx="3429794" cy="5087145"/>
            <a:chOff x="0" y="0"/>
            <a:chExt cx="3429793" cy="5087143"/>
          </a:xfrm>
        </p:grpSpPr>
        <p:pic>
          <p:nvPicPr>
            <p:cNvPr id="1286" name="image69.jpeg" descr="image69.jpeg"/>
            <p:cNvPicPr>
              <a:picLocks noChangeAspect="1"/>
            </p:cNvPicPr>
            <p:nvPr/>
          </p:nvPicPr>
          <p:blipFill>
            <a:blip r:embed="rId2"/>
            <a:stretch>
              <a:fillRect/>
            </a:stretch>
          </p:blipFill>
          <p:spPr>
            <a:xfrm>
              <a:off x="0" y="0"/>
              <a:ext cx="3028950" cy="4318000"/>
            </a:xfrm>
            <a:prstGeom prst="rect">
              <a:avLst/>
            </a:prstGeom>
            <a:ln w="12700" cap="flat">
              <a:noFill/>
              <a:miter lim="400000"/>
              <a:headEnd/>
              <a:tailEnd/>
            </a:ln>
            <a:effectLst/>
          </p:spPr>
        </p:pic>
        <p:grpSp>
          <p:nvGrpSpPr>
            <p:cNvPr id="1289" name="成组"/>
            <p:cNvGrpSpPr/>
            <p:nvPr/>
          </p:nvGrpSpPr>
          <p:grpSpPr>
            <a:xfrm>
              <a:off x="1439862" y="3095625"/>
              <a:ext cx="1342232" cy="1342231"/>
              <a:chOff x="17573" y="43338"/>
              <a:chExt cx="1342230" cy="1342231"/>
            </a:xfrm>
          </p:grpSpPr>
          <p:sp>
            <p:nvSpPr>
              <p:cNvPr id="1287" name="圆形"/>
              <p:cNvSpPr/>
              <p:nvPr/>
            </p:nvSpPr>
            <p:spPr>
              <a:xfrm>
                <a:off x="17573" y="43338"/>
                <a:ext cx="144463" cy="144463"/>
              </a:xfrm>
              <a:prstGeom prst="ellipse">
                <a:avLst/>
              </a:prstGeom>
              <a:solidFill>
                <a:srgbClr val="FF2600">
                  <a:alpha val="79999"/>
                </a:srgbClr>
              </a:solidFill>
              <a:ln w="9525" cap="flat">
                <a:solidFill>
                  <a:srgbClr val="000000"/>
                </a:solidFill>
                <a:prstDash val="solid"/>
                <a:round/>
              </a:ln>
              <a:effectLst/>
            </p:spPr>
            <p:txBody>
              <a:bodyPr wrap="square" lIns="45719" tIns="45719" rIns="45719" bIns="45719" numCol="1" anchor="ctr">
                <a:noAutofit/>
              </a:bodyPr>
              <a:lstStyle/>
              <a:p>
                <a:pPr algn="ctr"/>
                <a:endParaRPr/>
              </a:p>
            </p:txBody>
          </p:sp>
          <p:sp>
            <p:nvSpPr>
              <p:cNvPr id="1288" name="1"/>
              <p:cNvSpPr/>
              <p:nvPr/>
            </p:nvSpPr>
            <p:spPr>
              <a:xfrm>
                <a:off x="89804" y="115569"/>
                <a:ext cx="1270001" cy="1270001"/>
              </a:xfrm>
              <a:prstGeom prst="line">
                <a:avLst/>
              </a:prstGeom>
              <a:noFill/>
              <a:ln w="12700" cap="flat">
                <a:noFill/>
                <a:miter lim="400000"/>
              </a:ln>
              <a:effectLst/>
            </p:spPr>
            <p:txBody>
              <a:bodyPr wrap="none" lIns="45719" tIns="45719" rIns="45719" bIns="45719" numCol="1" anchor="ctr">
                <a:spAutoFit/>
              </a:bodyPr>
              <a:lstStyle>
                <a:lvl1pPr algn="ctr">
                  <a:defRPr sz="1000" b="1">
                    <a:solidFill>
                      <a:srgbClr val="FFFB00"/>
                    </a:solidFill>
                    <a:latin typeface="+mj-lt"/>
                    <a:ea typeface="+mj-ea"/>
                    <a:cs typeface="+mj-cs"/>
                    <a:sym typeface="Helvetica"/>
                  </a:defRPr>
                </a:lvl1pPr>
              </a:lstStyle>
              <a:p>
                <a:r>
                  <a:t>1</a:t>
                </a:r>
              </a:p>
            </p:txBody>
          </p:sp>
        </p:grpSp>
        <p:grpSp>
          <p:nvGrpSpPr>
            <p:cNvPr id="1292" name="成组"/>
            <p:cNvGrpSpPr/>
            <p:nvPr/>
          </p:nvGrpSpPr>
          <p:grpSpPr>
            <a:xfrm>
              <a:off x="1008062" y="2447925"/>
              <a:ext cx="1342232" cy="1342231"/>
              <a:chOff x="17573" y="43338"/>
              <a:chExt cx="1342231" cy="1342231"/>
            </a:xfrm>
          </p:grpSpPr>
          <p:sp>
            <p:nvSpPr>
              <p:cNvPr id="1290" name="圆形"/>
              <p:cNvSpPr/>
              <p:nvPr/>
            </p:nvSpPr>
            <p:spPr>
              <a:xfrm>
                <a:off x="17573" y="43338"/>
                <a:ext cx="144463" cy="144463"/>
              </a:xfrm>
              <a:prstGeom prst="ellipse">
                <a:avLst/>
              </a:prstGeom>
              <a:solidFill>
                <a:srgbClr val="FF2600">
                  <a:alpha val="79999"/>
                </a:srgbClr>
              </a:solidFill>
              <a:ln w="9525" cap="flat">
                <a:solidFill>
                  <a:srgbClr val="000000"/>
                </a:solidFill>
                <a:prstDash val="solid"/>
                <a:round/>
              </a:ln>
              <a:effectLst/>
            </p:spPr>
            <p:txBody>
              <a:bodyPr wrap="square" lIns="45719" tIns="45719" rIns="45719" bIns="45719" numCol="1" anchor="ctr">
                <a:noAutofit/>
              </a:bodyPr>
              <a:lstStyle/>
              <a:p>
                <a:pPr algn="ctr"/>
                <a:endParaRPr/>
              </a:p>
            </p:txBody>
          </p:sp>
          <p:sp>
            <p:nvSpPr>
              <p:cNvPr id="1291" name="2"/>
              <p:cNvSpPr/>
              <p:nvPr/>
            </p:nvSpPr>
            <p:spPr>
              <a:xfrm>
                <a:off x="89804" y="115569"/>
                <a:ext cx="1270001" cy="1270001"/>
              </a:xfrm>
              <a:prstGeom prst="line">
                <a:avLst/>
              </a:prstGeom>
              <a:noFill/>
              <a:ln w="12700" cap="flat">
                <a:noFill/>
                <a:miter lim="400000"/>
              </a:ln>
              <a:effectLst/>
            </p:spPr>
            <p:txBody>
              <a:bodyPr wrap="none" lIns="45719" tIns="45719" rIns="45719" bIns="45719" numCol="1" anchor="ctr">
                <a:spAutoFit/>
              </a:bodyPr>
              <a:lstStyle>
                <a:lvl1pPr algn="ctr">
                  <a:defRPr sz="1000" b="1">
                    <a:solidFill>
                      <a:srgbClr val="FFFB00"/>
                    </a:solidFill>
                    <a:latin typeface="+mj-lt"/>
                    <a:ea typeface="+mj-ea"/>
                    <a:cs typeface="+mj-cs"/>
                    <a:sym typeface="Helvetica"/>
                  </a:defRPr>
                </a:lvl1pPr>
              </a:lstStyle>
              <a:p>
                <a:r>
                  <a:t>2</a:t>
                </a:r>
              </a:p>
            </p:txBody>
          </p:sp>
        </p:grpSp>
        <p:grpSp>
          <p:nvGrpSpPr>
            <p:cNvPr id="1295" name="成组"/>
            <p:cNvGrpSpPr/>
            <p:nvPr/>
          </p:nvGrpSpPr>
          <p:grpSpPr>
            <a:xfrm>
              <a:off x="1223962" y="1368425"/>
              <a:ext cx="1342232" cy="1342231"/>
              <a:chOff x="17573" y="43338"/>
              <a:chExt cx="1342231" cy="1342231"/>
            </a:xfrm>
          </p:grpSpPr>
          <p:sp>
            <p:nvSpPr>
              <p:cNvPr id="1293" name="圆形"/>
              <p:cNvSpPr/>
              <p:nvPr/>
            </p:nvSpPr>
            <p:spPr>
              <a:xfrm>
                <a:off x="17573" y="43338"/>
                <a:ext cx="144463" cy="144463"/>
              </a:xfrm>
              <a:prstGeom prst="ellipse">
                <a:avLst/>
              </a:prstGeom>
              <a:solidFill>
                <a:srgbClr val="FF2600">
                  <a:alpha val="79999"/>
                </a:srgbClr>
              </a:solidFill>
              <a:ln w="9525" cap="flat">
                <a:solidFill>
                  <a:srgbClr val="000000"/>
                </a:solidFill>
                <a:prstDash val="solid"/>
                <a:round/>
              </a:ln>
              <a:effectLst/>
            </p:spPr>
            <p:txBody>
              <a:bodyPr wrap="square" lIns="45719" tIns="45719" rIns="45719" bIns="45719" numCol="1" anchor="ctr">
                <a:noAutofit/>
              </a:bodyPr>
              <a:lstStyle/>
              <a:p>
                <a:pPr algn="ctr"/>
                <a:endParaRPr/>
              </a:p>
            </p:txBody>
          </p:sp>
          <p:sp>
            <p:nvSpPr>
              <p:cNvPr id="1294" name="3"/>
              <p:cNvSpPr/>
              <p:nvPr/>
            </p:nvSpPr>
            <p:spPr>
              <a:xfrm>
                <a:off x="89804" y="115569"/>
                <a:ext cx="1270001" cy="1270001"/>
              </a:xfrm>
              <a:prstGeom prst="line">
                <a:avLst/>
              </a:prstGeom>
              <a:noFill/>
              <a:ln w="12700" cap="flat">
                <a:noFill/>
                <a:miter lim="400000"/>
              </a:ln>
              <a:effectLst/>
            </p:spPr>
            <p:txBody>
              <a:bodyPr wrap="none" lIns="45719" tIns="45719" rIns="45719" bIns="45719" numCol="1" anchor="ctr">
                <a:spAutoFit/>
              </a:bodyPr>
              <a:lstStyle>
                <a:lvl1pPr algn="ctr">
                  <a:defRPr sz="1000" b="1">
                    <a:solidFill>
                      <a:srgbClr val="FFFB00"/>
                    </a:solidFill>
                    <a:latin typeface="+mj-lt"/>
                    <a:ea typeface="+mj-ea"/>
                    <a:cs typeface="+mj-cs"/>
                    <a:sym typeface="Helvetica"/>
                  </a:defRPr>
                </a:lvl1pPr>
              </a:lstStyle>
              <a:p>
                <a:r>
                  <a:t>3</a:t>
                </a:r>
              </a:p>
            </p:txBody>
          </p:sp>
        </p:grpSp>
        <p:grpSp>
          <p:nvGrpSpPr>
            <p:cNvPr id="1298" name="成组"/>
            <p:cNvGrpSpPr/>
            <p:nvPr/>
          </p:nvGrpSpPr>
          <p:grpSpPr>
            <a:xfrm>
              <a:off x="2087562" y="2376487"/>
              <a:ext cx="1342232" cy="1342232"/>
              <a:chOff x="17573" y="43338"/>
              <a:chExt cx="1342231" cy="1342231"/>
            </a:xfrm>
          </p:grpSpPr>
          <p:sp>
            <p:nvSpPr>
              <p:cNvPr id="1296" name="圆形"/>
              <p:cNvSpPr/>
              <p:nvPr/>
            </p:nvSpPr>
            <p:spPr>
              <a:xfrm>
                <a:off x="17573" y="43338"/>
                <a:ext cx="144463" cy="144463"/>
              </a:xfrm>
              <a:prstGeom prst="ellipse">
                <a:avLst/>
              </a:prstGeom>
              <a:solidFill>
                <a:srgbClr val="FF2600">
                  <a:alpha val="79999"/>
                </a:srgbClr>
              </a:solidFill>
              <a:ln w="9525" cap="flat">
                <a:solidFill>
                  <a:srgbClr val="000000"/>
                </a:solidFill>
                <a:prstDash val="solid"/>
                <a:round/>
              </a:ln>
              <a:effectLst/>
            </p:spPr>
            <p:txBody>
              <a:bodyPr wrap="square" lIns="45719" tIns="45719" rIns="45719" bIns="45719" numCol="1" anchor="ctr">
                <a:noAutofit/>
              </a:bodyPr>
              <a:lstStyle/>
              <a:p>
                <a:pPr algn="ctr"/>
                <a:endParaRPr/>
              </a:p>
            </p:txBody>
          </p:sp>
          <p:sp>
            <p:nvSpPr>
              <p:cNvPr id="1297" name="4"/>
              <p:cNvSpPr/>
              <p:nvPr/>
            </p:nvSpPr>
            <p:spPr>
              <a:xfrm>
                <a:off x="89804" y="115569"/>
                <a:ext cx="1270001" cy="1270001"/>
              </a:xfrm>
              <a:prstGeom prst="line">
                <a:avLst/>
              </a:prstGeom>
              <a:noFill/>
              <a:ln w="12700" cap="flat">
                <a:noFill/>
                <a:miter lim="400000"/>
              </a:ln>
              <a:effectLst/>
            </p:spPr>
            <p:txBody>
              <a:bodyPr wrap="none" lIns="45719" tIns="45719" rIns="45719" bIns="45719" numCol="1" anchor="ctr">
                <a:spAutoFit/>
              </a:bodyPr>
              <a:lstStyle>
                <a:lvl1pPr algn="ctr">
                  <a:defRPr sz="1000" b="1">
                    <a:solidFill>
                      <a:srgbClr val="FFFB00"/>
                    </a:solidFill>
                    <a:latin typeface="+mj-lt"/>
                    <a:ea typeface="+mj-ea"/>
                    <a:cs typeface="+mj-cs"/>
                    <a:sym typeface="Helvetica"/>
                  </a:defRPr>
                </a:lvl1pPr>
              </a:lstStyle>
              <a:p>
                <a:r>
                  <a:t>4</a:t>
                </a:r>
              </a:p>
            </p:txBody>
          </p:sp>
        </p:grpSp>
        <p:grpSp>
          <p:nvGrpSpPr>
            <p:cNvPr id="1301" name="成组"/>
            <p:cNvGrpSpPr/>
            <p:nvPr/>
          </p:nvGrpSpPr>
          <p:grpSpPr>
            <a:xfrm>
              <a:off x="1366837" y="3744912"/>
              <a:ext cx="1342232" cy="1342232"/>
              <a:chOff x="17573" y="43338"/>
              <a:chExt cx="1342231" cy="1342231"/>
            </a:xfrm>
          </p:grpSpPr>
          <p:sp>
            <p:nvSpPr>
              <p:cNvPr id="1299" name="圆形"/>
              <p:cNvSpPr/>
              <p:nvPr/>
            </p:nvSpPr>
            <p:spPr>
              <a:xfrm>
                <a:off x="17573" y="43338"/>
                <a:ext cx="144463" cy="144463"/>
              </a:xfrm>
              <a:prstGeom prst="ellipse">
                <a:avLst/>
              </a:prstGeom>
              <a:solidFill>
                <a:srgbClr val="FF2600">
                  <a:alpha val="79999"/>
                </a:srgbClr>
              </a:solidFill>
              <a:ln w="9525" cap="flat">
                <a:solidFill>
                  <a:srgbClr val="000000"/>
                </a:solidFill>
                <a:prstDash val="solid"/>
                <a:round/>
              </a:ln>
              <a:effectLst/>
            </p:spPr>
            <p:txBody>
              <a:bodyPr wrap="square" lIns="45719" tIns="45719" rIns="45719" bIns="45719" numCol="1" anchor="ctr">
                <a:noAutofit/>
              </a:bodyPr>
              <a:lstStyle/>
              <a:p>
                <a:pPr algn="ctr"/>
                <a:endParaRPr/>
              </a:p>
            </p:txBody>
          </p:sp>
          <p:sp>
            <p:nvSpPr>
              <p:cNvPr id="1300" name="6"/>
              <p:cNvSpPr/>
              <p:nvPr/>
            </p:nvSpPr>
            <p:spPr>
              <a:xfrm>
                <a:off x="89804" y="115569"/>
                <a:ext cx="1270001" cy="1270001"/>
              </a:xfrm>
              <a:prstGeom prst="line">
                <a:avLst/>
              </a:prstGeom>
              <a:noFill/>
              <a:ln w="12700" cap="flat">
                <a:noFill/>
                <a:miter lim="400000"/>
              </a:ln>
              <a:effectLst/>
            </p:spPr>
            <p:txBody>
              <a:bodyPr wrap="none" lIns="45719" tIns="45719" rIns="45719" bIns="45719" numCol="1" anchor="ctr">
                <a:spAutoFit/>
              </a:bodyPr>
              <a:lstStyle>
                <a:lvl1pPr algn="ctr">
                  <a:defRPr sz="1000" b="1">
                    <a:solidFill>
                      <a:srgbClr val="FFFB00"/>
                    </a:solidFill>
                    <a:latin typeface="+mj-lt"/>
                    <a:ea typeface="+mj-ea"/>
                    <a:cs typeface="+mj-cs"/>
                    <a:sym typeface="Helvetica"/>
                  </a:defRPr>
                </a:lvl1pPr>
              </a:lstStyle>
              <a:p>
                <a:r>
                  <a:t>6</a:t>
                </a:r>
              </a:p>
            </p:txBody>
          </p:sp>
        </p:grpSp>
        <p:grpSp>
          <p:nvGrpSpPr>
            <p:cNvPr id="1304" name="成组"/>
            <p:cNvGrpSpPr/>
            <p:nvPr/>
          </p:nvGrpSpPr>
          <p:grpSpPr>
            <a:xfrm>
              <a:off x="1800224" y="3527425"/>
              <a:ext cx="1342232" cy="1342232"/>
              <a:chOff x="17573" y="43338"/>
              <a:chExt cx="1342231" cy="1342231"/>
            </a:xfrm>
          </p:grpSpPr>
          <p:sp>
            <p:nvSpPr>
              <p:cNvPr id="1302" name="圆形"/>
              <p:cNvSpPr/>
              <p:nvPr/>
            </p:nvSpPr>
            <p:spPr>
              <a:xfrm>
                <a:off x="17573" y="43338"/>
                <a:ext cx="144463" cy="144463"/>
              </a:xfrm>
              <a:prstGeom prst="ellipse">
                <a:avLst/>
              </a:prstGeom>
              <a:solidFill>
                <a:srgbClr val="FF2600">
                  <a:alpha val="79999"/>
                </a:srgbClr>
              </a:solidFill>
              <a:ln w="9525" cap="flat">
                <a:solidFill>
                  <a:srgbClr val="000000"/>
                </a:solidFill>
                <a:prstDash val="solid"/>
                <a:round/>
              </a:ln>
              <a:effectLst/>
            </p:spPr>
            <p:txBody>
              <a:bodyPr wrap="square" lIns="45719" tIns="45719" rIns="45719" bIns="45719" numCol="1" anchor="ctr">
                <a:noAutofit/>
              </a:bodyPr>
              <a:lstStyle/>
              <a:p>
                <a:pPr algn="ctr"/>
                <a:endParaRPr/>
              </a:p>
            </p:txBody>
          </p:sp>
          <p:sp>
            <p:nvSpPr>
              <p:cNvPr id="1303" name="5"/>
              <p:cNvSpPr/>
              <p:nvPr/>
            </p:nvSpPr>
            <p:spPr>
              <a:xfrm>
                <a:off x="89804" y="115569"/>
                <a:ext cx="1270001" cy="1270001"/>
              </a:xfrm>
              <a:prstGeom prst="line">
                <a:avLst/>
              </a:prstGeom>
              <a:noFill/>
              <a:ln w="12700" cap="flat">
                <a:noFill/>
                <a:miter lim="400000"/>
              </a:ln>
              <a:effectLst/>
            </p:spPr>
            <p:txBody>
              <a:bodyPr wrap="none" lIns="45719" tIns="45719" rIns="45719" bIns="45719" numCol="1" anchor="ctr">
                <a:spAutoFit/>
              </a:bodyPr>
              <a:lstStyle>
                <a:lvl1pPr algn="ctr">
                  <a:defRPr sz="1000" b="1">
                    <a:solidFill>
                      <a:srgbClr val="FFFB00"/>
                    </a:solidFill>
                    <a:latin typeface="+mj-lt"/>
                    <a:ea typeface="+mj-ea"/>
                    <a:cs typeface="+mj-cs"/>
                    <a:sym typeface="Helvetica"/>
                  </a:defRPr>
                </a:lvl1pPr>
              </a:lstStyle>
              <a:p>
                <a:r>
                  <a:t>5</a:t>
                </a:r>
              </a:p>
            </p:txBody>
          </p:sp>
        </p:grpSp>
      </p:grpSp>
      <p:grpSp>
        <p:nvGrpSpPr>
          <p:cNvPr id="1325" name="成组"/>
          <p:cNvGrpSpPr/>
          <p:nvPr/>
        </p:nvGrpSpPr>
        <p:grpSpPr>
          <a:xfrm>
            <a:off x="5617882" y="2491581"/>
            <a:ext cx="4007646" cy="4847467"/>
            <a:chOff x="0" y="0"/>
            <a:chExt cx="4007644" cy="4847465"/>
          </a:xfrm>
        </p:grpSpPr>
        <p:pic>
          <p:nvPicPr>
            <p:cNvPr id="1306" name="image70.jpeg" descr="image70.jpeg"/>
            <p:cNvPicPr>
              <a:picLocks noChangeAspect="1"/>
            </p:cNvPicPr>
            <p:nvPr/>
          </p:nvPicPr>
          <p:blipFill>
            <a:blip r:embed="rId3"/>
            <a:stretch>
              <a:fillRect/>
            </a:stretch>
          </p:blipFill>
          <p:spPr>
            <a:xfrm>
              <a:off x="-1" y="0"/>
              <a:ext cx="3043240" cy="4319588"/>
            </a:xfrm>
            <a:prstGeom prst="rect">
              <a:avLst/>
            </a:prstGeom>
            <a:ln w="12700" cap="flat">
              <a:noFill/>
              <a:miter lim="400000"/>
              <a:headEnd/>
              <a:tailEnd/>
            </a:ln>
            <a:effectLst/>
          </p:spPr>
        </p:pic>
        <p:grpSp>
          <p:nvGrpSpPr>
            <p:cNvPr id="1309" name="成组"/>
            <p:cNvGrpSpPr/>
            <p:nvPr/>
          </p:nvGrpSpPr>
          <p:grpSpPr>
            <a:xfrm>
              <a:off x="1584325" y="3279138"/>
              <a:ext cx="1342232" cy="1344788"/>
              <a:chOff x="17573" y="40782"/>
              <a:chExt cx="1342230" cy="1344787"/>
            </a:xfrm>
          </p:grpSpPr>
          <p:sp>
            <p:nvSpPr>
              <p:cNvPr id="1307" name="椭圆形"/>
              <p:cNvSpPr/>
              <p:nvPr/>
            </p:nvSpPr>
            <p:spPr>
              <a:xfrm>
                <a:off x="17573" y="40782"/>
                <a:ext cx="144463" cy="149575"/>
              </a:xfrm>
              <a:prstGeom prst="ellipse">
                <a:avLst/>
              </a:prstGeom>
              <a:solidFill>
                <a:srgbClr val="008000">
                  <a:alpha val="79999"/>
                </a:srgbClr>
              </a:solidFill>
              <a:ln w="9525" cap="flat">
                <a:solidFill>
                  <a:srgbClr val="000000"/>
                </a:solidFill>
                <a:prstDash val="solid"/>
                <a:round/>
              </a:ln>
              <a:effectLst/>
            </p:spPr>
            <p:txBody>
              <a:bodyPr wrap="square" lIns="45719" tIns="45719" rIns="45719" bIns="45719" numCol="1" anchor="ctr">
                <a:noAutofit/>
              </a:bodyPr>
              <a:lstStyle/>
              <a:p>
                <a:pPr algn="ctr"/>
                <a:endParaRPr/>
              </a:p>
            </p:txBody>
          </p:sp>
          <p:sp>
            <p:nvSpPr>
              <p:cNvPr id="1308" name="1"/>
              <p:cNvSpPr/>
              <p:nvPr/>
            </p:nvSpPr>
            <p:spPr>
              <a:xfrm>
                <a:off x="89804" y="115569"/>
                <a:ext cx="1270001" cy="1270001"/>
              </a:xfrm>
              <a:prstGeom prst="line">
                <a:avLst/>
              </a:prstGeom>
              <a:noFill/>
              <a:ln w="12700" cap="flat">
                <a:noFill/>
                <a:miter lim="400000"/>
              </a:ln>
              <a:effectLst/>
            </p:spPr>
            <p:txBody>
              <a:bodyPr wrap="none" lIns="45719" tIns="45719" rIns="45719" bIns="45719" numCol="1" anchor="ctr">
                <a:spAutoFit/>
              </a:bodyPr>
              <a:lstStyle>
                <a:lvl1pPr algn="ctr">
                  <a:defRPr sz="1000" b="1">
                    <a:solidFill>
                      <a:srgbClr val="FFFB00"/>
                    </a:solidFill>
                    <a:latin typeface="+mj-lt"/>
                    <a:ea typeface="+mj-ea"/>
                    <a:cs typeface="+mj-cs"/>
                    <a:sym typeface="Helvetica"/>
                  </a:defRPr>
                </a:lvl1pPr>
              </a:lstStyle>
              <a:p>
                <a:r>
                  <a:t>1</a:t>
                </a:r>
              </a:p>
            </p:txBody>
          </p:sp>
        </p:grpSp>
        <p:grpSp>
          <p:nvGrpSpPr>
            <p:cNvPr id="1312" name="成组"/>
            <p:cNvGrpSpPr/>
            <p:nvPr/>
          </p:nvGrpSpPr>
          <p:grpSpPr>
            <a:xfrm>
              <a:off x="144462" y="1638747"/>
              <a:ext cx="1342232" cy="1344788"/>
              <a:chOff x="17573" y="40782"/>
              <a:chExt cx="1342231" cy="1344787"/>
            </a:xfrm>
          </p:grpSpPr>
          <p:sp>
            <p:nvSpPr>
              <p:cNvPr id="1310" name="椭圆形"/>
              <p:cNvSpPr/>
              <p:nvPr/>
            </p:nvSpPr>
            <p:spPr>
              <a:xfrm>
                <a:off x="17573" y="40782"/>
                <a:ext cx="144463" cy="149575"/>
              </a:xfrm>
              <a:prstGeom prst="ellipse">
                <a:avLst/>
              </a:prstGeom>
              <a:solidFill>
                <a:srgbClr val="008000">
                  <a:alpha val="79999"/>
                </a:srgbClr>
              </a:solidFill>
              <a:ln w="9525" cap="flat">
                <a:solidFill>
                  <a:srgbClr val="000000"/>
                </a:solidFill>
                <a:prstDash val="solid"/>
                <a:round/>
              </a:ln>
              <a:effectLst/>
            </p:spPr>
            <p:txBody>
              <a:bodyPr wrap="square" lIns="45719" tIns="45719" rIns="45719" bIns="45719" numCol="1" anchor="ctr">
                <a:noAutofit/>
              </a:bodyPr>
              <a:lstStyle/>
              <a:p>
                <a:pPr algn="ctr"/>
                <a:endParaRPr/>
              </a:p>
            </p:txBody>
          </p:sp>
          <p:sp>
            <p:nvSpPr>
              <p:cNvPr id="1311" name="2"/>
              <p:cNvSpPr/>
              <p:nvPr/>
            </p:nvSpPr>
            <p:spPr>
              <a:xfrm>
                <a:off x="89804" y="115569"/>
                <a:ext cx="1270001" cy="1270001"/>
              </a:xfrm>
              <a:prstGeom prst="line">
                <a:avLst/>
              </a:prstGeom>
              <a:noFill/>
              <a:ln w="12700" cap="flat">
                <a:noFill/>
                <a:miter lim="400000"/>
              </a:ln>
              <a:effectLst/>
            </p:spPr>
            <p:txBody>
              <a:bodyPr wrap="none" lIns="45719" tIns="45719" rIns="45719" bIns="45719" numCol="1" anchor="ctr">
                <a:spAutoFit/>
              </a:bodyPr>
              <a:lstStyle>
                <a:lvl1pPr algn="ctr">
                  <a:defRPr sz="1000" b="1">
                    <a:solidFill>
                      <a:srgbClr val="FFFB00"/>
                    </a:solidFill>
                    <a:latin typeface="+mj-lt"/>
                    <a:ea typeface="+mj-ea"/>
                    <a:cs typeface="+mj-cs"/>
                    <a:sym typeface="Helvetica"/>
                  </a:defRPr>
                </a:lvl1pPr>
              </a:lstStyle>
              <a:p>
                <a:r>
                  <a:t>2</a:t>
                </a:r>
              </a:p>
            </p:txBody>
          </p:sp>
        </p:grpSp>
        <p:grpSp>
          <p:nvGrpSpPr>
            <p:cNvPr id="1315" name="成组"/>
            <p:cNvGrpSpPr/>
            <p:nvPr/>
          </p:nvGrpSpPr>
          <p:grpSpPr>
            <a:xfrm>
              <a:off x="1368425" y="1117701"/>
              <a:ext cx="1342232" cy="1344788"/>
              <a:chOff x="17573" y="40782"/>
              <a:chExt cx="1342231" cy="1344787"/>
            </a:xfrm>
          </p:grpSpPr>
          <p:sp>
            <p:nvSpPr>
              <p:cNvPr id="1313" name="椭圆形"/>
              <p:cNvSpPr/>
              <p:nvPr/>
            </p:nvSpPr>
            <p:spPr>
              <a:xfrm>
                <a:off x="17573" y="40782"/>
                <a:ext cx="144463" cy="149575"/>
              </a:xfrm>
              <a:prstGeom prst="ellipse">
                <a:avLst/>
              </a:prstGeom>
              <a:solidFill>
                <a:srgbClr val="008000">
                  <a:alpha val="79999"/>
                </a:srgbClr>
              </a:solidFill>
              <a:ln w="9525" cap="flat">
                <a:solidFill>
                  <a:srgbClr val="000000"/>
                </a:solidFill>
                <a:prstDash val="solid"/>
                <a:round/>
              </a:ln>
              <a:effectLst/>
            </p:spPr>
            <p:txBody>
              <a:bodyPr wrap="square" lIns="45719" tIns="45719" rIns="45719" bIns="45719" numCol="1" anchor="ctr">
                <a:noAutofit/>
              </a:bodyPr>
              <a:lstStyle/>
              <a:p>
                <a:pPr algn="ctr"/>
                <a:endParaRPr/>
              </a:p>
            </p:txBody>
          </p:sp>
          <p:sp>
            <p:nvSpPr>
              <p:cNvPr id="1314" name="3"/>
              <p:cNvSpPr/>
              <p:nvPr/>
            </p:nvSpPr>
            <p:spPr>
              <a:xfrm>
                <a:off x="89804" y="115569"/>
                <a:ext cx="1270001" cy="1270001"/>
              </a:xfrm>
              <a:prstGeom prst="line">
                <a:avLst/>
              </a:prstGeom>
              <a:noFill/>
              <a:ln w="12700" cap="flat">
                <a:noFill/>
                <a:miter lim="400000"/>
              </a:ln>
              <a:effectLst/>
            </p:spPr>
            <p:txBody>
              <a:bodyPr wrap="none" lIns="45719" tIns="45719" rIns="45719" bIns="45719" numCol="1" anchor="ctr">
                <a:spAutoFit/>
              </a:bodyPr>
              <a:lstStyle>
                <a:lvl1pPr algn="ctr">
                  <a:defRPr sz="1000" b="1">
                    <a:solidFill>
                      <a:srgbClr val="FFFB00"/>
                    </a:solidFill>
                    <a:latin typeface="+mj-lt"/>
                    <a:ea typeface="+mj-ea"/>
                    <a:cs typeface="+mj-cs"/>
                    <a:sym typeface="Helvetica"/>
                  </a:defRPr>
                </a:lvl1pPr>
              </a:lstStyle>
              <a:p>
                <a:r>
                  <a:t>3</a:t>
                </a:r>
              </a:p>
            </p:txBody>
          </p:sp>
        </p:grpSp>
        <p:grpSp>
          <p:nvGrpSpPr>
            <p:cNvPr id="1318" name="成组"/>
            <p:cNvGrpSpPr/>
            <p:nvPr/>
          </p:nvGrpSpPr>
          <p:grpSpPr>
            <a:xfrm>
              <a:off x="2665413" y="1714356"/>
              <a:ext cx="1342232" cy="1344788"/>
              <a:chOff x="17573" y="40782"/>
              <a:chExt cx="1342231" cy="1344787"/>
            </a:xfrm>
          </p:grpSpPr>
          <p:sp>
            <p:nvSpPr>
              <p:cNvPr id="1316" name="椭圆形"/>
              <p:cNvSpPr/>
              <p:nvPr/>
            </p:nvSpPr>
            <p:spPr>
              <a:xfrm>
                <a:off x="17573" y="40782"/>
                <a:ext cx="144463" cy="149575"/>
              </a:xfrm>
              <a:prstGeom prst="ellipse">
                <a:avLst/>
              </a:prstGeom>
              <a:solidFill>
                <a:srgbClr val="008000">
                  <a:alpha val="79999"/>
                </a:srgbClr>
              </a:solidFill>
              <a:ln w="9525" cap="flat">
                <a:solidFill>
                  <a:srgbClr val="000000"/>
                </a:solidFill>
                <a:prstDash val="solid"/>
                <a:round/>
              </a:ln>
              <a:effectLst/>
            </p:spPr>
            <p:txBody>
              <a:bodyPr wrap="square" lIns="45719" tIns="45719" rIns="45719" bIns="45719" numCol="1" anchor="ctr">
                <a:noAutofit/>
              </a:bodyPr>
              <a:lstStyle/>
              <a:p>
                <a:pPr algn="ctr"/>
                <a:endParaRPr/>
              </a:p>
            </p:txBody>
          </p:sp>
          <p:sp>
            <p:nvSpPr>
              <p:cNvPr id="1317" name="4"/>
              <p:cNvSpPr/>
              <p:nvPr/>
            </p:nvSpPr>
            <p:spPr>
              <a:xfrm>
                <a:off x="89804" y="115569"/>
                <a:ext cx="1270001" cy="1270001"/>
              </a:xfrm>
              <a:prstGeom prst="line">
                <a:avLst/>
              </a:prstGeom>
              <a:noFill/>
              <a:ln w="12700" cap="flat">
                <a:noFill/>
                <a:miter lim="400000"/>
              </a:ln>
              <a:effectLst/>
            </p:spPr>
            <p:txBody>
              <a:bodyPr wrap="none" lIns="45719" tIns="45719" rIns="45719" bIns="45719" numCol="1" anchor="ctr">
                <a:spAutoFit/>
              </a:bodyPr>
              <a:lstStyle>
                <a:lvl1pPr algn="ctr">
                  <a:defRPr sz="1000" b="1">
                    <a:solidFill>
                      <a:srgbClr val="FFFB00"/>
                    </a:solidFill>
                    <a:latin typeface="+mj-lt"/>
                    <a:ea typeface="+mj-ea"/>
                    <a:cs typeface="+mj-cs"/>
                    <a:sym typeface="Helvetica"/>
                  </a:defRPr>
                </a:lvl1pPr>
              </a:lstStyle>
              <a:p>
                <a:r>
                  <a:t>4</a:t>
                </a:r>
              </a:p>
            </p:txBody>
          </p:sp>
        </p:grpSp>
        <p:grpSp>
          <p:nvGrpSpPr>
            <p:cNvPr id="1321" name="成组"/>
            <p:cNvGrpSpPr/>
            <p:nvPr/>
          </p:nvGrpSpPr>
          <p:grpSpPr>
            <a:xfrm>
              <a:off x="1944687" y="3502678"/>
              <a:ext cx="1342232" cy="1344788"/>
              <a:chOff x="17573" y="40782"/>
              <a:chExt cx="1342231" cy="1344787"/>
            </a:xfrm>
          </p:grpSpPr>
          <p:sp>
            <p:nvSpPr>
              <p:cNvPr id="1319" name="椭圆形"/>
              <p:cNvSpPr/>
              <p:nvPr/>
            </p:nvSpPr>
            <p:spPr>
              <a:xfrm>
                <a:off x="17573" y="40782"/>
                <a:ext cx="144463" cy="149575"/>
              </a:xfrm>
              <a:prstGeom prst="ellipse">
                <a:avLst/>
              </a:prstGeom>
              <a:solidFill>
                <a:srgbClr val="008000">
                  <a:alpha val="79999"/>
                </a:srgbClr>
              </a:solidFill>
              <a:ln w="9525" cap="flat">
                <a:solidFill>
                  <a:srgbClr val="000000"/>
                </a:solidFill>
                <a:prstDash val="solid"/>
                <a:round/>
              </a:ln>
              <a:effectLst/>
            </p:spPr>
            <p:txBody>
              <a:bodyPr wrap="square" lIns="45719" tIns="45719" rIns="45719" bIns="45719" numCol="1" anchor="ctr">
                <a:noAutofit/>
              </a:bodyPr>
              <a:lstStyle/>
              <a:p>
                <a:pPr algn="ctr"/>
                <a:endParaRPr/>
              </a:p>
            </p:txBody>
          </p:sp>
          <p:sp>
            <p:nvSpPr>
              <p:cNvPr id="1320" name="5"/>
              <p:cNvSpPr/>
              <p:nvPr/>
            </p:nvSpPr>
            <p:spPr>
              <a:xfrm>
                <a:off x="89804" y="115569"/>
                <a:ext cx="1270001" cy="1270001"/>
              </a:xfrm>
              <a:prstGeom prst="line">
                <a:avLst/>
              </a:prstGeom>
              <a:noFill/>
              <a:ln w="12700" cap="flat">
                <a:noFill/>
                <a:miter lim="400000"/>
              </a:ln>
              <a:effectLst/>
            </p:spPr>
            <p:txBody>
              <a:bodyPr wrap="none" lIns="45719" tIns="45719" rIns="45719" bIns="45719" numCol="1" anchor="ctr">
                <a:spAutoFit/>
              </a:bodyPr>
              <a:lstStyle>
                <a:lvl1pPr algn="ctr">
                  <a:defRPr sz="1000" b="1">
                    <a:solidFill>
                      <a:srgbClr val="FFFB00"/>
                    </a:solidFill>
                    <a:latin typeface="+mj-lt"/>
                    <a:ea typeface="+mj-ea"/>
                    <a:cs typeface="+mj-cs"/>
                    <a:sym typeface="Helvetica"/>
                  </a:defRPr>
                </a:lvl1pPr>
              </a:lstStyle>
              <a:p>
                <a:r>
                  <a:t>5</a:t>
                </a:r>
              </a:p>
            </p:txBody>
          </p:sp>
        </p:grpSp>
        <p:grpSp>
          <p:nvGrpSpPr>
            <p:cNvPr id="1324" name="成组"/>
            <p:cNvGrpSpPr/>
            <p:nvPr/>
          </p:nvGrpSpPr>
          <p:grpSpPr>
            <a:xfrm>
              <a:off x="1296987" y="3502678"/>
              <a:ext cx="1342232" cy="1344788"/>
              <a:chOff x="17573" y="40782"/>
              <a:chExt cx="1342231" cy="1344787"/>
            </a:xfrm>
          </p:grpSpPr>
          <p:sp>
            <p:nvSpPr>
              <p:cNvPr id="1322" name="椭圆形"/>
              <p:cNvSpPr/>
              <p:nvPr/>
            </p:nvSpPr>
            <p:spPr>
              <a:xfrm>
                <a:off x="17573" y="40782"/>
                <a:ext cx="144463" cy="149575"/>
              </a:xfrm>
              <a:prstGeom prst="ellipse">
                <a:avLst/>
              </a:prstGeom>
              <a:solidFill>
                <a:srgbClr val="008000">
                  <a:alpha val="79999"/>
                </a:srgbClr>
              </a:solidFill>
              <a:ln w="9525" cap="flat">
                <a:solidFill>
                  <a:srgbClr val="000000"/>
                </a:solidFill>
                <a:prstDash val="solid"/>
                <a:round/>
              </a:ln>
              <a:effectLst/>
            </p:spPr>
            <p:txBody>
              <a:bodyPr wrap="square" lIns="45719" tIns="45719" rIns="45719" bIns="45719" numCol="1" anchor="ctr">
                <a:noAutofit/>
              </a:bodyPr>
              <a:lstStyle/>
              <a:p>
                <a:pPr algn="ctr"/>
                <a:endParaRPr/>
              </a:p>
            </p:txBody>
          </p:sp>
          <p:sp>
            <p:nvSpPr>
              <p:cNvPr id="1323" name="6"/>
              <p:cNvSpPr/>
              <p:nvPr/>
            </p:nvSpPr>
            <p:spPr>
              <a:xfrm>
                <a:off x="89804" y="115569"/>
                <a:ext cx="1270001" cy="1270001"/>
              </a:xfrm>
              <a:prstGeom prst="line">
                <a:avLst/>
              </a:prstGeom>
              <a:noFill/>
              <a:ln w="12700" cap="flat">
                <a:noFill/>
                <a:miter lim="400000"/>
              </a:ln>
              <a:effectLst/>
            </p:spPr>
            <p:txBody>
              <a:bodyPr wrap="none" lIns="45719" tIns="45719" rIns="45719" bIns="45719" numCol="1" anchor="ctr">
                <a:spAutoFit/>
              </a:bodyPr>
              <a:lstStyle>
                <a:lvl1pPr algn="ctr">
                  <a:defRPr sz="1000" b="1">
                    <a:solidFill>
                      <a:srgbClr val="FFFB00"/>
                    </a:solidFill>
                    <a:latin typeface="+mj-lt"/>
                    <a:ea typeface="+mj-ea"/>
                    <a:cs typeface="+mj-cs"/>
                    <a:sym typeface="Helvetica"/>
                  </a:defRPr>
                </a:lvl1pPr>
              </a:lstStyle>
              <a:p>
                <a:r>
                  <a:t>6</a:t>
                </a:r>
              </a:p>
            </p:txBody>
          </p:sp>
        </p:grpSp>
      </p:grpSp>
      <p:sp>
        <p:nvSpPr>
          <p:cNvPr id="1326" name="线条"/>
          <p:cNvSpPr/>
          <p:nvPr/>
        </p:nvSpPr>
        <p:spPr>
          <a:xfrm flipH="1" flipV="1">
            <a:off x="1619250" y="4581525"/>
            <a:ext cx="288926" cy="503239"/>
          </a:xfrm>
          <a:prstGeom prst="line">
            <a:avLst/>
          </a:prstGeom>
          <a:ln w="19050">
            <a:solidFill>
              <a:srgbClr val="FF6600"/>
            </a:solidFill>
            <a:tailEnd type="triangle"/>
          </a:ln>
        </p:spPr>
        <p:txBody>
          <a:bodyPr lIns="0" tIns="0" rIns="0" bIns="0"/>
          <a:lstStyle/>
          <a:p>
            <a:pPr defTabSz="457200">
              <a:defRPr sz="1200">
                <a:latin typeface="+mj-lt"/>
                <a:ea typeface="+mj-ea"/>
                <a:cs typeface="+mj-cs"/>
                <a:sym typeface="Helvetica"/>
              </a:defRPr>
            </a:pPr>
            <a:endParaRPr/>
          </a:p>
        </p:txBody>
      </p:sp>
      <p:sp>
        <p:nvSpPr>
          <p:cNvPr id="1327" name="线条"/>
          <p:cNvSpPr/>
          <p:nvPr/>
        </p:nvSpPr>
        <p:spPr>
          <a:xfrm flipH="1">
            <a:off x="2339975" y="4437062"/>
            <a:ext cx="288926" cy="1079501"/>
          </a:xfrm>
          <a:prstGeom prst="line">
            <a:avLst/>
          </a:prstGeom>
          <a:ln w="19050">
            <a:solidFill>
              <a:srgbClr val="FF6600"/>
            </a:solidFill>
            <a:tailEnd type="triangle"/>
          </a:ln>
        </p:spPr>
        <p:txBody>
          <a:bodyPr lIns="0" tIns="0" rIns="0" bIns="0"/>
          <a:lstStyle/>
          <a:p>
            <a:pPr defTabSz="457200">
              <a:defRPr sz="1200">
                <a:latin typeface="+mj-lt"/>
                <a:ea typeface="+mj-ea"/>
                <a:cs typeface="+mj-cs"/>
                <a:sym typeface="Helvetica"/>
              </a:defRPr>
            </a:pPr>
            <a:endParaRPr/>
          </a:p>
        </p:txBody>
      </p:sp>
      <p:sp>
        <p:nvSpPr>
          <p:cNvPr id="1328" name="线条"/>
          <p:cNvSpPr/>
          <p:nvPr/>
        </p:nvSpPr>
        <p:spPr>
          <a:xfrm>
            <a:off x="1836738" y="3500437"/>
            <a:ext cx="719137" cy="865188"/>
          </a:xfrm>
          <a:prstGeom prst="line">
            <a:avLst/>
          </a:prstGeom>
          <a:ln w="19050">
            <a:solidFill>
              <a:srgbClr val="FF6600"/>
            </a:solidFill>
            <a:tailEnd type="triangle"/>
          </a:ln>
        </p:spPr>
        <p:txBody>
          <a:bodyPr lIns="0" tIns="0" rIns="0" bIns="0"/>
          <a:lstStyle/>
          <a:p>
            <a:pPr defTabSz="457200">
              <a:defRPr sz="1200">
                <a:latin typeface="+mj-lt"/>
                <a:ea typeface="+mj-ea"/>
                <a:cs typeface="+mj-cs"/>
                <a:sym typeface="Helvetica"/>
              </a:defRPr>
            </a:pPr>
            <a:endParaRPr/>
          </a:p>
        </p:txBody>
      </p:sp>
      <p:sp>
        <p:nvSpPr>
          <p:cNvPr id="1329" name="线条"/>
          <p:cNvSpPr/>
          <p:nvPr/>
        </p:nvSpPr>
        <p:spPr>
          <a:xfrm flipV="1">
            <a:off x="1476374" y="3500437"/>
            <a:ext cx="287340" cy="936626"/>
          </a:xfrm>
          <a:prstGeom prst="line">
            <a:avLst/>
          </a:prstGeom>
          <a:ln w="19050">
            <a:solidFill>
              <a:srgbClr val="FF6600"/>
            </a:solidFill>
            <a:tailEnd type="triangle"/>
          </a:ln>
        </p:spPr>
        <p:txBody>
          <a:bodyPr lIns="0" tIns="0" rIns="0" bIns="0"/>
          <a:lstStyle/>
          <a:p>
            <a:pPr defTabSz="457200">
              <a:defRPr sz="1200">
                <a:latin typeface="+mj-lt"/>
                <a:ea typeface="+mj-ea"/>
                <a:cs typeface="+mj-cs"/>
                <a:sym typeface="Helvetica"/>
              </a:defRPr>
            </a:pPr>
            <a:endParaRPr/>
          </a:p>
        </p:txBody>
      </p:sp>
      <p:sp>
        <p:nvSpPr>
          <p:cNvPr id="1330" name="线条"/>
          <p:cNvSpPr/>
          <p:nvPr/>
        </p:nvSpPr>
        <p:spPr>
          <a:xfrm flipH="1">
            <a:off x="1979613" y="5589587"/>
            <a:ext cx="288926" cy="144463"/>
          </a:xfrm>
          <a:prstGeom prst="line">
            <a:avLst/>
          </a:prstGeom>
          <a:ln w="19050">
            <a:solidFill>
              <a:srgbClr val="FF6600"/>
            </a:solidFill>
            <a:tailEnd type="triangle"/>
          </a:ln>
        </p:spPr>
        <p:txBody>
          <a:bodyPr lIns="0" tIns="0" rIns="0" bIns="0"/>
          <a:lstStyle/>
          <a:p>
            <a:pPr defTabSz="457200">
              <a:defRPr sz="1200">
                <a:latin typeface="+mj-lt"/>
                <a:ea typeface="+mj-ea"/>
                <a:cs typeface="+mj-cs"/>
                <a:sym typeface="Helvetica"/>
              </a:defRPr>
            </a:pPr>
            <a:endParaRPr/>
          </a:p>
        </p:txBody>
      </p:sp>
      <p:sp>
        <p:nvSpPr>
          <p:cNvPr id="1331" name="线条"/>
          <p:cNvSpPr/>
          <p:nvPr/>
        </p:nvSpPr>
        <p:spPr>
          <a:xfrm flipH="1" flipV="1">
            <a:off x="5867400" y="3716337"/>
            <a:ext cx="1370014" cy="1584326"/>
          </a:xfrm>
          <a:prstGeom prst="line">
            <a:avLst/>
          </a:prstGeom>
          <a:ln w="19050">
            <a:solidFill>
              <a:srgbClr val="FF6600"/>
            </a:solidFill>
            <a:tailEnd type="triangle"/>
          </a:ln>
        </p:spPr>
        <p:txBody>
          <a:bodyPr lIns="0" tIns="0" rIns="0" bIns="0"/>
          <a:lstStyle/>
          <a:p>
            <a:pPr defTabSz="457200">
              <a:defRPr sz="1200">
                <a:latin typeface="+mj-lt"/>
                <a:ea typeface="+mj-ea"/>
                <a:cs typeface="+mj-cs"/>
                <a:sym typeface="Helvetica"/>
              </a:defRPr>
            </a:pPr>
            <a:endParaRPr/>
          </a:p>
        </p:txBody>
      </p:sp>
      <p:sp>
        <p:nvSpPr>
          <p:cNvPr id="1332" name="线条"/>
          <p:cNvSpPr/>
          <p:nvPr/>
        </p:nvSpPr>
        <p:spPr>
          <a:xfrm flipH="1">
            <a:off x="7092949" y="5516562"/>
            <a:ext cx="576264" cy="73026"/>
          </a:xfrm>
          <a:prstGeom prst="line">
            <a:avLst/>
          </a:prstGeom>
          <a:ln w="19050">
            <a:solidFill>
              <a:srgbClr val="FF6600"/>
            </a:solidFill>
            <a:tailEnd type="triangle"/>
          </a:ln>
        </p:spPr>
        <p:txBody>
          <a:bodyPr lIns="0" tIns="0" rIns="0" bIns="0"/>
          <a:lstStyle/>
          <a:p>
            <a:pPr defTabSz="457200">
              <a:defRPr sz="1200">
                <a:latin typeface="+mj-lt"/>
                <a:ea typeface="+mj-ea"/>
                <a:cs typeface="+mj-cs"/>
                <a:sym typeface="Helvetica"/>
              </a:defRPr>
            </a:pPr>
            <a:endParaRPr/>
          </a:p>
        </p:txBody>
      </p:sp>
      <p:sp>
        <p:nvSpPr>
          <p:cNvPr id="1333" name="线条"/>
          <p:cNvSpPr/>
          <p:nvPr/>
        </p:nvSpPr>
        <p:spPr>
          <a:xfrm flipH="1">
            <a:off x="7740649" y="3787775"/>
            <a:ext cx="649289" cy="1728789"/>
          </a:xfrm>
          <a:prstGeom prst="line">
            <a:avLst/>
          </a:prstGeom>
          <a:ln w="19050">
            <a:solidFill>
              <a:srgbClr val="FF6600"/>
            </a:solidFill>
            <a:tailEnd type="triangle"/>
          </a:ln>
        </p:spPr>
        <p:txBody>
          <a:bodyPr lIns="0" tIns="0" rIns="0" bIns="0"/>
          <a:lstStyle/>
          <a:p>
            <a:pPr defTabSz="457200">
              <a:defRPr sz="1200">
                <a:latin typeface="+mj-lt"/>
                <a:ea typeface="+mj-ea"/>
                <a:cs typeface="+mj-cs"/>
                <a:sym typeface="Helvetica"/>
              </a:defRPr>
            </a:pPr>
            <a:endParaRPr/>
          </a:p>
        </p:txBody>
      </p:sp>
      <p:sp>
        <p:nvSpPr>
          <p:cNvPr id="1334" name="线条"/>
          <p:cNvSpPr/>
          <p:nvPr/>
        </p:nvSpPr>
        <p:spPr>
          <a:xfrm>
            <a:off x="7165974" y="3140075"/>
            <a:ext cx="1150939" cy="576264"/>
          </a:xfrm>
          <a:prstGeom prst="line">
            <a:avLst/>
          </a:prstGeom>
          <a:ln w="19050">
            <a:solidFill>
              <a:srgbClr val="FF6600"/>
            </a:solidFill>
            <a:tailEnd type="triangle"/>
          </a:ln>
        </p:spPr>
        <p:txBody>
          <a:bodyPr lIns="0" tIns="0" rIns="0" bIns="0"/>
          <a:lstStyle/>
          <a:p>
            <a:pPr defTabSz="457200">
              <a:defRPr sz="1200">
                <a:latin typeface="+mj-lt"/>
                <a:ea typeface="+mj-ea"/>
                <a:cs typeface="+mj-cs"/>
                <a:sym typeface="Helvetica"/>
              </a:defRPr>
            </a:pPr>
            <a:endParaRPr/>
          </a:p>
        </p:txBody>
      </p:sp>
      <p:sp>
        <p:nvSpPr>
          <p:cNvPr id="1335" name="线条"/>
          <p:cNvSpPr/>
          <p:nvPr/>
        </p:nvSpPr>
        <p:spPr>
          <a:xfrm flipV="1">
            <a:off x="5868987" y="3141663"/>
            <a:ext cx="1150938" cy="503238"/>
          </a:xfrm>
          <a:prstGeom prst="line">
            <a:avLst/>
          </a:prstGeom>
          <a:ln w="19050">
            <a:solidFill>
              <a:srgbClr val="FF6600"/>
            </a:solidFill>
            <a:tailEnd type="triangle"/>
          </a:ln>
        </p:spPr>
        <p:txBody>
          <a:bodyPr lIns="0" tIns="0" rIns="0" bIns="0"/>
          <a:lstStyle/>
          <a:p>
            <a:pPr defTabSz="457200">
              <a:defRPr sz="1200">
                <a:latin typeface="+mj-lt"/>
                <a:ea typeface="+mj-ea"/>
                <a:cs typeface="+mj-cs"/>
                <a:sym typeface="Helvetica"/>
              </a:defRPr>
            </a:pPr>
            <a:endParaRPr/>
          </a:p>
        </p:txBody>
      </p:sp>
    </p:spTree>
    <p:extLst>
      <p:ext uri="{BB962C8B-B14F-4D97-AF65-F5344CB8AC3E}">
        <p14:creationId xmlns:p14="http://schemas.microsoft.com/office/powerpoint/2010/main" val="1219416616"/>
      </p:ext>
    </p:extLst>
  </p:cSld>
  <p:clrMapOvr>
    <a:masterClrMapping/>
  </p:clrMapOvr>
  <p:transition spd="med"/>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7" name="Define the correspondence between the two images by grid, the intermediate frames can be obtained by predefined interpolating function."/>
          <p:cNvSpPr txBox="1">
            <a:spLocks noGrp="1"/>
          </p:cNvSpPr>
          <p:nvPr>
            <p:ph type="body" idx="1"/>
          </p:nvPr>
        </p:nvSpPr>
        <p:spPr>
          <a:xfrm>
            <a:off x="468312" y="1484783"/>
            <a:ext cx="8229601" cy="4625611"/>
          </a:xfrm>
          <a:prstGeom prst="rect">
            <a:avLst/>
          </a:prstGeom>
        </p:spPr>
        <p:txBody>
          <a:bodyPr/>
          <a:lstStyle>
            <a:lvl1pPr>
              <a:defRPr sz="2800"/>
            </a:lvl1pPr>
          </a:lstStyle>
          <a:p>
            <a:r>
              <a:t>Define the correspondence between the two images by grid, the intermediate frames can be obtained by predefined interpolating function.</a:t>
            </a:r>
          </a:p>
        </p:txBody>
      </p:sp>
      <p:sp>
        <p:nvSpPr>
          <p:cNvPr id="1338" name="Example-morph based on grid"/>
          <p:cNvSpPr txBox="1">
            <a:spLocks noGrp="1"/>
          </p:cNvSpPr>
          <p:nvPr>
            <p:ph type="title"/>
          </p:nvPr>
        </p:nvSpPr>
        <p:spPr>
          <a:prstGeom prst="rect">
            <a:avLst/>
          </a:prstGeom>
        </p:spPr>
        <p:txBody>
          <a:bodyPr/>
          <a:lstStyle>
            <a:lvl1pPr defTabSz="841375">
              <a:defRPr sz="4140"/>
            </a:lvl1pPr>
          </a:lstStyle>
          <a:p>
            <a:r>
              <a:t>Example-morph based on grid</a:t>
            </a:r>
          </a:p>
        </p:txBody>
      </p:sp>
      <p:grpSp>
        <p:nvGrpSpPr>
          <p:cNvPr id="1341" name="成组"/>
          <p:cNvGrpSpPr/>
          <p:nvPr/>
        </p:nvGrpSpPr>
        <p:grpSpPr>
          <a:xfrm>
            <a:off x="468312" y="2853333"/>
            <a:ext cx="3070226" cy="3449638"/>
            <a:chOff x="0" y="0"/>
            <a:chExt cx="3070225" cy="3449637"/>
          </a:xfrm>
        </p:grpSpPr>
        <p:sp>
          <p:nvSpPr>
            <p:cNvPr id="1339" name="矩形"/>
            <p:cNvSpPr/>
            <p:nvPr/>
          </p:nvSpPr>
          <p:spPr>
            <a:xfrm>
              <a:off x="0" y="0"/>
              <a:ext cx="3070225" cy="3449638"/>
            </a:xfrm>
            <a:prstGeom prst="rect">
              <a:avLst/>
            </a:prstGeom>
            <a:blipFill rotWithShape="1">
              <a:blip r:embed="rId3"/>
              <a:srcRect/>
              <a:tile tx="0" ty="0" sx="100000" sy="100000" flip="none" algn="tl"/>
            </a:blipFill>
            <a:ln w="12700" cap="flat">
              <a:noFill/>
              <a:miter lim="400000"/>
            </a:ln>
            <a:effectLst/>
          </p:spPr>
          <p:txBody>
            <a:bodyPr wrap="square" lIns="45719" tIns="45719" rIns="45719" bIns="45719" numCol="1" anchor="ctr">
              <a:noAutofit/>
            </a:bodyPr>
            <a:lstStyle/>
            <a:p>
              <a:endParaRPr/>
            </a:p>
          </p:txBody>
        </p:sp>
        <p:pic>
          <p:nvPicPr>
            <p:cNvPr id="1340" name="image71.png" descr="image71.png"/>
            <p:cNvPicPr>
              <a:picLocks noChangeAspect="1"/>
            </p:cNvPicPr>
            <p:nvPr/>
          </p:nvPicPr>
          <p:blipFill>
            <a:blip r:embed="rId4"/>
            <a:stretch>
              <a:fillRect/>
            </a:stretch>
          </p:blipFill>
          <p:spPr>
            <a:xfrm>
              <a:off x="0" y="0"/>
              <a:ext cx="3070225" cy="3449638"/>
            </a:xfrm>
            <a:prstGeom prst="rect">
              <a:avLst/>
            </a:prstGeom>
            <a:ln w="12700" cap="flat">
              <a:noFill/>
              <a:miter lim="400000"/>
              <a:headEnd/>
              <a:tailEnd/>
            </a:ln>
            <a:effectLst/>
          </p:spPr>
        </p:pic>
      </p:grpSp>
      <p:grpSp>
        <p:nvGrpSpPr>
          <p:cNvPr id="1344" name="成组"/>
          <p:cNvGrpSpPr/>
          <p:nvPr/>
        </p:nvGrpSpPr>
        <p:grpSpPr>
          <a:xfrm>
            <a:off x="5651500" y="2853333"/>
            <a:ext cx="3024189" cy="3455988"/>
            <a:chOff x="0" y="0"/>
            <a:chExt cx="3024188" cy="3455987"/>
          </a:xfrm>
        </p:grpSpPr>
        <p:sp>
          <p:nvSpPr>
            <p:cNvPr id="1342" name="矩形"/>
            <p:cNvSpPr/>
            <p:nvPr/>
          </p:nvSpPr>
          <p:spPr>
            <a:xfrm>
              <a:off x="0" y="0"/>
              <a:ext cx="3024189" cy="3455988"/>
            </a:xfrm>
            <a:prstGeom prst="rect">
              <a:avLst/>
            </a:prstGeom>
            <a:blipFill rotWithShape="1">
              <a:blip r:embed="rId3"/>
              <a:srcRect/>
              <a:tile tx="0" ty="0" sx="100000" sy="100000" flip="none" algn="tl"/>
            </a:blipFill>
            <a:ln w="12700" cap="flat">
              <a:noFill/>
              <a:miter lim="400000"/>
            </a:ln>
            <a:effectLst/>
          </p:spPr>
          <p:txBody>
            <a:bodyPr wrap="square" lIns="45719" tIns="45719" rIns="45719" bIns="45719" numCol="1" anchor="ctr">
              <a:noAutofit/>
            </a:bodyPr>
            <a:lstStyle/>
            <a:p>
              <a:endParaRPr/>
            </a:p>
          </p:txBody>
        </p:sp>
        <p:pic>
          <p:nvPicPr>
            <p:cNvPr id="1343" name="image72.png" descr="image72.png"/>
            <p:cNvPicPr>
              <a:picLocks noChangeAspect="1"/>
            </p:cNvPicPr>
            <p:nvPr/>
          </p:nvPicPr>
          <p:blipFill>
            <a:blip r:embed="rId5"/>
            <a:stretch>
              <a:fillRect/>
            </a:stretch>
          </p:blipFill>
          <p:spPr>
            <a:xfrm>
              <a:off x="0" y="0"/>
              <a:ext cx="3024189" cy="3455988"/>
            </a:xfrm>
            <a:prstGeom prst="rect">
              <a:avLst/>
            </a:prstGeom>
            <a:ln w="12700" cap="flat">
              <a:noFill/>
              <a:miter lim="400000"/>
              <a:headEnd/>
              <a:tailEnd/>
            </a:ln>
            <a:effectLst/>
          </p:spPr>
        </p:pic>
      </p:grpSp>
      <p:sp>
        <p:nvSpPr>
          <p:cNvPr id="1345" name="箭头"/>
          <p:cNvSpPr/>
          <p:nvPr/>
        </p:nvSpPr>
        <p:spPr>
          <a:xfrm>
            <a:off x="3779837" y="4221757"/>
            <a:ext cx="1728788" cy="649288"/>
          </a:xfrm>
          <a:prstGeom prst="rightArrow">
            <a:avLst>
              <a:gd name="adj1" fmla="val 50000"/>
              <a:gd name="adj2" fmla="val 66565"/>
            </a:avLst>
          </a:prstGeom>
          <a:solidFill>
            <a:srgbClr val="F0AD00"/>
          </a:solidFill>
          <a:ln>
            <a:solidFill>
              <a:srgbClr val="000000"/>
            </a:solidFill>
            <a:miter lim="400000"/>
          </a:ln>
        </p:spPr>
        <p:txBody>
          <a:bodyPr lIns="45719" rIns="45719" anchor="ctr"/>
          <a:lstStyle/>
          <a:p>
            <a:endParaRPr/>
          </a:p>
        </p:txBody>
      </p:sp>
    </p:spTree>
    <p:extLst>
      <p:ext uri="{BB962C8B-B14F-4D97-AF65-F5344CB8AC3E}">
        <p14:creationId xmlns:p14="http://schemas.microsoft.com/office/powerpoint/2010/main" val="799563367"/>
      </p:ext>
    </p:extLst>
  </p:cSld>
  <p:clrMapOvr>
    <a:masterClrMapping/>
  </p:clrMapOvr>
  <p:transition spd="med"/>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9" name="Morph based on grid"/>
          <p:cNvSpPr txBox="1">
            <a:spLocks noGrp="1"/>
          </p:cNvSpPr>
          <p:nvPr>
            <p:ph type="title"/>
          </p:nvPr>
        </p:nvSpPr>
        <p:spPr>
          <a:prstGeom prst="rect">
            <a:avLst/>
          </a:prstGeom>
        </p:spPr>
        <p:txBody>
          <a:bodyPr/>
          <a:lstStyle/>
          <a:p>
            <a:r>
              <a:t>Morph based on grid</a:t>
            </a:r>
          </a:p>
        </p:txBody>
      </p:sp>
      <p:pic>
        <p:nvPicPr>
          <p:cNvPr id="1350" name="image73.png" descr="image73.png"/>
          <p:cNvPicPr>
            <a:picLocks noChangeAspect="1"/>
          </p:cNvPicPr>
          <p:nvPr/>
        </p:nvPicPr>
        <p:blipFill>
          <a:blip r:embed="rId3"/>
          <a:stretch>
            <a:fillRect/>
          </a:stretch>
        </p:blipFill>
        <p:spPr>
          <a:xfrm>
            <a:off x="5724128" y="2996951"/>
            <a:ext cx="1838326" cy="2752726"/>
          </a:xfrm>
          <a:prstGeom prst="rect">
            <a:avLst/>
          </a:prstGeom>
          <a:ln w="12700">
            <a:miter lim="400000"/>
            <a:headEnd/>
            <a:tailEnd/>
          </a:ln>
        </p:spPr>
      </p:pic>
      <p:pic>
        <p:nvPicPr>
          <p:cNvPr id="1351" name="image50.png" descr="image50.png"/>
          <p:cNvPicPr>
            <a:picLocks noChangeAspect="1"/>
          </p:cNvPicPr>
          <p:nvPr/>
        </p:nvPicPr>
        <p:blipFill>
          <a:blip r:embed="rId4"/>
          <a:stretch>
            <a:fillRect/>
          </a:stretch>
        </p:blipFill>
        <p:spPr>
          <a:xfrm>
            <a:off x="3563887" y="3000629"/>
            <a:ext cx="1866901" cy="2771776"/>
          </a:xfrm>
          <a:prstGeom prst="rect">
            <a:avLst/>
          </a:prstGeom>
          <a:ln w="12700">
            <a:miter lim="400000"/>
            <a:headEnd/>
            <a:tailEnd/>
          </a:ln>
        </p:spPr>
      </p:pic>
      <p:sp>
        <p:nvSpPr>
          <p:cNvPr id="1352" name="线条"/>
          <p:cNvSpPr/>
          <p:nvPr/>
        </p:nvSpPr>
        <p:spPr>
          <a:xfrm>
            <a:off x="3563887" y="3173809"/>
            <a:ext cx="1866901" cy="1"/>
          </a:xfrm>
          <a:prstGeom prst="line">
            <a:avLst/>
          </a:prstGeom>
          <a:ln w="6350" cap="rnd">
            <a:solidFill>
              <a:srgbClr val="EAA900"/>
            </a:solidFill>
          </a:ln>
        </p:spPr>
        <p:txBody>
          <a:bodyPr lIns="0" tIns="0" rIns="0" bIns="0"/>
          <a:lstStyle/>
          <a:p>
            <a:pPr defTabSz="457200">
              <a:defRPr sz="1200">
                <a:latin typeface="+mj-lt"/>
                <a:ea typeface="+mj-ea"/>
                <a:cs typeface="+mj-cs"/>
                <a:sym typeface="Helvetica"/>
              </a:defRPr>
            </a:pPr>
            <a:endParaRPr/>
          </a:p>
        </p:txBody>
      </p:sp>
      <p:sp>
        <p:nvSpPr>
          <p:cNvPr id="1353" name="线条"/>
          <p:cNvSpPr/>
          <p:nvPr/>
        </p:nvSpPr>
        <p:spPr>
          <a:xfrm>
            <a:off x="3563887" y="3326210"/>
            <a:ext cx="1866901" cy="1"/>
          </a:xfrm>
          <a:prstGeom prst="line">
            <a:avLst/>
          </a:prstGeom>
          <a:ln w="6350" cap="rnd">
            <a:solidFill>
              <a:srgbClr val="EAA900"/>
            </a:solidFill>
          </a:ln>
        </p:spPr>
        <p:txBody>
          <a:bodyPr lIns="0" tIns="0" rIns="0" bIns="0"/>
          <a:lstStyle/>
          <a:p>
            <a:pPr defTabSz="457200">
              <a:defRPr sz="1200">
                <a:latin typeface="+mj-lt"/>
                <a:ea typeface="+mj-ea"/>
                <a:cs typeface="+mj-cs"/>
                <a:sym typeface="Helvetica"/>
              </a:defRPr>
            </a:pPr>
            <a:endParaRPr/>
          </a:p>
        </p:txBody>
      </p:sp>
      <p:sp>
        <p:nvSpPr>
          <p:cNvPr id="1354" name="线条"/>
          <p:cNvSpPr/>
          <p:nvPr/>
        </p:nvSpPr>
        <p:spPr>
          <a:xfrm>
            <a:off x="3563887" y="3461842"/>
            <a:ext cx="1866901" cy="1"/>
          </a:xfrm>
          <a:prstGeom prst="line">
            <a:avLst/>
          </a:prstGeom>
          <a:ln w="6350" cap="rnd">
            <a:solidFill>
              <a:srgbClr val="EAA900"/>
            </a:solidFill>
          </a:ln>
        </p:spPr>
        <p:txBody>
          <a:bodyPr lIns="0" tIns="0" rIns="0" bIns="0"/>
          <a:lstStyle/>
          <a:p>
            <a:pPr defTabSz="457200">
              <a:defRPr sz="1200">
                <a:latin typeface="+mj-lt"/>
                <a:ea typeface="+mj-ea"/>
                <a:cs typeface="+mj-cs"/>
                <a:sym typeface="Helvetica"/>
              </a:defRPr>
            </a:pPr>
            <a:endParaRPr/>
          </a:p>
        </p:txBody>
      </p:sp>
      <p:sp>
        <p:nvSpPr>
          <p:cNvPr id="1355" name="线条"/>
          <p:cNvSpPr/>
          <p:nvPr/>
        </p:nvSpPr>
        <p:spPr>
          <a:xfrm>
            <a:off x="3563887" y="3605857"/>
            <a:ext cx="1866901" cy="1"/>
          </a:xfrm>
          <a:prstGeom prst="line">
            <a:avLst/>
          </a:prstGeom>
          <a:ln w="6350" cap="rnd">
            <a:solidFill>
              <a:srgbClr val="EAA900"/>
            </a:solidFill>
          </a:ln>
        </p:spPr>
        <p:txBody>
          <a:bodyPr lIns="0" tIns="0" rIns="0" bIns="0"/>
          <a:lstStyle/>
          <a:p>
            <a:pPr defTabSz="457200">
              <a:defRPr sz="1200">
                <a:latin typeface="+mj-lt"/>
                <a:ea typeface="+mj-ea"/>
                <a:cs typeface="+mj-cs"/>
                <a:sym typeface="Helvetica"/>
              </a:defRPr>
            </a:pPr>
            <a:endParaRPr/>
          </a:p>
        </p:txBody>
      </p:sp>
      <p:sp>
        <p:nvSpPr>
          <p:cNvPr id="1356" name="线条"/>
          <p:cNvSpPr/>
          <p:nvPr/>
        </p:nvSpPr>
        <p:spPr>
          <a:xfrm>
            <a:off x="3563887" y="3749873"/>
            <a:ext cx="1866901" cy="1"/>
          </a:xfrm>
          <a:prstGeom prst="line">
            <a:avLst/>
          </a:prstGeom>
          <a:ln w="6350" cap="rnd">
            <a:solidFill>
              <a:srgbClr val="EAA900"/>
            </a:solidFill>
          </a:ln>
        </p:spPr>
        <p:txBody>
          <a:bodyPr lIns="0" tIns="0" rIns="0" bIns="0"/>
          <a:lstStyle/>
          <a:p>
            <a:pPr defTabSz="457200">
              <a:defRPr sz="1200">
                <a:latin typeface="+mj-lt"/>
                <a:ea typeface="+mj-ea"/>
                <a:cs typeface="+mj-cs"/>
                <a:sym typeface="Helvetica"/>
              </a:defRPr>
            </a:pPr>
            <a:endParaRPr/>
          </a:p>
        </p:txBody>
      </p:sp>
      <p:sp>
        <p:nvSpPr>
          <p:cNvPr id="1357" name="线条"/>
          <p:cNvSpPr/>
          <p:nvPr/>
        </p:nvSpPr>
        <p:spPr>
          <a:xfrm>
            <a:off x="3563887" y="3893889"/>
            <a:ext cx="1866901" cy="1"/>
          </a:xfrm>
          <a:prstGeom prst="line">
            <a:avLst/>
          </a:prstGeom>
          <a:ln w="6350" cap="rnd">
            <a:solidFill>
              <a:srgbClr val="EAA900"/>
            </a:solidFill>
          </a:ln>
        </p:spPr>
        <p:txBody>
          <a:bodyPr lIns="0" tIns="0" rIns="0" bIns="0"/>
          <a:lstStyle/>
          <a:p>
            <a:pPr defTabSz="457200">
              <a:defRPr sz="1200">
                <a:latin typeface="+mj-lt"/>
                <a:ea typeface="+mj-ea"/>
                <a:cs typeface="+mj-cs"/>
                <a:sym typeface="Helvetica"/>
              </a:defRPr>
            </a:pPr>
            <a:endParaRPr/>
          </a:p>
        </p:txBody>
      </p:sp>
      <p:sp>
        <p:nvSpPr>
          <p:cNvPr id="1358" name="线条"/>
          <p:cNvSpPr/>
          <p:nvPr/>
        </p:nvSpPr>
        <p:spPr>
          <a:xfrm>
            <a:off x="3563887" y="4046289"/>
            <a:ext cx="1866901" cy="1"/>
          </a:xfrm>
          <a:prstGeom prst="line">
            <a:avLst/>
          </a:prstGeom>
          <a:ln w="6350" cap="rnd">
            <a:solidFill>
              <a:srgbClr val="EAA900"/>
            </a:solidFill>
          </a:ln>
        </p:spPr>
        <p:txBody>
          <a:bodyPr lIns="0" tIns="0" rIns="0" bIns="0"/>
          <a:lstStyle/>
          <a:p>
            <a:pPr defTabSz="457200">
              <a:defRPr sz="1200">
                <a:latin typeface="+mj-lt"/>
                <a:ea typeface="+mj-ea"/>
                <a:cs typeface="+mj-cs"/>
                <a:sym typeface="Helvetica"/>
              </a:defRPr>
            </a:pPr>
            <a:endParaRPr/>
          </a:p>
        </p:txBody>
      </p:sp>
      <p:sp>
        <p:nvSpPr>
          <p:cNvPr id="1359" name="线条"/>
          <p:cNvSpPr/>
          <p:nvPr/>
        </p:nvSpPr>
        <p:spPr>
          <a:xfrm>
            <a:off x="3563887" y="4181921"/>
            <a:ext cx="1866901" cy="1"/>
          </a:xfrm>
          <a:prstGeom prst="line">
            <a:avLst/>
          </a:prstGeom>
          <a:ln w="6350" cap="rnd">
            <a:solidFill>
              <a:srgbClr val="EAA900"/>
            </a:solidFill>
          </a:ln>
        </p:spPr>
        <p:txBody>
          <a:bodyPr lIns="0" tIns="0" rIns="0" bIns="0"/>
          <a:lstStyle/>
          <a:p>
            <a:pPr defTabSz="457200">
              <a:defRPr sz="1200">
                <a:latin typeface="+mj-lt"/>
                <a:ea typeface="+mj-ea"/>
                <a:cs typeface="+mj-cs"/>
                <a:sym typeface="Helvetica"/>
              </a:defRPr>
            </a:pPr>
            <a:endParaRPr/>
          </a:p>
        </p:txBody>
      </p:sp>
      <p:sp>
        <p:nvSpPr>
          <p:cNvPr id="1360" name="线条"/>
          <p:cNvSpPr/>
          <p:nvPr/>
        </p:nvSpPr>
        <p:spPr>
          <a:xfrm>
            <a:off x="3563887" y="4325937"/>
            <a:ext cx="1866901" cy="1"/>
          </a:xfrm>
          <a:prstGeom prst="line">
            <a:avLst/>
          </a:prstGeom>
          <a:ln w="6350" cap="rnd">
            <a:solidFill>
              <a:srgbClr val="EAA900"/>
            </a:solidFill>
          </a:ln>
        </p:spPr>
        <p:txBody>
          <a:bodyPr lIns="0" tIns="0" rIns="0" bIns="0"/>
          <a:lstStyle/>
          <a:p>
            <a:pPr defTabSz="457200">
              <a:defRPr sz="1200">
                <a:latin typeface="+mj-lt"/>
                <a:ea typeface="+mj-ea"/>
                <a:cs typeface="+mj-cs"/>
                <a:sym typeface="Helvetica"/>
              </a:defRPr>
            </a:pPr>
            <a:endParaRPr/>
          </a:p>
        </p:txBody>
      </p:sp>
      <p:sp>
        <p:nvSpPr>
          <p:cNvPr id="1361" name="线条"/>
          <p:cNvSpPr/>
          <p:nvPr/>
        </p:nvSpPr>
        <p:spPr>
          <a:xfrm>
            <a:off x="3563887" y="4469953"/>
            <a:ext cx="1866901" cy="1"/>
          </a:xfrm>
          <a:prstGeom prst="line">
            <a:avLst/>
          </a:prstGeom>
          <a:ln w="6350" cap="rnd">
            <a:solidFill>
              <a:srgbClr val="EAA900"/>
            </a:solidFill>
          </a:ln>
        </p:spPr>
        <p:txBody>
          <a:bodyPr lIns="0" tIns="0" rIns="0" bIns="0"/>
          <a:lstStyle/>
          <a:p>
            <a:pPr defTabSz="457200">
              <a:defRPr sz="1200">
                <a:latin typeface="+mj-lt"/>
                <a:ea typeface="+mj-ea"/>
                <a:cs typeface="+mj-cs"/>
                <a:sym typeface="Helvetica"/>
              </a:defRPr>
            </a:pPr>
            <a:endParaRPr/>
          </a:p>
        </p:txBody>
      </p:sp>
      <p:sp>
        <p:nvSpPr>
          <p:cNvPr id="1362" name="线条"/>
          <p:cNvSpPr/>
          <p:nvPr/>
        </p:nvSpPr>
        <p:spPr>
          <a:xfrm>
            <a:off x="3563887" y="4613969"/>
            <a:ext cx="1866901" cy="1"/>
          </a:xfrm>
          <a:prstGeom prst="line">
            <a:avLst/>
          </a:prstGeom>
          <a:ln w="6350" cap="rnd">
            <a:solidFill>
              <a:srgbClr val="EAA900"/>
            </a:solidFill>
          </a:ln>
        </p:spPr>
        <p:txBody>
          <a:bodyPr lIns="0" tIns="0" rIns="0" bIns="0"/>
          <a:lstStyle/>
          <a:p>
            <a:pPr defTabSz="457200">
              <a:defRPr sz="1200">
                <a:latin typeface="+mj-lt"/>
                <a:ea typeface="+mj-ea"/>
                <a:cs typeface="+mj-cs"/>
                <a:sym typeface="Helvetica"/>
              </a:defRPr>
            </a:pPr>
            <a:endParaRPr/>
          </a:p>
        </p:txBody>
      </p:sp>
      <p:sp>
        <p:nvSpPr>
          <p:cNvPr id="1363" name="线条"/>
          <p:cNvSpPr/>
          <p:nvPr/>
        </p:nvSpPr>
        <p:spPr>
          <a:xfrm>
            <a:off x="3563887" y="4766369"/>
            <a:ext cx="1866901" cy="1"/>
          </a:xfrm>
          <a:prstGeom prst="line">
            <a:avLst/>
          </a:prstGeom>
          <a:ln w="6350" cap="rnd">
            <a:solidFill>
              <a:srgbClr val="EAA900"/>
            </a:solidFill>
          </a:ln>
        </p:spPr>
        <p:txBody>
          <a:bodyPr lIns="0" tIns="0" rIns="0" bIns="0"/>
          <a:lstStyle/>
          <a:p>
            <a:pPr defTabSz="457200">
              <a:defRPr sz="1200">
                <a:latin typeface="+mj-lt"/>
                <a:ea typeface="+mj-ea"/>
                <a:cs typeface="+mj-cs"/>
                <a:sym typeface="Helvetica"/>
              </a:defRPr>
            </a:pPr>
            <a:endParaRPr/>
          </a:p>
        </p:txBody>
      </p:sp>
      <p:sp>
        <p:nvSpPr>
          <p:cNvPr id="1364" name="线条"/>
          <p:cNvSpPr/>
          <p:nvPr/>
        </p:nvSpPr>
        <p:spPr>
          <a:xfrm>
            <a:off x="3563887" y="4902001"/>
            <a:ext cx="1866901" cy="1"/>
          </a:xfrm>
          <a:prstGeom prst="line">
            <a:avLst/>
          </a:prstGeom>
          <a:ln w="6350" cap="rnd">
            <a:solidFill>
              <a:srgbClr val="EAA900"/>
            </a:solidFill>
          </a:ln>
        </p:spPr>
        <p:txBody>
          <a:bodyPr lIns="0" tIns="0" rIns="0" bIns="0"/>
          <a:lstStyle/>
          <a:p>
            <a:pPr defTabSz="457200">
              <a:defRPr sz="1200">
                <a:latin typeface="+mj-lt"/>
                <a:ea typeface="+mj-ea"/>
                <a:cs typeface="+mj-cs"/>
                <a:sym typeface="Helvetica"/>
              </a:defRPr>
            </a:pPr>
            <a:endParaRPr/>
          </a:p>
        </p:txBody>
      </p:sp>
      <p:sp>
        <p:nvSpPr>
          <p:cNvPr id="1365" name="线条"/>
          <p:cNvSpPr/>
          <p:nvPr/>
        </p:nvSpPr>
        <p:spPr>
          <a:xfrm>
            <a:off x="3563887" y="5046017"/>
            <a:ext cx="1866901" cy="1"/>
          </a:xfrm>
          <a:prstGeom prst="line">
            <a:avLst/>
          </a:prstGeom>
          <a:ln w="6350" cap="rnd">
            <a:solidFill>
              <a:srgbClr val="EAA900"/>
            </a:solidFill>
          </a:ln>
        </p:spPr>
        <p:txBody>
          <a:bodyPr lIns="0" tIns="0" rIns="0" bIns="0"/>
          <a:lstStyle/>
          <a:p>
            <a:pPr defTabSz="457200">
              <a:defRPr sz="1200">
                <a:latin typeface="+mj-lt"/>
                <a:ea typeface="+mj-ea"/>
                <a:cs typeface="+mj-cs"/>
                <a:sym typeface="Helvetica"/>
              </a:defRPr>
            </a:pPr>
            <a:endParaRPr/>
          </a:p>
        </p:txBody>
      </p:sp>
      <p:sp>
        <p:nvSpPr>
          <p:cNvPr id="1366" name="线条"/>
          <p:cNvSpPr/>
          <p:nvPr/>
        </p:nvSpPr>
        <p:spPr>
          <a:xfrm>
            <a:off x="3563887" y="5190033"/>
            <a:ext cx="1866901" cy="1"/>
          </a:xfrm>
          <a:prstGeom prst="line">
            <a:avLst/>
          </a:prstGeom>
          <a:ln w="6350" cap="rnd">
            <a:solidFill>
              <a:srgbClr val="EAA900"/>
            </a:solidFill>
          </a:ln>
        </p:spPr>
        <p:txBody>
          <a:bodyPr lIns="0" tIns="0" rIns="0" bIns="0"/>
          <a:lstStyle/>
          <a:p>
            <a:pPr defTabSz="457200">
              <a:defRPr sz="1200">
                <a:latin typeface="+mj-lt"/>
                <a:ea typeface="+mj-ea"/>
                <a:cs typeface="+mj-cs"/>
                <a:sym typeface="Helvetica"/>
              </a:defRPr>
            </a:pPr>
            <a:endParaRPr/>
          </a:p>
        </p:txBody>
      </p:sp>
      <p:sp>
        <p:nvSpPr>
          <p:cNvPr id="1367" name="线条"/>
          <p:cNvSpPr/>
          <p:nvPr/>
        </p:nvSpPr>
        <p:spPr>
          <a:xfrm>
            <a:off x="3563887" y="5334049"/>
            <a:ext cx="1866901" cy="1"/>
          </a:xfrm>
          <a:prstGeom prst="line">
            <a:avLst/>
          </a:prstGeom>
          <a:ln w="6350" cap="rnd">
            <a:solidFill>
              <a:srgbClr val="EAA900"/>
            </a:solidFill>
          </a:ln>
        </p:spPr>
        <p:txBody>
          <a:bodyPr lIns="0" tIns="0" rIns="0" bIns="0"/>
          <a:lstStyle/>
          <a:p>
            <a:pPr defTabSz="457200">
              <a:defRPr sz="1200">
                <a:latin typeface="+mj-lt"/>
                <a:ea typeface="+mj-ea"/>
                <a:cs typeface="+mj-cs"/>
                <a:sym typeface="Helvetica"/>
              </a:defRPr>
            </a:pPr>
            <a:endParaRPr/>
          </a:p>
        </p:txBody>
      </p:sp>
      <p:sp>
        <p:nvSpPr>
          <p:cNvPr id="1368" name="线条"/>
          <p:cNvSpPr/>
          <p:nvPr/>
        </p:nvSpPr>
        <p:spPr>
          <a:xfrm>
            <a:off x="3563887" y="5486449"/>
            <a:ext cx="1866901" cy="1"/>
          </a:xfrm>
          <a:prstGeom prst="line">
            <a:avLst/>
          </a:prstGeom>
          <a:ln w="6350" cap="rnd">
            <a:solidFill>
              <a:srgbClr val="EAA900"/>
            </a:solidFill>
          </a:ln>
        </p:spPr>
        <p:txBody>
          <a:bodyPr lIns="0" tIns="0" rIns="0" bIns="0"/>
          <a:lstStyle/>
          <a:p>
            <a:pPr defTabSz="457200">
              <a:defRPr sz="1200">
                <a:latin typeface="+mj-lt"/>
                <a:ea typeface="+mj-ea"/>
                <a:cs typeface="+mj-cs"/>
                <a:sym typeface="Helvetica"/>
              </a:defRPr>
            </a:pPr>
            <a:endParaRPr/>
          </a:p>
        </p:txBody>
      </p:sp>
      <p:sp>
        <p:nvSpPr>
          <p:cNvPr id="1369" name="线条"/>
          <p:cNvSpPr/>
          <p:nvPr/>
        </p:nvSpPr>
        <p:spPr>
          <a:xfrm>
            <a:off x="3563887" y="5622082"/>
            <a:ext cx="1866901" cy="1"/>
          </a:xfrm>
          <a:prstGeom prst="line">
            <a:avLst/>
          </a:prstGeom>
          <a:ln w="6350" cap="rnd">
            <a:solidFill>
              <a:srgbClr val="EAA900"/>
            </a:solidFill>
          </a:ln>
        </p:spPr>
        <p:txBody>
          <a:bodyPr lIns="0" tIns="0" rIns="0" bIns="0"/>
          <a:lstStyle/>
          <a:p>
            <a:pPr defTabSz="457200">
              <a:defRPr sz="1200">
                <a:latin typeface="+mj-lt"/>
                <a:ea typeface="+mj-ea"/>
                <a:cs typeface="+mj-cs"/>
                <a:sym typeface="Helvetica"/>
              </a:defRPr>
            </a:pPr>
            <a:endParaRPr/>
          </a:p>
        </p:txBody>
      </p:sp>
      <p:sp>
        <p:nvSpPr>
          <p:cNvPr id="1370" name="线条"/>
          <p:cNvSpPr/>
          <p:nvPr/>
        </p:nvSpPr>
        <p:spPr>
          <a:xfrm flipH="1">
            <a:off x="3707903" y="3000629"/>
            <a:ext cx="1" cy="2752726"/>
          </a:xfrm>
          <a:prstGeom prst="line">
            <a:avLst/>
          </a:prstGeom>
          <a:ln w="6350" cap="rnd">
            <a:solidFill>
              <a:srgbClr val="EAA900"/>
            </a:solidFill>
          </a:ln>
        </p:spPr>
        <p:txBody>
          <a:bodyPr lIns="0" tIns="0" rIns="0" bIns="0"/>
          <a:lstStyle/>
          <a:p>
            <a:pPr defTabSz="457200">
              <a:defRPr sz="1200">
                <a:latin typeface="+mj-lt"/>
                <a:ea typeface="+mj-ea"/>
                <a:cs typeface="+mj-cs"/>
                <a:sym typeface="Helvetica"/>
              </a:defRPr>
            </a:pPr>
            <a:endParaRPr/>
          </a:p>
        </p:txBody>
      </p:sp>
      <p:sp>
        <p:nvSpPr>
          <p:cNvPr id="1371" name="线条"/>
          <p:cNvSpPr/>
          <p:nvPr/>
        </p:nvSpPr>
        <p:spPr>
          <a:xfrm flipH="1">
            <a:off x="3860303" y="3029794"/>
            <a:ext cx="1" cy="2752726"/>
          </a:xfrm>
          <a:prstGeom prst="line">
            <a:avLst/>
          </a:prstGeom>
          <a:ln w="6350" cap="rnd">
            <a:solidFill>
              <a:srgbClr val="EAA900"/>
            </a:solidFill>
          </a:ln>
        </p:spPr>
        <p:txBody>
          <a:bodyPr lIns="0" tIns="0" rIns="0" bIns="0"/>
          <a:lstStyle/>
          <a:p>
            <a:pPr defTabSz="457200">
              <a:defRPr sz="1200">
                <a:latin typeface="+mj-lt"/>
                <a:ea typeface="+mj-ea"/>
                <a:cs typeface="+mj-cs"/>
                <a:sym typeface="Helvetica"/>
              </a:defRPr>
            </a:pPr>
            <a:endParaRPr/>
          </a:p>
        </p:txBody>
      </p:sp>
      <p:sp>
        <p:nvSpPr>
          <p:cNvPr id="1372" name="线条"/>
          <p:cNvSpPr/>
          <p:nvPr/>
        </p:nvSpPr>
        <p:spPr>
          <a:xfrm flipH="1">
            <a:off x="3995935" y="3029794"/>
            <a:ext cx="1" cy="2752726"/>
          </a:xfrm>
          <a:prstGeom prst="line">
            <a:avLst/>
          </a:prstGeom>
          <a:ln w="6350" cap="rnd">
            <a:solidFill>
              <a:srgbClr val="EAA900"/>
            </a:solidFill>
          </a:ln>
        </p:spPr>
        <p:txBody>
          <a:bodyPr lIns="0" tIns="0" rIns="0" bIns="0"/>
          <a:lstStyle/>
          <a:p>
            <a:pPr defTabSz="457200">
              <a:defRPr sz="1200">
                <a:latin typeface="+mj-lt"/>
                <a:ea typeface="+mj-ea"/>
                <a:cs typeface="+mj-cs"/>
                <a:sym typeface="Helvetica"/>
              </a:defRPr>
            </a:pPr>
            <a:endParaRPr/>
          </a:p>
        </p:txBody>
      </p:sp>
      <p:sp>
        <p:nvSpPr>
          <p:cNvPr id="1373" name="线条"/>
          <p:cNvSpPr/>
          <p:nvPr/>
        </p:nvSpPr>
        <p:spPr>
          <a:xfrm flipH="1">
            <a:off x="4148335" y="3029794"/>
            <a:ext cx="1" cy="2752726"/>
          </a:xfrm>
          <a:prstGeom prst="line">
            <a:avLst/>
          </a:prstGeom>
          <a:ln w="6350" cap="rnd">
            <a:solidFill>
              <a:srgbClr val="EAA900"/>
            </a:solidFill>
          </a:ln>
        </p:spPr>
        <p:txBody>
          <a:bodyPr lIns="0" tIns="0" rIns="0" bIns="0"/>
          <a:lstStyle/>
          <a:p>
            <a:pPr defTabSz="457200">
              <a:defRPr sz="1200">
                <a:latin typeface="+mj-lt"/>
                <a:ea typeface="+mj-ea"/>
                <a:cs typeface="+mj-cs"/>
                <a:sym typeface="Helvetica"/>
              </a:defRPr>
            </a:pPr>
            <a:endParaRPr/>
          </a:p>
        </p:txBody>
      </p:sp>
      <p:sp>
        <p:nvSpPr>
          <p:cNvPr id="1374" name="线条"/>
          <p:cNvSpPr/>
          <p:nvPr/>
        </p:nvSpPr>
        <p:spPr>
          <a:xfrm flipH="1">
            <a:off x="4283967" y="3013373"/>
            <a:ext cx="1" cy="2752726"/>
          </a:xfrm>
          <a:prstGeom prst="line">
            <a:avLst/>
          </a:prstGeom>
          <a:ln w="6350" cap="rnd">
            <a:solidFill>
              <a:srgbClr val="EAA900"/>
            </a:solidFill>
          </a:ln>
        </p:spPr>
        <p:txBody>
          <a:bodyPr lIns="0" tIns="0" rIns="0" bIns="0"/>
          <a:lstStyle/>
          <a:p>
            <a:pPr defTabSz="457200">
              <a:defRPr sz="1200">
                <a:latin typeface="+mj-lt"/>
                <a:ea typeface="+mj-ea"/>
                <a:cs typeface="+mj-cs"/>
                <a:sym typeface="Helvetica"/>
              </a:defRPr>
            </a:pPr>
            <a:endParaRPr/>
          </a:p>
        </p:txBody>
      </p:sp>
      <p:sp>
        <p:nvSpPr>
          <p:cNvPr id="1375" name="线条"/>
          <p:cNvSpPr/>
          <p:nvPr/>
        </p:nvSpPr>
        <p:spPr>
          <a:xfrm flipH="1">
            <a:off x="4436367" y="3013373"/>
            <a:ext cx="1" cy="2752726"/>
          </a:xfrm>
          <a:prstGeom prst="line">
            <a:avLst/>
          </a:prstGeom>
          <a:ln w="6350" cap="rnd">
            <a:solidFill>
              <a:srgbClr val="EAA900"/>
            </a:solidFill>
          </a:ln>
        </p:spPr>
        <p:txBody>
          <a:bodyPr lIns="0" tIns="0" rIns="0" bIns="0"/>
          <a:lstStyle/>
          <a:p>
            <a:pPr defTabSz="457200">
              <a:defRPr sz="1200">
                <a:latin typeface="+mj-lt"/>
                <a:ea typeface="+mj-ea"/>
                <a:cs typeface="+mj-cs"/>
                <a:sym typeface="Helvetica"/>
              </a:defRPr>
            </a:pPr>
            <a:endParaRPr/>
          </a:p>
        </p:txBody>
      </p:sp>
      <p:sp>
        <p:nvSpPr>
          <p:cNvPr id="1376" name="线条"/>
          <p:cNvSpPr/>
          <p:nvPr/>
        </p:nvSpPr>
        <p:spPr>
          <a:xfrm flipH="1">
            <a:off x="4571999" y="3013373"/>
            <a:ext cx="1" cy="2752726"/>
          </a:xfrm>
          <a:prstGeom prst="line">
            <a:avLst/>
          </a:prstGeom>
          <a:ln w="6350" cap="rnd">
            <a:solidFill>
              <a:srgbClr val="EAA900"/>
            </a:solidFill>
          </a:ln>
        </p:spPr>
        <p:txBody>
          <a:bodyPr lIns="0" tIns="0" rIns="0" bIns="0"/>
          <a:lstStyle/>
          <a:p>
            <a:pPr defTabSz="457200">
              <a:defRPr sz="1200">
                <a:latin typeface="+mj-lt"/>
                <a:ea typeface="+mj-ea"/>
                <a:cs typeface="+mj-cs"/>
                <a:sym typeface="Helvetica"/>
              </a:defRPr>
            </a:pPr>
            <a:endParaRPr/>
          </a:p>
        </p:txBody>
      </p:sp>
      <p:sp>
        <p:nvSpPr>
          <p:cNvPr id="1377" name="线条"/>
          <p:cNvSpPr/>
          <p:nvPr/>
        </p:nvSpPr>
        <p:spPr>
          <a:xfrm flipH="1">
            <a:off x="4724399" y="3013373"/>
            <a:ext cx="1" cy="2752726"/>
          </a:xfrm>
          <a:prstGeom prst="line">
            <a:avLst/>
          </a:prstGeom>
          <a:ln w="6350" cap="rnd">
            <a:solidFill>
              <a:srgbClr val="EAA900"/>
            </a:solidFill>
          </a:ln>
        </p:spPr>
        <p:txBody>
          <a:bodyPr lIns="0" tIns="0" rIns="0" bIns="0"/>
          <a:lstStyle/>
          <a:p>
            <a:pPr defTabSz="457200">
              <a:defRPr sz="1200">
                <a:latin typeface="+mj-lt"/>
                <a:ea typeface="+mj-ea"/>
                <a:cs typeface="+mj-cs"/>
                <a:sym typeface="Helvetica"/>
              </a:defRPr>
            </a:pPr>
            <a:endParaRPr/>
          </a:p>
        </p:txBody>
      </p:sp>
      <p:sp>
        <p:nvSpPr>
          <p:cNvPr id="1378" name="线条"/>
          <p:cNvSpPr/>
          <p:nvPr/>
        </p:nvSpPr>
        <p:spPr>
          <a:xfrm flipH="1">
            <a:off x="4860032" y="3013373"/>
            <a:ext cx="1" cy="2752726"/>
          </a:xfrm>
          <a:prstGeom prst="line">
            <a:avLst/>
          </a:prstGeom>
          <a:ln w="6350" cap="rnd">
            <a:solidFill>
              <a:srgbClr val="EAA900"/>
            </a:solidFill>
          </a:ln>
        </p:spPr>
        <p:txBody>
          <a:bodyPr lIns="0" tIns="0" rIns="0" bIns="0"/>
          <a:lstStyle/>
          <a:p>
            <a:pPr defTabSz="457200">
              <a:defRPr sz="1200">
                <a:latin typeface="+mj-lt"/>
                <a:ea typeface="+mj-ea"/>
                <a:cs typeface="+mj-cs"/>
                <a:sym typeface="Helvetica"/>
              </a:defRPr>
            </a:pPr>
            <a:endParaRPr/>
          </a:p>
        </p:txBody>
      </p:sp>
      <p:sp>
        <p:nvSpPr>
          <p:cNvPr id="1379" name="线条"/>
          <p:cNvSpPr/>
          <p:nvPr/>
        </p:nvSpPr>
        <p:spPr>
          <a:xfrm flipH="1">
            <a:off x="4995664" y="2996951"/>
            <a:ext cx="1" cy="2752726"/>
          </a:xfrm>
          <a:prstGeom prst="line">
            <a:avLst/>
          </a:prstGeom>
          <a:ln w="6350" cap="rnd">
            <a:solidFill>
              <a:srgbClr val="EAA900"/>
            </a:solidFill>
          </a:ln>
        </p:spPr>
        <p:txBody>
          <a:bodyPr lIns="0" tIns="0" rIns="0" bIns="0"/>
          <a:lstStyle/>
          <a:p>
            <a:pPr defTabSz="457200">
              <a:defRPr sz="1200">
                <a:latin typeface="+mj-lt"/>
                <a:ea typeface="+mj-ea"/>
                <a:cs typeface="+mj-cs"/>
                <a:sym typeface="Helvetica"/>
              </a:defRPr>
            </a:pPr>
            <a:endParaRPr/>
          </a:p>
        </p:txBody>
      </p:sp>
      <p:sp>
        <p:nvSpPr>
          <p:cNvPr id="1380" name="线条"/>
          <p:cNvSpPr/>
          <p:nvPr/>
        </p:nvSpPr>
        <p:spPr>
          <a:xfrm flipH="1">
            <a:off x="5148064" y="2996951"/>
            <a:ext cx="1" cy="2752726"/>
          </a:xfrm>
          <a:prstGeom prst="line">
            <a:avLst/>
          </a:prstGeom>
          <a:ln w="6350" cap="rnd">
            <a:solidFill>
              <a:srgbClr val="EAA900"/>
            </a:solidFill>
          </a:ln>
        </p:spPr>
        <p:txBody>
          <a:bodyPr lIns="0" tIns="0" rIns="0" bIns="0"/>
          <a:lstStyle/>
          <a:p>
            <a:pPr defTabSz="457200">
              <a:defRPr sz="1200">
                <a:latin typeface="+mj-lt"/>
                <a:ea typeface="+mj-ea"/>
                <a:cs typeface="+mj-cs"/>
                <a:sym typeface="Helvetica"/>
              </a:defRPr>
            </a:pPr>
            <a:endParaRPr/>
          </a:p>
        </p:txBody>
      </p:sp>
      <p:sp>
        <p:nvSpPr>
          <p:cNvPr id="1381" name="线条"/>
          <p:cNvSpPr/>
          <p:nvPr/>
        </p:nvSpPr>
        <p:spPr>
          <a:xfrm flipH="1">
            <a:off x="5283696" y="2996951"/>
            <a:ext cx="1" cy="2752726"/>
          </a:xfrm>
          <a:prstGeom prst="line">
            <a:avLst/>
          </a:prstGeom>
          <a:ln w="6350" cap="rnd">
            <a:solidFill>
              <a:srgbClr val="EAA900"/>
            </a:solidFill>
          </a:ln>
        </p:spPr>
        <p:txBody>
          <a:bodyPr lIns="0" tIns="0" rIns="0" bIns="0"/>
          <a:lstStyle/>
          <a:p>
            <a:pPr defTabSz="457200">
              <a:defRPr sz="1200">
                <a:latin typeface="+mj-lt"/>
                <a:ea typeface="+mj-ea"/>
                <a:cs typeface="+mj-cs"/>
                <a:sym typeface="Helvetica"/>
              </a:defRPr>
            </a:pPr>
            <a:endParaRPr/>
          </a:p>
        </p:txBody>
      </p:sp>
      <p:sp>
        <p:nvSpPr>
          <p:cNvPr id="1382" name="线条"/>
          <p:cNvSpPr/>
          <p:nvPr/>
        </p:nvSpPr>
        <p:spPr>
          <a:xfrm flipH="1">
            <a:off x="5436096" y="2996951"/>
            <a:ext cx="1" cy="2752726"/>
          </a:xfrm>
          <a:prstGeom prst="line">
            <a:avLst/>
          </a:prstGeom>
          <a:ln w="6350" cap="rnd">
            <a:solidFill>
              <a:srgbClr val="EAA900"/>
            </a:solidFill>
          </a:ln>
        </p:spPr>
        <p:txBody>
          <a:bodyPr lIns="0" tIns="0" rIns="0" bIns="0"/>
          <a:lstStyle/>
          <a:p>
            <a:pPr defTabSz="457200">
              <a:defRPr sz="1200">
                <a:latin typeface="+mj-lt"/>
                <a:ea typeface="+mj-ea"/>
                <a:cs typeface="+mj-cs"/>
                <a:sym typeface="Helvetica"/>
              </a:defRPr>
            </a:pPr>
            <a:endParaRPr/>
          </a:p>
        </p:txBody>
      </p:sp>
      <p:sp>
        <p:nvSpPr>
          <p:cNvPr id="1383" name="Fish eye effect?"/>
          <p:cNvSpPr txBox="1">
            <a:spLocks noGrp="1"/>
          </p:cNvSpPr>
          <p:nvPr>
            <p:ph type="body" idx="1"/>
          </p:nvPr>
        </p:nvSpPr>
        <p:spPr>
          <a:prstGeom prst="rect">
            <a:avLst/>
          </a:prstGeom>
        </p:spPr>
        <p:txBody>
          <a:bodyPr/>
          <a:lstStyle/>
          <a:p>
            <a:r>
              <a:t>Fish eye effect?</a:t>
            </a:r>
          </a:p>
        </p:txBody>
      </p:sp>
    </p:spTree>
    <p:extLst>
      <p:ext uri="{BB962C8B-B14F-4D97-AF65-F5344CB8AC3E}">
        <p14:creationId xmlns:p14="http://schemas.microsoft.com/office/powerpoint/2010/main" val="3653924741"/>
      </p:ext>
    </p:extLst>
  </p:cSld>
  <p:clrMapOvr>
    <a:masterClrMapping/>
  </p:clrMapOvr>
  <p:transition spd="med"/>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7" name="Application"/>
          <p:cNvSpPr txBox="1">
            <a:spLocks noGrp="1"/>
          </p:cNvSpPr>
          <p:nvPr>
            <p:ph type="title"/>
          </p:nvPr>
        </p:nvSpPr>
        <p:spPr>
          <a:prstGeom prst="rect">
            <a:avLst/>
          </a:prstGeom>
        </p:spPr>
        <p:txBody>
          <a:bodyPr/>
          <a:lstStyle>
            <a:lvl1pPr>
              <a:defRPr sz="3600"/>
            </a:lvl1pPr>
          </a:lstStyle>
          <a:p>
            <a:r>
              <a:t>Application</a:t>
            </a:r>
          </a:p>
        </p:txBody>
      </p:sp>
      <p:sp>
        <p:nvSpPr>
          <p:cNvPr id="1388" name="Expressive Expression Mapping   with Ratio Images"/>
          <p:cNvSpPr txBox="1">
            <a:spLocks noGrp="1"/>
          </p:cNvSpPr>
          <p:nvPr>
            <p:ph type="body" idx="1"/>
          </p:nvPr>
        </p:nvSpPr>
        <p:spPr>
          <a:prstGeom prst="rect">
            <a:avLst/>
          </a:prstGeom>
        </p:spPr>
        <p:txBody>
          <a:bodyPr/>
          <a:lstStyle/>
          <a:p>
            <a:r>
              <a:t>Expressive Expression Mapping </a:t>
            </a:r>
            <a:br/>
            <a:r>
              <a:t>	with Ratio Images</a:t>
            </a:r>
          </a:p>
        </p:txBody>
      </p:sp>
      <p:sp>
        <p:nvSpPr>
          <p:cNvPr id="1389" name="ACM SIGGRPAH 2002"/>
          <p:cNvSpPr txBox="1"/>
          <p:nvPr/>
        </p:nvSpPr>
        <p:spPr>
          <a:xfrm>
            <a:off x="1691680" y="3068960"/>
            <a:ext cx="6552729" cy="370841"/>
          </a:xfrm>
          <a:prstGeom prst="rect">
            <a:avLst/>
          </a:prstGeom>
          <a:ln w="12700">
            <a:miter lim="400000"/>
          </a:ln>
        </p:spPr>
        <p:txBody>
          <a:bodyPr lIns="45719" rIns="45719" anchor="ctr">
            <a:spAutoFit/>
          </a:bodyPr>
          <a:lstStyle>
            <a:lvl1pPr algn="r">
              <a:defRPr b="1">
                <a:solidFill>
                  <a:srgbClr val="00B0F0"/>
                </a:solidFill>
                <a:latin typeface="+mj-lt"/>
                <a:ea typeface="+mj-ea"/>
                <a:cs typeface="+mj-cs"/>
                <a:sym typeface="Helvetica"/>
              </a:defRPr>
            </a:lvl1pPr>
          </a:lstStyle>
          <a:p>
            <a:r>
              <a:t>ACM SIGGRPAH 2002</a:t>
            </a:r>
          </a:p>
        </p:txBody>
      </p:sp>
    </p:spTree>
    <p:extLst>
      <p:ext uri="{BB962C8B-B14F-4D97-AF65-F5344CB8AC3E}">
        <p14:creationId xmlns:p14="http://schemas.microsoft.com/office/powerpoint/2010/main" val="3651496001"/>
      </p:ext>
    </p:extLst>
  </p:cSld>
  <p:clrMapOvr>
    <a:masterClrMapping/>
  </p:clrMapOvr>
  <p:transition spd="med"/>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1" name="Problem"/>
          <p:cNvSpPr txBox="1"/>
          <p:nvPr/>
        </p:nvSpPr>
        <p:spPr>
          <a:xfrm>
            <a:off x="685800" y="677862"/>
            <a:ext cx="7772400" cy="701677"/>
          </a:xfrm>
          <a:prstGeom prst="rect">
            <a:avLst/>
          </a:prstGeom>
          <a:ln w="12700">
            <a:miter lim="400000"/>
          </a:ln>
          <a:effectLst>
            <a:outerShdw dist="35920" dir="2700000" rotWithShape="0">
              <a:srgbClr val="000000"/>
            </a:outerShdw>
          </a:effectLst>
        </p:spPr>
        <p:txBody>
          <a:bodyPr lIns="46037" tIns="46037" rIns="46037" bIns="46037" anchor="ctr">
            <a:spAutoFit/>
          </a:bodyPr>
          <a:lstStyle>
            <a:lvl1pPr algn="ctr">
              <a:defRPr sz="4000">
                <a:solidFill>
                  <a:srgbClr val="FFC000"/>
                </a:solidFill>
              </a:defRPr>
            </a:lvl1pPr>
          </a:lstStyle>
          <a:p>
            <a:r>
              <a:t>Problem</a:t>
            </a:r>
          </a:p>
        </p:txBody>
      </p:sp>
      <p:pic>
        <p:nvPicPr>
          <p:cNvPr id="1392" name="image79.png" descr="image79.png"/>
          <p:cNvPicPr>
            <a:picLocks noChangeAspect="1"/>
          </p:cNvPicPr>
          <p:nvPr/>
        </p:nvPicPr>
        <p:blipFill>
          <a:blip r:embed="rId2"/>
          <a:stretch>
            <a:fillRect/>
          </a:stretch>
        </p:blipFill>
        <p:spPr>
          <a:xfrm>
            <a:off x="1219200" y="1600200"/>
            <a:ext cx="1303338" cy="1752600"/>
          </a:xfrm>
          <a:prstGeom prst="rect">
            <a:avLst/>
          </a:prstGeom>
          <a:ln w="12700">
            <a:miter lim="400000"/>
            <a:headEnd/>
            <a:tailEnd/>
          </a:ln>
        </p:spPr>
      </p:pic>
      <p:pic>
        <p:nvPicPr>
          <p:cNvPr id="1393" name="image80.png" descr="image80.png"/>
          <p:cNvPicPr>
            <a:picLocks noChangeAspect="1"/>
          </p:cNvPicPr>
          <p:nvPr/>
        </p:nvPicPr>
        <p:blipFill>
          <a:blip r:embed="rId3"/>
          <a:stretch>
            <a:fillRect/>
          </a:stretch>
        </p:blipFill>
        <p:spPr>
          <a:xfrm>
            <a:off x="3276600" y="1600200"/>
            <a:ext cx="1301750" cy="1752600"/>
          </a:xfrm>
          <a:prstGeom prst="rect">
            <a:avLst/>
          </a:prstGeom>
          <a:ln w="12700">
            <a:miter lim="400000"/>
            <a:headEnd/>
            <a:tailEnd/>
          </a:ln>
        </p:spPr>
      </p:pic>
      <p:pic>
        <p:nvPicPr>
          <p:cNvPr id="1394" name="image81.png" descr="image81.png"/>
          <p:cNvPicPr>
            <a:picLocks noChangeAspect="1"/>
          </p:cNvPicPr>
          <p:nvPr/>
        </p:nvPicPr>
        <p:blipFill>
          <a:blip r:embed="rId4"/>
          <a:stretch>
            <a:fillRect/>
          </a:stretch>
        </p:blipFill>
        <p:spPr>
          <a:xfrm>
            <a:off x="914400" y="3886200"/>
            <a:ext cx="1751014" cy="1981200"/>
          </a:xfrm>
          <a:prstGeom prst="rect">
            <a:avLst/>
          </a:prstGeom>
          <a:ln w="12700">
            <a:miter lim="400000"/>
            <a:headEnd/>
            <a:tailEnd/>
          </a:ln>
        </p:spPr>
      </p:pic>
      <p:pic>
        <p:nvPicPr>
          <p:cNvPr id="1395" name="image74.pdf" descr="image74.pdf"/>
          <p:cNvPicPr>
            <a:picLocks noChangeAspect="1"/>
          </p:cNvPicPr>
          <p:nvPr/>
        </p:nvPicPr>
        <p:blipFill>
          <a:blip r:embed="rId5"/>
          <a:stretch>
            <a:fillRect/>
          </a:stretch>
        </p:blipFill>
        <p:spPr>
          <a:xfrm>
            <a:off x="1676400" y="5867400"/>
            <a:ext cx="376239" cy="406400"/>
          </a:xfrm>
          <a:prstGeom prst="rect">
            <a:avLst/>
          </a:prstGeom>
          <a:ln w="12700">
            <a:miter lim="400000"/>
            <a:headEnd/>
            <a:tailEnd/>
          </a:ln>
        </p:spPr>
      </p:pic>
      <p:pic>
        <p:nvPicPr>
          <p:cNvPr id="1396" name="image75.pdf" descr="image75.pdf"/>
          <p:cNvPicPr>
            <a:picLocks noChangeAspect="1"/>
          </p:cNvPicPr>
          <p:nvPr/>
        </p:nvPicPr>
        <p:blipFill>
          <a:blip r:embed="rId6"/>
          <a:stretch>
            <a:fillRect/>
          </a:stretch>
        </p:blipFill>
        <p:spPr>
          <a:xfrm>
            <a:off x="1752600" y="3429000"/>
            <a:ext cx="368300" cy="400050"/>
          </a:xfrm>
          <a:prstGeom prst="rect">
            <a:avLst/>
          </a:prstGeom>
          <a:ln w="12700">
            <a:miter lim="400000"/>
            <a:headEnd/>
            <a:tailEnd/>
          </a:ln>
        </p:spPr>
      </p:pic>
      <p:pic>
        <p:nvPicPr>
          <p:cNvPr id="1397" name="image76.pdf" descr="image76.pdf"/>
          <p:cNvPicPr>
            <a:picLocks noChangeAspect="1"/>
          </p:cNvPicPr>
          <p:nvPr/>
        </p:nvPicPr>
        <p:blipFill>
          <a:blip r:embed="rId7"/>
          <a:stretch>
            <a:fillRect/>
          </a:stretch>
        </p:blipFill>
        <p:spPr>
          <a:xfrm>
            <a:off x="3797300" y="3455987"/>
            <a:ext cx="387350" cy="360363"/>
          </a:xfrm>
          <a:prstGeom prst="rect">
            <a:avLst/>
          </a:prstGeom>
          <a:ln w="12700">
            <a:miter lim="400000"/>
            <a:headEnd/>
            <a:tailEnd/>
          </a:ln>
        </p:spPr>
      </p:pic>
      <p:pic>
        <p:nvPicPr>
          <p:cNvPr id="1398" name="image77.pdf" descr="image77.pdf"/>
          <p:cNvPicPr>
            <a:picLocks noChangeAspect="1"/>
          </p:cNvPicPr>
          <p:nvPr/>
        </p:nvPicPr>
        <p:blipFill>
          <a:blip r:embed="rId8"/>
          <a:stretch>
            <a:fillRect/>
          </a:stretch>
        </p:blipFill>
        <p:spPr>
          <a:xfrm>
            <a:off x="3717925" y="5843587"/>
            <a:ext cx="439738" cy="404813"/>
          </a:xfrm>
          <a:prstGeom prst="rect">
            <a:avLst/>
          </a:prstGeom>
          <a:ln w="12700">
            <a:miter lim="400000"/>
            <a:headEnd/>
            <a:tailEnd/>
          </a:ln>
        </p:spPr>
      </p:pic>
      <p:pic>
        <p:nvPicPr>
          <p:cNvPr id="1399" name="image78.pdf" descr="image78.pdf"/>
          <p:cNvPicPr>
            <a:picLocks noChangeAspect="1"/>
          </p:cNvPicPr>
          <p:nvPr/>
        </p:nvPicPr>
        <p:blipFill>
          <a:blip r:embed="rId9"/>
          <a:stretch>
            <a:fillRect/>
          </a:stretch>
        </p:blipFill>
        <p:spPr>
          <a:xfrm>
            <a:off x="3581400" y="4191000"/>
            <a:ext cx="825500" cy="1281113"/>
          </a:xfrm>
          <a:prstGeom prst="rect">
            <a:avLst/>
          </a:prstGeom>
          <a:ln w="12700">
            <a:miter lim="400000"/>
            <a:headEnd/>
            <a:tailEnd/>
          </a:ln>
        </p:spPr>
      </p:pic>
      <p:grpSp>
        <p:nvGrpSpPr>
          <p:cNvPr id="1402" name="成组"/>
          <p:cNvGrpSpPr/>
          <p:nvPr/>
        </p:nvGrpSpPr>
        <p:grpSpPr>
          <a:xfrm>
            <a:off x="5220072" y="2276872"/>
            <a:ext cx="3384377" cy="1077219"/>
            <a:chOff x="0" y="0"/>
            <a:chExt cx="3384375" cy="1077217"/>
          </a:xfrm>
        </p:grpSpPr>
        <p:sp>
          <p:nvSpPr>
            <p:cNvPr id="1400" name="矩形"/>
            <p:cNvSpPr/>
            <p:nvPr/>
          </p:nvSpPr>
          <p:spPr>
            <a:xfrm>
              <a:off x="0" y="0"/>
              <a:ext cx="3384376" cy="1077218"/>
            </a:xfrm>
            <a:prstGeom prst="rect">
              <a:avLst/>
            </a:prstGeom>
            <a:blipFill rotWithShape="1">
              <a:blip r:embed="rId10"/>
              <a:srcRect/>
              <a:stretch>
                <a:fillRect/>
              </a:stretch>
            </a:blipFill>
            <a:ln w="12700" cap="flat">
              <a:noFill/>
              <a:miter lim="400000"/>
            </a:ln>
            <a:effectLst/>
          </p:spPr>
          <p:txBody>
            <a:bodyPr wrap="square" lIns="45719" tIns="45719" rIns="45719" bIns="45719" numCol="1" anchor="ctr">
              <a:noAutofit/>
            </a:bodyPr>
            <a:lstStyle/>
            <a:p>
              <a:endParaRPr/>
            </a:p>
          </p:txBody>
        </p:sp>
        <p:sp>
          <p:nvSpPr>
            <p:cNvPr id="1401" name="文本"/>
            <p:cNvSpPr txBox="1"/>
            <p:nvPr/>
          </p:nvSpPr>
          <p:spPr>
            <a:xfrm>
              <a:off x="0" y="12700"/>
              <a:ext cx="3384376" cy="345441"/>
            </a:xfrm>
            <a:prstGeom prst="rect">
              <a:avLst/>
            </a:prstGeom>
            <a:noFill/>
            <a:ln w="12700" cap="flat">
              <a:noFill/>
              <a:miter lim="400000"/>
            </a:ln>
            <a:effectLst/>
          </p:spPr>
          <p:txBody>
            <a:bodyPr wrap="square" lIns="45719" tIns="45719" rIns="45719" bIns="45719" numCol="1" anchor="ctr">
              <a:spAutoFit/>
            </a:bodyPr>
            <a:lstStyle/>
            <a:p>
              <a:r>
                <a:t> </a:t>
              </a:r>
            </a:p>
          </p:txBody>
        </p:sp>
      </p:grpSp>
    </p:spTree>
    <p:extLst>
      <p:ext uri="{BB962C8B-B14F-4D97-AF65-F5344CB8AC3E}">
        <p14:creationId xmlns:p14="http://schemas.microsoft.com/office/powerpoint/2010/main" val="1721318464"/>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0" name="Linear histogram transform"/>
          <p:cNvSpPr txBox="1">
            <a:spLocks noGrp="1"/>
          </p:cNvSpPr>
          <p:nvPr>
            <p:ph type="title"/>
          </p:nvPr>
        </p:nvSpPr>
        <p:spPr>
          <a:prstGeom prst="rect">
            <a:avLst/>
          </a:prstGeom>
        </p:spPr>
        <p:txBody>
          <a:bodyPr/>
          <a:lstStyle>
            <a:lvl1pPr>
              <a:defRPr sz="3600"/>
            </a:lvl1pPr>
          </a:lstStyle>
          <a:p>
            <a:r>
              <a:t>Linear histogram transform</a:t>
            </a:r>
          </a:p>
        </p:txBody>
      </p:sp>
      <p:sp>
        <p:nvSpPr>
          <p:cNvPr id="1331" name="Linear grayscale transform—Contrast stretching"/>
          <p:cNvSpPr txBox="1">
            <a:spLocks noGrp="1"/>
          </p:cNvSpPr>
          <p:nvPr>
            <p:ph type="body" sz="quarter" idx="1"/>
          </p:nvPr>
        </p:nvSpPr>
        <p:spPr>
          <a:xfrm>
            <a:off x="457199" y="1600200"/>
            <a:ext cx="8348665" cy="592139"/>
          </a:xfrm>
          <a:prstGeom prst="rect">
            <a:avLst/>
          </a:prstGeom>
        </p:spPr>
        <p:txBody>
          <a:bodyPr/>
          <a:lstStyle>
            <a:lvl1pPr marL="300990" indent="-189230" defTabSz="859790">
              <a:lnSpc>
                <a:spcPct val="90000"/>
              </a:lnSpc>
              <a:buSzTx/>
              <a:buFont typeface="Wingdings 2" panose="05020102010507070707"/>
              <a:buNone/>
              <a:defRPr sz="3010">
                <a:solidFill>
                  <a:srgbClr val="3366CC"/>
                </a:solidFill>
              </a:defRPr>
            </a:lvl1pPr>
          </a:lstStyle>
          <a:p>
            <a:r>
              <a:t>Linear grayscale transform—Contrast stretching</a:t>
            </a:r>
          </a:p>
        </p:txBody>
      </p:sp>
      <p:grpSp>
        <p:nvGrpSpPr>
          <p:cNvPr id="1346" name="成组"/>
          <p:cNvGrpSpPr/>
          <p:nvPr/>
        </p:nvGrpSpPr>
        <p:grpSpPr>
          <a:xfrm>
            <a:off x="2393950" y="2208213"/>
            <a:ext cx="4252913" cy="3951993"/>
            <a:chOff x="0" y="0"/>
            <a:chExt cx="4252912" cy="3951992"/>
          </a:xfrm>
        </p:grpSpPr>
        <p:sp>
          <p:nvSpPr>
            <p:cNvPr id="1332" name="线条"/>
            <p:cNvSpPr/>
            <p:nvPr/>
          </p:nvSpPr>
          <p:spPr>
            <a:xfrm>
              <a:off x="-1" y="3536950"/>
              <a:ext cx="3732214" cy="1587"/>
            </a:xfrm>
            <a:prstGeom prst="line">
              <a:avLst/>
            </a:prstGeom>
            <a:noFill/>
            <a:ln w="3175" cap="flat">
              <a:solidFill>
                <a:srgbClr val="000000"/>
              </a:solidFill>
              <a:prstDash val="solid"/>
              <a:round/>
              <a:tailEnd type="triangle" w="med" len="med"/>
            </a:ln>
            <a:effectLst/>
          </p:spPr>
          <p:txBody>
            <a:bodyPr wrap="square" lIns="0" tIns="0" rIns="0" bIns="0" numCol="1" anchor="t">
              <a:noAutofit/>
            </a:bodyPr>
            <a:lstStyle/>
            <a:p>
              <a:pPr defTabSz="457200">
                <a:defRPr sz="1200">
                  <a:latin typeface="+mj-lt"/>
                  <a:ea typeface="+mj-ea"/>
                  <a:cs typeface="+mj-cs"/>
                  <a:sym typeface="Helvetica"/>
                </a:defRPr>
              </a:pPr>
              <a:endParaRPr/>
            </a:p>
          </p:txBody>
        </p:sp>
        <p:sp>
          <p:nvSpPr>
            <p:cNvPr id="1333" name="线条"/>
            <p:cNvSpPr/>
            <p:nvPr/>
          </p:nvSpPr>
          <p:spPr>
            <a:xfrm flipV="1">
              <a:off x="595312" y="131762"/>
              <a:ext cx="1" cy="3643313"/>
            </a:xfrm>
            <a:prstGeom prst="line">
              <a:avLst/>
            </a:prstGeom>
            <a:noFill/>
            <a:ln w="3175" cap="flat">
              <a:solidFill>
                <a:srgbClr val="000000"/>
              </a:solidFill>
              <a:prstDash val="solid"/>
              <a:round/>
              <a:tailEnd type="triangle" w="med" len="med"/>
            </a:ln>
            <a:effectLst/>
          </p:spPr>
          <p:txBody>
            <a:bodyPr wrap="square" lIns="0" tIns="0" rIns="0" bIns="0" numCol="1" anchor="t">
              <a:noAutofit/>
            </a:bodyPr>
            <a:lstStyle/>
            <a:p>
              <a:pPr defTabSz="457200">
                <a:defRPr sz="1200">
                  <a:latin typeface="+mj-lt"/>
                  <a:ea typeface="+mj-ea"/>
                  <a:cs typeface="+mj-cs"/>
                  <a:sym typeface="Helvetica"/>
                </a:defRPr>
              </a:pPr>
              <a:endParaRPr/>
            </a:p>
          </p:txBody>
        </p:sp>
        <p:sp>
          <p:nvSpPr>
            <p:cNvPr id="1334" name="线条"/>
            <p:cNvSpPr/>
            <p:nvPr/>
          </p:nvSpPr>
          <p:spPr>
            <a:xfrm flipV="1">
              <a:off x="1784350" y="682624"/>
              <a:ext cx="950913" cy="2378077"/>
            </a:xfrm>
            <a:prstGeom prst="line">
              <a:avLst/>
            </a:prstGeom>
            <a:noFill/>
            <a:ln w="3175" cap="flat">
              <a:solidFill>
                <a:srgbClr val="000000"/>
              </a:solidFill>
              <a:prstDash val="solid"/>
              <a:round/>
            </a:ln>
            <a:effectLst/>
          </p:spPr>
          <p:txBody>
            <a:bodyPr wrap="square" lIns="0" tIns="0" rIns="0" bIns="0" numCol="1" anchor="t">
              <a:noAutofit/>
            </a:bodyPr>
            <a:lstStyle/>
            <a:p>
              <a:pPr defTabSz="457200">
                <a:defRPr sz="1200">
                  <a:latin typeface="+mj-lt"/>
                  <a:ea typeface="+mj-ea"/>
                  <a:cs typeface="+mj-cs"/>
                  <a:sym typeface="Helvetica"/>
                </a:defRPr>
              </a:pPr>
              <a:endParaRPr/>
            </a:p>
          </p:txBody>
        </p:sp>
        <p:sp>
          <p:nvSpPr>
            <p:cNvPr id="1335" name="线条"/>
            <p:cNvSpPr/>
            <p:nvPr/>
          </p:nvSpPr>
          <p:spPr>
            <a:xfrm>
              <a:off x="1784350" y="3060700"/>
              <a:ext cx="1" cy="476250"/>
            </a:xfrm>
            <a:prstGeom prst="line">
              <a:avLst/>
            </a:prstGeom>
            <a:noFill/>
            <a:ln w="12700" cap="flat">
              <a:solidFill>
                <a:srgbClr val="000000"/>
              </a:solidFill>
              <a:prstDash val="dash"/>
              <a:round/>
            </a:ln>
            <a:effectLst/>
          </p:spPr>
          <p:txBody>
            <a:bodyPr wrap="square" lIns="0" tIns="0" rIns="0" bIns="0" numCol="1" anchor="t">
              <a:noAutofit/>
            </a:bodyPr>
            <a:lstStyle/>
            <a:p>
              <a:pPr defTabSz="457200">
                <a:defRPr sz="1200">
                  <a:latin typeface="+mj-lt"/>
                  <a:ea typeface="+mj-ea"/>
                  <a:cs typeface="+mj-cs"/>
                  <a:sym typeface="Helvetica"/>
                </a:defRPr>
              </a:pPr>
              <a:endParaRPr/>
            </a:p>
          </p:txBody>
        </p:sp>
        <p:sp>
          <p:nvSpPr>
            <p:cNvPr id="1336" name="线条"/>
            <p:cNvSpPr/>
            <p:nvPr/>
          </p:nvSpPr>
          <p:spPr>
            <a:xfrm flipH="1">
              <a:off x="2735262" y="682625"/>
              <a:ext cx="1" cy="2854325"/>
            </a:xfrm>
            <a:prstGeom prst="line">
              <a:avLst/>
            </a:prstGeom>
            <a:noFill/>
            <a:ln w="12700" cap="flat">
              <a:solidFill>
                <a:srgbClr val="000000"/>
              </a:solidFill>
              <a:prstDash val="dash"/>
              <a:round/>
            </a:ln>
            <a:effectLst/>
          </p:spPr>
          <p:txBody>
            <a:bodyPr wrap="square" lIns="0" tIns="0" rIns="0" bIns="0" numCol="1" anchor="t">
              <a:noAutofit/>
            </a:bodyPr>
            <a:lstStyle/>
            <a:p>
              <a:pPr defTabSz="457200">
                <a:defRPr sz="1200">
                  <a:latin typeface="+mj-lt"/>
                  <a:ea typeface="+mj-ea"/>
                  <a:cs typeface="+mj-cs"/>
                  <a:sym typeface="Helvetica"/>
                </a:defRPr>
              </a:pPr>
              <a:endParaRPr/>
            </a:p>
          </p:txBody>
        </p:sp>
        <p:sp>
          <p:nvSpPr>
            <p:cNvPr id="1337" name="线条"/>
            <p:cNvSpPr/>
            <p:nvPr/>
          </p:nvSpPr>
          <p:spPr>
            <a:xfrm flipH="1" flipV="1">
              <a:off x="596122" y="3050538"/>
              <a:ext cx="1189007" cy="9211"/>
            </a:xfrm>
            <a:prstGeom prst="line">
              <a:avLst/>
            </a:prstGeom>
            <a:noFill/>
            <a:ln w="12700" cap="flat">
              <a:solidFill>
                <a:srgbClr val="000000"/>
              </a:solidFill>
              <a:prstDash val="dash"/>
              <a:round/>
            </a:ln>
            <a:effectLst/>
          </p:spPr>
          <p:txBody>
            <a:bodyPr wrap="square" lIns="0" tIns="0" rIns="0" bIns="0" numCol="1" anchor="t">
              <a:noAutofit/>
            </a:bodyPr>
            <a:lstStyle/>
            <a:p>
              <a:pPr defTabSz="457200">
                <a:defRPr sz="1200">
                  <a:latin typeface="+mj-lt"/>
                  <a:ea typeface="+mj-ea"/>
                  <a:cs typeface="+mj-cs"/>
                  <a:sym typeface="Helvetica"/>
                </a:defRPr>
              </a:pPr>
              <a:endParaRPr/>
            </a:p>
          </p:txBody>
        </p:sp>
        <p:sp>
          <p:nvSpPr>
            <p:cNvPr id="1338" name="线条"/>
            <p:cNvSpPr/>
            <p:nvPr/>
          </p:nvSpPr>
          <p:spPr>
            <a:xfrm flipH="1" flipV="1">
              <a:off x="596012" y="664495"/>
              <a:ext cx="2139835" cy="22290"/>
            </a:xfrm>
            <a:prstGeom prst="line">
              <a:avLst/>
            </a:prstGeom>
            <a:noFill/>
            <a:ln w="12700" cap="flat">
              <a:solidFill>
                <a:srgbClr val="000000"/>
              </a:solidFill>
              <a:prstDash val="dash"/>
              <a:round/>
            </a:ln>
            <a:effectLst/>
          </p:spPr>
          <p:txBody>
            <a:bodyPr wrap="square" lIns="0" tIns="0" rIns="0" bIns="0" numCol="1" anchor="t">
              <a:noAutofit/>
            </a:bodyPr>
            <a:lstStyle/>
            <a:p>
              <a:pPr defTabSz="457200">
                <a:defRPr sz="1200">
                  <a:latin typeface="+mj-lt"/>
                  <a:ea typeface="+mj-ea"/>
                  <a:cs typeface="+mj-cs"/>
                  <a:sym typeface="Helvetica"/>
                </a:defRPr>
              </a:pPr>
              <a:endParaRPr/>
            </a:p>
          </p:txBody>
        </p:sp>
        <p:sp>
          <p:nvSpPr>
            <p:cNvPr id="1339" name="0"/>
            <p:cNvSpPr txBox="1"/>
            <p:nvPr/>
          </p:nvSpPr>
          <p:spPr>
            <a:xfrm>
              <a:off x="212724" y="3530600"/>
              <a:ext cx="446088" cy="421393"/>
            </a:xfrm>
            <a:prstGeom prst="rect">
              <a:avLst/>
            </a:prstGeom>
            <a:noFill/>
            <a:ln w="12700" cap="flat">
              <a:noFill/>
              <a:miter lim="400000"/>
            </a:ln>
            <a:effectLst/>
          </p:spPr>
          <p:txBody>
            <a:bodyPr wrap="square" lIns="45719" tIns="45719" rIns="45719" bIns="45719" numCol="1" anchor="ctr">
              <a:spAutoFit/>
            </a:bodyPr>
            <a:lstStyle>
              <a:lvl1pPr algn="just">
                <a:defRPr sz="2400">
                  <a:latin typeface="Times New Roman" panose="02020603050405020304"/>
                  <a:ea typeface="Times New Roman" panose="02020603050405020304"/>
                  <a:cs typeface="Times New Roman" panose="02020603050405020304"/>
                  <a:sym typeface="Times New Roman" panose="02020603050405020304"/>
                </a:defRPr>
              </a:lvl1pPr>
            </a:lstStyle>
            <a:p>
              <a:r>
                <a:t>0</a:t>
              </a:r>
            </a:p>
          </p:txBody>
        </p:sp>
        <p:sp>
          <p:nvSpPr>
            <p:cNvPr id="1340" name="f(x,y)"/>
            <p:cNvSpPr txBox="1"/>
            <p:nvPr/>
          </p:nvSpPr>
          <p:spPr>
            <a:xfrm>
              <a:off x="3419475" y="3524250"/>
              <a:ext cx="833438" cy="421393"/>
            </a:xfrm>
            <a:prstGeom prst="rect">
              <a:avLst/>
            </a:prstGeom>
            <a:noFill/>
            <a:ln w="12700" cap="flat">
              <a:noFill/>
              <a:miter lim="400000"/>
            </a:ln>
            <a:effectLst/>
          </p:spPr>
          <p:txBody>
            <a:bodyPr wrap="square" lIns="45719" tIns="45719" rIns="45719" bIns="45719" numCol="1" anchor="ctr">
              <a:spAutoFit/>
            </a:bodyPr>
            <a:lstStyle/>
            <a:p>
              <a:pPr algn="just">
                <a:defRPr sz="2400" i="1">
                  <a:latin typeface="Times New Roman" panose="02020603050405020304"/>
                  <a:ea typeface="Times New Roman" panose="02020603050405020304"/>
                  <a:cs typeface="Times New Roman" panose="02020603050405020304"/>
                  <a:sym typeface="Times New Roman" panose="02020603050405020304"/>
                </a:defRPr>
              </a:pPr>
              <a:r>
                <a:t>f</a:t>
              </a:r>
              <a:r>
                <a:rPr i="0"/>
                <a:t>(</a:t>
              </a:r>
              <a:r>
                <a:t>x,y</a:t>
              </a:r>
              <a:r>
                <a:rPr i="0"/>
                <a:t>)</a:t>
              </a:r>
            </a:p>
          </p:txBody>
        </p:sp>
        <p:sp>
          <p:nvSpPr>
            <p:cNvPr id="1341" name="g(x,y)"/>
            <p:cNvSpPr txBox="1"/>
            <p:nvPr/>
          </p:nvSpPr>
          <p:spPr>
            <a:xfrm>
              <a:off x="582612" y="0"/>
              <a:ext cx="1020763" cy="421392"/>
            </a:xfrm>
            <a:prstGeom prst="rect">
              <a:avLst/>
            </a:prstGeom>
            <a:noFill/>
            <a:ln w="12700" cap="flat">
              <a:noFill/>
              <a:miter lim="400000"/>
            </a:ln>
            <a:effectLst/>
          </p:spPr>
          <p:txBody>
            <a:bodyPr wrap="square" lIns="45719" tIns="45719" rIns="45719" bIns="45719" numCol="1" anchor="ctr">
              <a:spAutoFit/>
            </a:bodyPr>
            <a:lstStyle/>
            <a:p>
              <a:pPr algn="just">
                <a:defRPr sz="2400" i="1">
                  <a:latin typeface="Times New Roman" panose="02020603050405020304"/>
                  <a:ea typeface="Times New Roman" panose="02020603050405020304"/>
                  <a:cs typeface="Times New Roman" panose="02020603050405020304"/>
                  <a:sym typeface="Times New Roman" panose="02020603050405020304"/>
                </a:defRPr>
              </a:pPr>
              <a:r>
                <a:t>g</a:t>
              </a:r>
              <a:r>
                <a:rPr i="0"/>
                <a:t>(</a:t>
              </a:r>
              <a:r>
                <a:t>x,y</a:t>
              </a:r>
              <a:r>
                <a:rPr i="0"/>
                <a:t>)</a:t>
              </a:r>
            </a:p>
          </p:txBody>
        </p:sp>
        <p:sp>
          <p:nvSpPr>
            <p:cNvPr id="1342" name="a"/>
            <p:cNvSpPr txBox="1"/>
            <p:nvPr/>
          </p:nvSpPr>
          <p:spPr>
            <a:xfrm>
              <a:off x="1603375" y="3460750"/>
              <a:ext cx="430213" cy="421393"/>
            </a:xfrm>
            <a:prstGeom prst="rect">
              <a:avLst/>
            </a:prstGeom>
            <a:noFill/>
            <a:ln w="12700" cap="flat">
              <a:noFill/>
              <a:miter lim="400000"/>
            </a:ln>
            <a:effectLst/>
          </p:spPr>
          <p:txBody>
            <a:bodyPr wrap="square" lIns="45719" tIns="45719" rIns="45719" bIns="45719" numCol="1" anchor="ctr">
              <a:spAutoFit/>
            </a:bodyPr>
            <a:lstStyle>
              <a:lvl1pPr algn="just">
                <a:defRPr sz="2400" i="1">
                  <a:latin typeface="Times New Roman" panose="02020603050405020304"/>
                  <a:ea typeface="Times New Roman" panose="02020603050405020304"/>
                  <a:cs typeface="Times New Roman" panose="02020603050405020304"/>
                  <a:sym typeface="Times New Roman" panose="02020603050405020304"/>
                </a:defRPr>
              </a:lvl1pPr>
            </a:lstStyle>
            <a:p>
              <a:r>
                <a:t>a</a:t>
              </a:r>
            </a:p>
          </p:txBody>
        </p:sp>
        <p:sp>
          <p:nvSpPr>
            <p:cNvPr id="1343" name="b"/>
            <p:cNvSpPr txBox="1"/>
            <p:nvPr/>
          </p:nvSpPr>
          <p:spPr>
            <a:xfrm>
              <a:off x="2603500" y="3490912"/>
              <a:ext cx="446088" cy="421393"/>
            </a:xfrm>
            <a:prstGeom prst="rect">
              <a:avLst/>
            </a:prstGeom>
            <a:noFill/>
            <a:ln w="12700" cap="flat">
              <a:noFill/>
              <a:miter lim="400000"/>
            </a:ln>
            <a:effectLst/>
          </p:spPr>
          <p:txBody>
            <a:bodyPr wrap="square" lIns="45719" tIns="45719" rIns="45719" bIns="45719" numCol="1" anchor="ctr">
              <a:spAutoFit/>
            </a:bodyPr>
            <a:lstStyle>
              <a:lvl1pPr algn="just">
                <a:defRPr sz="2400" i="1">
                  <a:latin typeface="Times New Roman" panose="02020603050405020304"/>
                  <a:ea typeface="Times New Roman" panose="02020603050405020304"/>
                  <a:cs typeface="Times New Roman" panose="02020603050405020304"/>
                  <a:sym typeface="Times New Roman" panose="02020603050405020304"/>
                </a:defRPr>
              </a:lvl1pPr>
            </a:lstStyle>
            <a:p>
              <a:r>
                <a:t>b</a:t>
              </a:r>
            </a:p>
          </p:txBody>
        </p:sp>
        <p:sp>
          <p:nvSpPr>
            <p:cNvPr id="1344" name="c"/>
            <p:cNvSpPr txBox="1"/>
            <p:nvPr/>
          </p:nvSpPr>
          <p:spPr>
            <a:xfrm>
              <a:off x="238124" y="2822575"/>
              <a:ext cx="428626" cy="421393"/>
            </a:xfrm>
            <a:prstGeom prst="rect">
              <a:avLst/>
            </a:prstGeom>
            <a:noFill/>
            <a:ln w="12700" cap="flat">
              <a:noFill/>
              <a:miter lim="400000"/>
            </a:ln>
            <a:effectLst/>
          </p:spPr>
          <p:txBody>
            <a:bodyPr wrap="square" lIns="45719" tIns="45719" rIns="45719" bIns="45719" numCol="1" anchor="ctr">
              <a:spAutoFit/>
            </a:bodyPr>
            <a:lstStyle>
              <a:lvl1pPr algn="just">
                <a:defRPr sz="2400" i="1">
                  <a:latin typeface="Times New Roman" panose="02020603050405020304"/>
                  <a:ea typeface="Times New Roman" panose="02020603050405020304"/>
                  <a:cs typeface="Times New Roman" panose="02020603050405020304"/>
                  <a:sym typeface="Times New Roman" panose="02020603050405020304"/>
                </a:defRPr>
              </a:lvl1pPr>
            </a:lstStyle>
            <a:p>
              <a:r>
                <a:t>c</a:t>
              </a:r>
            </a:p>
          </p:txBody>
        </p:sp>
        <p:sp>
          <p:nvSpPr>
            <p:cNvPr id="1345" name="d"/>
            <p:cNvSpPr txBox="1"/>
            <p:nvPr/>
          </p:nvSpPr>
          <p:spPr>
            <a:xfrm>
              <a:off x="195262" y="441324"/>
              <a:ext cx="446088" cy="421393"/>
            </a:xfrm>
            <a:prstGeom prst="rect">
              <a:avLst/>
            </a:prstGeom>
            <a:noFill/>
            <a:ln w="12700" cap="flat">
              <a:noFill/>
              <a:miter lim="400000"/>
            </a:ln>
            <a:effectLst/>
          </p:spPr>
          <p:txBody>
            <a:bodyPr wrap="square" lIns="45719" tIns="45719" rIns="45719" bIns="45719" numCol="1" anchor="ctr">
              <a:spAutoFit/>
            </a:bodyPr>
            <a:lstStyle>
              <a:lvl1pPr algn="just">
                <a:defRPr sz="2400" i="1">
                  <a:latin typeface="Times New Roman" panose="02020603050405020304"/>
                  <a:ea typeface="Times New Roman" panose="02020603050405020304"/>
                  <a:cs typeface="Times New Roman" panose="02020603050405020304"/>
                  <a:sym typeface="Times New Roman" panose="02020603050405020304"/>
                </a:defRPr>
              </a:lvl1pPr>
            </a:lstStyle>
            <a:p>
              <a:r>
                <a:t>d</a:t>
              </a:r>
            </a:p>
          </p:txBody>
        </p:sp>
      </p:grpSp>
    </p:spTree>
    <p:extLst>
      <p:ext uri="{BB962C8B-B14F-4D97-AF65-F5344CB8AC3E}">
        <p14:creationId xmlns:p14="http://schemas.microsoft.com/office/powerpoint/2010/main" val="3361516206"/>
      </p:ext>
    </p:extLst>
  </p:cSld>
  <p:clrMapOvr>
    <a:masterClrMapping/>
  </p:clrMapOvr>
  <p:transition spd="med"/>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4" name="Possible Solution"/>
          <p:cNvSpPr txBox="1">
            <a:spLocks noGrp="1"/>
          </p:cNvSpPr>
          <p:nvPr>
            <p:ph type="title"/>
          </p:nvPr>
        </p:nvSpPr>
        <p:spPr>
          <a:xfrm>
            <a:off x="685800" y="457200"/>
            <a:ext cx="7772400" cy="1143000"/>
          </a:xfrm>
          <a:prstGeom prst="rect">
            <a:avLst/>
          </a:prstGeom>
        </p:spPr>
        <p:txBody>
          <a:bodyPr/>
          <a:lstStyle/>
          <a:p>
            <a:r>
              <a:t>Possible Solution</a:t>
            </a:r>
          </a:p>
        </p:txBody>
      </p:sp>
      <p:pic>
        <p:nvPicPr>
          <p:cNvPr id="1405" name="image79.png" descr="image79.png"/>
          <p:cNvPicPr>
            <a:picLocks noChangeAspect="1"/>
          </p:cNvPicPr>
          <p:nvPr/>
        </p:nvPicPr>
        <p:blipFill>
          <a:blip r:embed="rId2"/>
          <a:stretch>
            <a:fillRect/>
          </a:stretch>
        </p:blipFill>
        <p:spPr>
          <a:xfrm>
            <a:off x="1219200" y="1600200"/>
            <a:ext cx="1303338" cy="1752600"/>
          </a:xfrm>
          <a:prstGeom prst="rect">
            <a:avLst/>
          </a:prstGeom>
          <a:ln w="12700">
            <a:miter lim="400000"/>
            <a:headEnd/>
            <a:tailEnd/>
          </a:ln>
        </p:spPr>
      </p:pic>
      <p:pic>
        <p:nvPicPr>
          <p:cNvPr id="1406" name="image80.png" descr="image80.png"/>
          <p:cNvPicPr>
            <a:picLocks noChangeAspect="1"/>
          </p:cNvPicPr>
          <p:nvPr/>
        </p:nvPicPr>
        <p:blipFill>
          <a:blip r:embed="rId3"/>
          <a:stretch>
            <a:fillRect/>
          </a:stretch>
        </p:blipFill>
        <p:spPr>
          <a:xfrm>
            <a:off x="3276600" y="1600200"/>
            <a:ext cx="1301750" cy="1752600"/>
          </a:xfrm>
          <a:prstGeom prst="rect">
            <a:avLst/>
          </a:prstGeom>
          <a:ln w="12700">
            <a:miter lim="400000"/>
            <a:headEnd/>
            <a:tailEnd/>
          </a:ln>
        </p:spPr>
      </p:pic>
      <p:pic>
        <p:nvPicPr>
          <p:cNvPr id="1407" name="image81.png" descr="image81.png"/>
          <p:cNvPicPr>
            <a:picLocks noChangeAspect="1"/>
          </p:cNvPicPr>
          <p:nvPr/>
        </p:nvPicPr>
        <p:blipFill>
          <a:blip r:embed="rId4"/>
          <a:stretch>
            <a:fillRect/>
          </a:stretch>
        </p:blipFill>
        <p:spPr>
          <a:xfrm>
            <a:off x="914400" y="3886200"/>
            <a:ext cx="1751014" cy="1981200"/>
          </a:xfrm>
          <a:prstGeom prst="rect">
            <a:avLst/>
          </a:prstGeom>
          <a:ln w="12700">
            <a:miter lim="400000"/>
            <a:headEnd/>
            <a:tailEnd/>
          </a:ln>
        </p:spPr>
      </p:pic>
      <p:grpSp>
        <p:nvGrpSpPr>
          <p:cNvPr id="1410" name="成组"/>
          <p:cNvGrpSpPr/>
          <p:nvPr/>
        </p:nvGrpSpPr>
        <p:grpSpPr>
          <a:xfrm>
            <a:off x="4919662" y="2057399"/>
            <a:ext cx="3268664" cy="1112840"/>
            <a:chOff x="0" y="0"/>
            <a:chExt cx="3268662" cy="1112838"/>
          </a:xfrm>
        </p:grpSpPr>
        <p:sp>
          <p:nvSpPr>
            <p:cNvPr id="1408" name="Geometric warping:"/>
            <p:cNvSpPr txBox="1"/>
            <p:nvPr/>
          </p:nvSpPr>
          <p:spPr>
            <a:xfrm>
              <a:off x="0" y="0"/>
              <a:ext cx="2831416" cy="459740"/>
            </a:xfrm>
            <a:prstGeom prst="rect">
              <a:avLst/>
            </a:prstGeom>
            <a:noFill/>
            <a:ln w="12700" cap="flat">
              <a:noFill/>
              <a:miter lim="400000"/>
            </a:ln>
            <a:effectLst/>
          </p:spPr>
          <p:txBody>
            <a:bodyPr wrap="none" lIns="45719" tIns="45719" rIns="45719" bIns="45719" numCol="1" anchor="ctr">
              <a:spAutoFit/>
            </a:bodyPr>
            <a:lstStyle/>
            <a:p>
              <a:pPr>
                <a:defRPr sz="2400">
                  <a:latin typeface="+mj-lt"/>
                  <a:ea typeface="+mj-ea"/>
                  <a:cs typeface="+mj-cs"/>
                  <a:sym typeface="Helvetica"/>
                </a:defRPr>
              </a:pPr>
              <a:r>
                <a:t> Geometric warping:</a:t>
              </a:r>
            </a:p>
          </p:txBody>
        </p:sp>
        <p:pic>
          <p:nvPicPr>
            <p:cNvPr id="1409" name="image82.pdf" descr="image82.pdf"/>
            <p:cNvPicPr>
              <a:picLocks noChangeAspect="1"/>
            </p:cNvPicPr>
            <p:nvPr/>
          </p:nvPicPr>
          <p:blipFill>
            <a:blip r:embed="rId5"/>
            <a:stretch>
              <a:fillRect/>
            </a:stretch>
          </p:blipFill>
          <p:spPr>
            <a:xfrm>
              <a:off x="490537" y="547687"/>
              <a:ext cx="2778126" cy="565152"/>
            </a:xfrm>
            <a:prstGeom prst="rect">
              <a:avLst/>
            </a:prstGeom>
            <a:ln w="12700" cap="flat">
              <a:noFill/>
              <a:miter lim="400000"/>
              <a:headEnd/>
              <a:tailEnd/>
            </a:ln>
            <a:effectLst/>
          </p:spPr>
        </p:pic>
      </p:grpSp>
      <p:pic>
        <p:nvPicPr>
          <p:cNvPr id="1411" name="image83.pdf" descr="image83.pdf"/>
          <p:cNvPicPr>
            <a:picLocks noChangeAspect="1"/>
          </p:cNvPicPr>
          <p:nvPr/>
        </p:nvPicPr>
        <p:blipFill>
          <a:blip r:embed="rId6"/>
          <a:stretch>
            <a:fillRect/>
          </a:stretch>
        </p:blipFill>
        <p:spPr>
          <a:xfrm>
            <a:off x="1676400" y="5867400"/>
            <a:ext cx="376239" cy="406400"/>
          </a:xfrm>
          <a:prstGeom prst="rect">
            <a:avLst/>
          </a:prstGeom>
          <a:ln w="12700">
            <a:miter lim="400000"/>
            <a:headEnd/>
            <a:tailEnd/>
          </a:ln>
        </p:spPr>
      </p:pic>
      <p:pic>
        <p:nvPicPr>
          <p:cNvPr id="1412" name="image84.pdf" descr="image84.pdf"/>
          <p:cNvPicPr>
            <a:picLocks noChangeAspect="1"/>
          </p:cNvPicPr>
          <p:nvPr/>
        </p:nvPicPr>
        <p:blipFill>
          <a:blip r:embed="rId7"/>
          <a:stretch>
            <a:fillRect/>
          </a:stretch>
        </p:blipFill>
        <p:spPr>
          <a:xfrm>
            <a:off x="1752600" y="3429000"/>
            <a:ext cx="368300" cy="400050"/>
          </a:xfrm>
          <a:prstGeom prst="rect">
            <a:avLst/>
          </a:prstGeom>
          <a:ln w="12700">
            <a:miter lim="400000"/>
            <a:headEnd/>
            <a:tailEnd/>
          </a:ln>
        </p:spPr>
      </p:pic>
      <p:grpSp>
        <p:nvGrpSpPr>
          <p:cNvPr id="1419" name="成组"/>
          <p:cNvGrpSpPr/>
          <p:nvPr/>
        </p:nvGrpSpPr>
        <p:grpSpPr>
          <a:xfrm>
            <a:off x="4876799" y="4267200"/>
            <a:ext cx="3962401" cy="609600"/>
            <a:chOff x="0" y="0"/>
            <a:chExt cx="3962400" cy="609600"/>
          </a:xfrm>
        </p:grpSpPr>
        <p:sp>
          <p:nvSpPr>
            <p:cNvPr id="1413" name="矩形"/>
            <p:cNvSpPr/>
            <p:nvPr/>
          </p:nvSpPr>
          <p:spPr>
            <a:xfrm>
              <a:off x="609600" y="0"/>
              <a:ext cx="3352800" cy="609600"/>
            </a:xfrm>
            <a:prstGeom prst="rect">
              <a:avLst/>
            </a:prstGeom>
            <a:solidFill>
              <a:srgbClr val="993366"/>
            </a:solidFill>
            <a:ln w="9525" cap="flat">
              <a:solidFill>
                <a:srgbClr val="000000"/>
              </a:solidFill>
              <a:prstDash val="solid"/>
              <a:miter lim="400000"/>
            </a:ln>
            <a:effectLst/>
          </p:spPr>
          <p:txBody>
            <a:bodyPr wrap="square" lIns="45719" tIns="45719" rIns="45719" bIns="45719" numCol="1" anchor="ctr">
              <a:noAutofit/>
            </a:bodyPr>
            <a:lstStyle/>
            <a:p>
              <a:endParaRPr/>
            </a:p>
          </p:txBody>
        </p:sp>
        <p:sp>
          <p:nvSpPr>
            <p:cNvPr id="1414" name="Expression details lost"/>
            <p:cNvSpPr txBox="1"/>
            <p:nvPr/>
          </p:nvSpPr>
          <p:spPr>
            <a:xfrm>
              <a:off x="727194" y="76200"/>
              <a:ext cx="3136662" cy="459741"/>
            </a:xfrm>
            <a:prstGeom prst="rect">
              <a:avLst/>
            </a:prstGeom>
            <a:noFill/>
            <a:ln w="12700" cap="flat">
              <a:noFill/>
              <a:miter lim="400000"/>
            </a:ln>
            <a:effectLst/>
          </p:spPr>
          <p:txBody>
            <a:bodyPr wrap="none" lIns="45719" tIns="45719" rIns="45719" bIns="45719" numCol="1" anchor="ctr">
              <a:spAutoFit/>
            </a:bodyPr>
            <a:lstStyle>
              <a:lvl1pPr algn="ctr">
                <a:defRPr sz="2400">
                  <a:solidFill>
                    <a:srgbClr val="FBFB9F"/>
                  </a:solidFill>
                  <a:latin typeface="+mj-lt"/>
                  <a:ea typeface="+mj-ea"/>
                  <a:cs typeface="+mj-cs"/>
                  <a:sym typeface="Helvetica"/>
                </a:defRPr>
              </a:lvl1pPr>
            </a:lstStyle>
            <a:p>
              <a:r>
                <a:t>Expression details lost</a:t>
              </a:r>
            </a:p>
          </p:txBody>
        </p:sp>
        <p:sp>
          <p:nvSpPr>
            <p:cNvPr id="1415" name="线条"/>
            <p:cNvSpPr/>
            <p:nvPr/>
          </p:nvSpPr>
          <p:spPr>
            <a:xfrm>
              <a:off x="152400" y="228600"/>
              <a:ext cx="457200" cy="0"/>
            </a:xfrm>
            <a:prstGeom prst="line">
              <a:avLst/>
            </a:prstGeom>
            <a:noFill/>
            <a:ln w="28575" cap="flat">
              <a:solidFill>
                <a:srgbClr val="000000"/>
              </a:solidFill>
              <a:prstDash val="solid"/>
              <a:round/>
            </a:ln>
            <a:effectLst/>
          </p:spPr>
          <p:txBody>
            <a:bodyPr wrap="square" lIns="0" tIns="0" rIns="0" bIns="0" numCol="1" anchor="t">
              <a:noAutofit/>
            </a:bodyPr>
            <a:lstStyle/>
            <a:p>
              <a:pPr defTabSz="457200">
                <a:defRPr sz="1200">
                  <a:latin typeface="+mj-lt"/>
                  <a:ea typeface="+mj-ea"/>
                  <a:cs typeface="+mj-cs"/>
                  <a:sym typeface="Helvetica"/>
                </a:defRPr>
              </a:pPr>
              <a:endParaRPr/>
            </a:p>
          </p:txBody>
        </p:sp>
        <p:sp>
          <p:nvSpPr>
            <p:cNvPr id="1416" name="线条"/>
            <p:cNvSpPr/>
            <p:nvPr/>
          </p:nvSpPr>
          <p:spPr>
            <a:xfrm>
              <a:off x="152400" y="381000"/>
              <a:ext cx="457200" cy="0"/>
            </a:xfrm>
            <a:prstGeom prst="line">
              <a:avLst/>
            </a:prstGeom>
            <a:noFill/>
            <a:ln w="28575" cap="flat">
              <a:solidFill>
                <a:srgbClr val="000000"/>
              </a:solidFill>
              <a:prstDash val="solid"/>
              <a:round/>
            </a:ln>
            <a:effectLst/>
          </p:spPr>
          <p:txBody>
            <a:bodyPr wrap="square" lIns="0" tIns="0" rIns="0" bIns="0" numCol="1" anchor="t">
              <a:noAutofit/>
            </a:bodyPr>
            <a:lstStyle/>
            <a:p>
              <a:pPr defTabSz="457200">
                <a:defRPr sz="1200">
                  <a:latin typeface="+mj-lt"/>
                  <a:ea typeface="+mj-ea"/>
                  <a:cs typeface="+mj-cs"/>
                  <a:sym typeface="Helvetica"/>
                </a:defRPr>
              </a:pPr>
              <a:endParaRPr/>
            </a:p>
          </p:txBody>
        </p:sp>
        <p:sp>
          <p:nvSpPr>
            <p:cNvPr id="1417" name="线条"/>
            <p:cNvSpPr/>
            <p:nvPr/>
          </p:nvSpPr>
          <p:spPr>
            <a:xfrm flipH="1">
              <a:off x="-1" y="76199"/>
              <a:ext cx="228601" cy="228602"/>
            </a:xfrm>
            <a:prstGeom prst="line">
              <a:avLst/>
            </a:prstGeom>
            <a:noFill/>
            <a:ln w="28575" cap="flat">
              <a:solidFill>
                <a:srgbClr val="000000"/>
              </a:solidFill>
              <a:prstDash val="solid"/>
              <a:round/>
            </a:ln>
            <a:effectLst/>
          </p:spPr>
          <p:txBody>
            <a:bodyPr wrap="square" lIns="0" tIns="0" rIns="0" bIns="0" numCol="1" anchor="t">
              <a:noAutofit/>
            </a:bodyPr>
            <a:lstStyle/>
            <a:p>
              <a:pPr defTabSz="457200">
                <a:defRPr sz="1200">
                  <a:latin typeface="+mj-lt"/>
                  <a:ea typeface="+mj-ea"/>
                  <a:cs typeface="+mj-cs"/>
                  <a:sym typeface="Helvetica"/>
                </a:defRPr>
              </a:pPr>
              <a:endParaRPr/>
            </a:p>
          </p:txBody>
        </p:sp>
        <p:sp>
          <p:nvSpPr>
            <p:cNvPr id="1418" name="线条"/>
            <p:cNvSpPr/>
            <p:nvPr/>
          </p:nvSpPr>
          <p:spPr>
            <a:xfrm>
              <a:off x="-1" y="304799"/>
              <a:ext cx="228602" cy="228602"/>
            </a:xfrm>
            <a:prstGeom prst="line">
              <a:avLst/>
            </a:prstGeom>
            <a:noFill/>
            <a:ln w="28575" cap="flat">
              <a:solidFill>
                <a:srgbClr val="000000"/>
              </a:solidFill>
              <a:prstDash val="solid"/>
              <a:round/>
            </a:ln>
            <a:effectLst/>
          </p:spPr>
          <p:txBody>
            <a:bodyPr wrap="square" lIns="0" tIns="0" rIns="0" bIns="0" numCol="1" anchor="t">
              <a:noAutofit/>
            </a:bodyPr>
            <a:lstStyle/>
            <a:p>
              <a:pPr defTabSz="457200">
                <a:defRPr sz="1200">
                  <a:latin typeface="+mj-lt"/>
                  <a:ea typeface="+mj-ea"/>
                  <a:cs typeface="+mj-cs"/>
                  <a:sym typeface="Helvetica"/>
                </a:defRPr>
              </a:pPr>
              <a:endParaRPr/>
            </a:p>
          </p:txBody>
        </p:sp>
      </p:grpSp>
      <p:pic>
        <p:nvPicPr>
          <p:cNvPr id="1420" name="image85.pdf" descr="image85.pdf"/>
          <p:cNvPicPr>
            <a:picLocks noChangeAspect="1"/>
          </p:cNvPicPr>
          <p:nvPr/>
        </p:nvPicPr>
        <p:blipFill>
          <a:blip r:embed="rId8"/>
          <a:stretch>
            <a:fillRect/>
          </a:stretch>
        </p:blipFill>
        <p:spPr>
          <a:xfrm>
            <a:off x="3797300" y="3455987"/>
            <a:ext cx="387350" cy="360363"/>
          </a:xfrm>
          <a:prstGeom prst="rect">
            <a:avLst/>
          </a:prstGeom>
          <a:ln w="12700">
            <a:miter lim="400000"/>
            <a:headEnd/>
            <a:tailEnd/>
          </a:ln>
        </p:spPr>
      </p:pic>
      <p:pic>
        <p:nvPicPr>
          <p:cNvPr id="1421" name="image86.pdf" descr="image86.pdf"/>
          <p:cNvPicPr>
            <a:picLocks noChangeAspect="1"/>
          </p:cNvPicPr>
          <p:nvPr/>
        </p:nvPicPr>
        <p:blipFill>
          <a:blip r:embed="rId9"/>
          <a:stretch>
            <a:fillRect/>
          </a:stretch>
        </p:blipFill>
        <p:spPr>
          <a:xfrm>
            <a:off x="3717925" y="5843587"/>
            <a:ext cx="439738" cy="404813"/>
          </a:xfrm>
          <a:prstGeom prst="rect">
            <a:avLst/>
          </a:prstGeom>
          <a:ln w="12700">
            <a:miter lim="400000"/>
            <a:headEnd/>
            <a:tailEnd/>
          </a:ln>
        </p:spPr>
      </p:pic>
      <p:pic>
        <p:nvPicPr>
          <p:cNvPr id="1422" name="image87.pdf" descr="image87.pdf"/>
          <p:cNvPicPr>
            <a:picLocks noChangeAspect="1"/>
          </p:cNvPicPr>
          <p:nvPr/>
        </p:nvPicPr>
        <p:blipFill>
          <a:blip r:embed="rId10"/>
          <a:stretch>
            <a:fillRect/>
          </a:stretch>
        </p:blipFill>
        <p:spPr>
          <a:xfrm>
            <a:off x="3581400" y="4191000"/>
            <a:ext cx="825500" cy="1281113"/>
          </a:xfrm>
          <a:prstGeom prst="rect">
            <a:avLst/>
          </a:prstGeom>
          <a:ln w="12700">
            <a:miter lim="400000"/>
            <a:headEnd/>
            <a:tailEnd/>
          </a:ln>
        </p:spPr>
      </p:pic>
      <p:pic>
        <p:nvPicPr>
          <p:cNvPr id="1423" name="image88.png" descr="image88.png"/>
          <p:cNvPicPr>
            <a:picLocks noChangeAspect="1"/>
          </p:cNvPicPr>
          <p:nvPr/>
        </p:nvPicPr>
        <p:blipFill>
          <a:blip r:embed="rId11"/>
          <a:stretch>
            <a:fillRect/>
          </a:stretch>
        </p:blipFill>
        <p:spPr>
          <a:xfrm>
            <a:off x="3048000" y="3886200"/>
            <a:ext cx="1751014" cy="1981200"/>
          </a:xfrm>
          <a:prstGeom prst="rect">
            <a:avLst/>
          </a:prstGeom>
          <a:ln w="12700">
            <a:miter lim="400000"/>
            <a:headEnd/>
            <a:tailEnd/>
          </a:ln>
        </p:spPr>
      </p:pic>
    </p:spTree>
    <p:extLst>
      <p:ext uri="{BB962C8B-B14F-4D97-AF65-F5344CB8AC3E}">
        <p14:creationId xmlns:p14="http://schemas.microsoft.com/office/powerpoint/2010/main" val="3616435870"/>
      </p:ext>
    </p:extLst>
  </p:cSld>
  <p:clrMapOvr>
    <a:masterClrMapping/>
  </p:clrMapOvr>
  <p:transition spd="med"/>
  <p:timing>
    <p:tnLst>
      <p:par>
        <p:cTn id="1" dur="indefinite" restart="never" fill="hold" nodeType="tmRoot">
          <p:childTnLst>
            <p:seq concurrent="1"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indefinite" fill="hold"/>
                                        <p:tgtEl>
                                          <p:spTgt spid="14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indefinite" fill="hold"/>
                                        <p:tgtEl>
                                          <p:spTgt spid="14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indefinite" fill="hold"/>
                                        <p:tgtEl>
                                          <p:spTgt spid="14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10" grpId="0" bldLvl="0" animBg="1" advAuto="0"/>
      <p:bldP spid="1419" grpId="0" bldLvl="0" animBg="1" advAuto="0"/>
      <p:bldP spid="1423" grpId="0" bldLvl="0" animBg="1" advAuto="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5" name="Our Solution"/>
          <p:cNvSpPr txBox="1">
            <a:spLocks noGrp="1"/>
          </p:cNvSpPr>
          <p:nvPr>
            <p:ph type="title"/>
          </p:nvPr>
        </p:nvSpPr>
        <p:spPr>
          <a:xfrm>
            <a:off x="139597" y="620687"/>
            <a:ext cx="3886201" cy="762001"/>
          </a:xfrm>
          <a:prstGeom prst="rect">
            <a:avLst/>
          </a:prstGeom>
        </p:spPr>
        <p:txBody>
          <a:bodyPr/>
          <a:lstStyle>
            <a:lvl1pPr>
              <a:defRPr sz="4000"/>
            </a:lvl1pPr>
          </a:lstStyle>
          <a:p>
            <a:r>
              <a:t>Our Solution</a:t>
            </a:r>
          </a:p>
        </p:txBody>
      </p:sp>
      <p:pic>
        <p:nvPicPr>
          <p:cNvPr id="1426" name="image93.png" descr="image93.png"/>
          <p:cNvPicPr>
            <a:picLocks noChangeAspect="1"/>
          </p:cNvPicPr>
          <p:nvPr/>
        </p:nvPicPr>
        <p:blipFill>
          <a:blip r:embed="rId2"/>
          <a:stretch>
            <a:fillRect/>
          </a:stretch>
        </p:blipFill>
        <p:spPr>
          <a:xfrm>
            <a:off x="3048000" y="3886200"/>
            <a:ext cx="1751014" cy="1981200"/>
          </a:xfrm>
          <a:prstGeom prst="rect">
            <a:avLst/>
          </a:prstGeom>
          <a:ln w="12700">
            <a:miter lim="400000"/>
            <a:headEnd/>
            <a:tailEnd/>
          </a:ln>
        </p:spPr>
      </p:pic>
      <p:pic>
        <p:nvPicPr>
          <p:cNvPr id="1427" name="image79.png" descr="image79.png"/>
          <p:cNvPicPr>
            <a:picLocks noChangeAspect="1"/>
          </p:cNvPicPr>
          <p:nvPr/>
        </p:nvPicPr>
        <p:blipFill>
          <a:blip r:embed="rId3"/>
          <a:stretch>
            <a:fillRect/>
          </a:stretch>
        </p:blipFill>
        <p:spPr>
          <a:xfrm>
            <a:off x="1219200" y="1600200"/>
            <a:ext cx="1303338" cy="1752600"/>
          </a:xfrm>
          <a:prstGeom prst="rect">
            <a:avLst/>
          </a:prstGeom>
          <a:ln w="12700">
            <a:miter lim="400000"/>
            <a:headEnd/>
            <a:tailEnd/>
          </a:ln>
        </p:spPr>
      </p:pic>
      <p:pic>
        <p:nvPicPr>
          <p:cNvPr id="1428" name="image80.png" descr="image80.png"/>
          <p:cNvPicPr>
            <a:picLocks noChangeAspect="1"/>
          </p:cNvPicPr>
          <p:nvPr/>
        </p:nvPicPr>
        <p:blipFill>
          <a:blip r:embed="rId4"/>
          <a:stretch>
            <a:fillRect/>
          </a:stretch>
        </p:blipFill>
        <p:spPr>
          <a:xfrm>
            <a:off x="3276600" y="1600200"/>
            <a:ext cx="1301750" cy="1752600"/>
          </a:xfrm>
          <a:prstGeom prst="rect">
            <a:avLst/>
          </a:prstGeom>
          <a:ln w="12700">
            <a:miter lim="400000"/>
            <a:headEnd/>
            <a:tailEnd/>
          </a:ln>
        </p:spPr>
      </p:pic>
      <p:pic>
        <p:nvPicPr>
          <p:cNvPr id="1429" name="image81.png" descr="image81.png"/>
          <p:cNvPicPr>
            <a:picLocks noChangeAspect="1"/>
          </p:cNvPicPr>
          <p:nvPr/>
        </p:nvPicPr>
        <p:blipFill>
          <a:blip r:embed="rId5"/>
          <a:stretch>
            <a:fillRect/>
          </a:stretch>
        </p:blipFill>
        <p:spPr>
          <a:xfrm>
            <a:off x="914400" y="3886200"/>
            <a:ext cx="1751014" cy="1981200"/>
          </a:xfrm>
          <a:prstGeom prst="rect">
            <a:avLst/>
          </a:prstGeom>
          <a:ln w="12700">
            <a:miter lim="400000"/>
            <a:headEnd/>
            <a:tailEnd/>
          </a:ln>
        </p:spPr>
      </p:pic>
      <p:pic>
        <p:nvPicPr>
          <p:cNvPr id="1430" name="image89.pdf" descr="image89.pdf"/>
          <p:cNvPicPr>
            <a:picLocks noChangeAspect="1"/>
          </p:cNvPicPr>
          <p:nvPr/>
        </p:nvPicPr>
        <p:blipFill>
          <a:blip r:embed="rId6"/>
          <a:stretch>
            <a:fillRect/>
          </a:stretch>
        </p:blipFill>
        <p:spPr>
          <a:xfrm>
            <a:off x="1676400" y="5867400"/>
            <a:ext cx="376239" cy="406400"/>
          </a:xfrm>
          <a:prstGeom prst="rect">
            <a:avLst/>
          </a:prstGeom>
          <a:ln w="12700">
            <a:miter lim="400000"/>
            <a:headEnd/>
            <a:tailEnd/>
          </a:ln>
        </p:spPr>
      </p:pic>
      <p:pic>
        <p:nvPicPr>
          <p:cNvPr id="1431" name="image90.pdf" descr="image90.pdf"/>
          <p:cNvPicPr>
            <a:picLocks noChangeAspect="1"/>
          </p:cNvPicPr>
          <p:nvPr/>
        </p:nvPicPr>
        <p:blipFill>
          <a:blip r:embed="rId7"/>
          <a:stretch>
            <a:fillRect/>
          </a:stretch>
        </p:blipFill>
        <p:spPr>
          <a:xfrm>
            <a:off x="1752600" y="3429000"/>
            <a:ext cx="368300" cy="400050"/>
          </a:xfrm>
          <a:prstGeom prst="rect">
            <a:avLst/>
          </a:prstGeom>
          <a:ln w="12700">
            <a:miter lim="400000"/>
            <a:headEnd/>
            <a:tailEnd/>
          </a:ln>
        </p:spPr>
      </p:pic>
      <p:sp>
        <p:nvSpPr>
          <p:cNvPr id="1432" name="Add expression details"/>
          <p:cNvSpPr txBox="1"/>
          <p:nvPr/>
        </p:nvSpPr>
        <p:spPr>
          <a:xfrm>
            <a:off x="4621212" y="2087563"/>
            <a:ext cx="3238908" cy="459741"/>
          </a:xfrm>
          <a:prstGeom prst="rect">
            <a:avLst/>
          </a:prstGeom>
          <a:ln w="12700">
            <a:miter lim="400000"/>
          </a:ln>
        </p:spPr>
        <p:txBody>
          <a:bodyPr wrap="none" lIns="45719" rIns="45719" anchor="ctr">
            <a:spAutoFit/>
          </a:bodyPr>
          <a:lstStyle/>
          <a:p>
            <a:pPr>
              <a:defRPr sz="2400">
                <a:latin typeface="+mj-lt"/>
                <a:ea typeface="+mj-ea"/>
                <a:cs typeface="+mj-cs"/>
                <a:sym typeface="Helvetica"/>
              </a:defRPr>
            </a:pPr>
            <a:r>
              <a:t> Add expression details</a:t>
            </a:r>
          </a:p>
        </p:txBody>
      </p:sp>
      <p:pic>
        <p:nvPicPr>
          <p:cNvPr id="1433" name="image91.pdf" descr="image91.pdf"/>
          <p:cNvPicPr>
            <a:picLocks noChangeAspect="1"/>
          </p:cNvPicPr>
          <p:nvPr/>
        </p:nvPicPr>
        <p:blipFill>
          <a:blip r:embed="rId8"/>
          <a:stretch>
            <a:fillRect/>
          </a:stretch>
        </p:blipFill>
        <p:spPr>
          <a:xfrm>
            <a:off x="3797300" y="3455987"/>
            <a:ext cx="387350" cy="360363"/>
          </a:xfrm>
          <a:prstGeom prst="rect">
            <a:avLst/>
          </a:prstGeom>
          <a:ln w="12700">
            <a:miter lim="400000"/>
            <a:headEnd/>
            <a:tailEnd/>
          </a:ln>
        </p:spPr>
      </p:pic>
      <p:pic>
        <p:nvPicPr>
          <p:cNvPr id="1434" name="image92.pdf" descr="image92.pdf"/>
          <p:cNvPicPr>
            <a:picLocks noChangeAspect="1"/>
          </p:cNvPicPr>
          <p:nvPr/>
        </p:nvPicPr>
        <p:blipFill>
          <a:blip r:embed="rId9"/>
          <a:stretch>
            <a:fillRect/>
          </a:stretch>
        </p:blipFill>
        <p:spPr>
          <a:xfrm>
            <a:off x="3717925" y="5843587"/>
            <a:ext cx="439738" cy="404813"/>
          </a:xfrm>
          <a:prstGeom prst="rect">
            <a:avLst/>
          </a:prstGeom>
          <a:ln w="12700">
            <a:miter lim="400000"/>
            <a:headEnd/>
            <a:tailEnd/>
          </a:ln>
        </p:spPr>
      </p:pic>
      <p:sp>
        <p:nvSpPr>
          <p:cNvPr id="1435" name="矩形"/>
          <p:cNvSpPr/>
          <p:nvPr/>
        </p:nvSpPr>
        <p:spPr>
          <a:xfrm>
            <a:off x="5486400" y="4267200"/>
            <a:ext cx="2038350" cy="609600"/>
          </a:xfrm>
          <a:prstGeom prst="rect">
            <a:avLst/>
          </a:prstGeom>
          <a:solidFill>
            <a:srgbClr val="993366"/>
          </a:solidFill>
          <a:ln>
            <a:solidFill>
              <a:srgbClr val="000000"/>
            </a:solidFill>
            <a:miter lim="400000"/>
          </a:ln>
        </p:spPr>
        <p:txBody>
          <a:bodyPr lIns="45719" rIns="45719" anchor="ctr"/>
          <a:lstStyle/>
          <a:p>
            <a:endParaRPr/>
          </a:p>
        </p:txBody>
      </p:sp>
      <p:sp>
        <p:nvSpPr>
          <p:cNvPr id="1436" name="Our method"/>
          <p:cNvSpPr txBox="1"/>
          <p:nvPr/>
        </p:nvSpPr>
        <p:spPr>
          <a:xfrm>
            <a:off x="5514975" y="4333875"/>
            <a:ext cx="2066925" cy="459741"/>
          </a:xfrm>
          <a:prstGeom prst="rect">
            <a:avLst/>
          </a:prstGeom>
          <a:ln w="12700">
            <a:miter lim="400000"/>
          </a:ln>
        </p:spPr>
        <p:txBody>
          <a:bodyPr lIns="45719" rIns="45719" anchor="ctr">
            <a:spAutoFit/>
          </a:bodyPr>
          <a:lstStyle>
            <a:lvl1pPr algn="ctr">
              <a:defRPr sz="2400">
                <a:solidFill>
                  <a:srgbClr val="FBFB9F"/>
                </a:solidFill>
                <a:latin typeface="+mj-lt"/>
                <a:ea typeface="+mj-ea"/>
                <a:cs typeface="+mj-cs"/>
                <a:sym typeface="Helvetica"/>
              </a:defRPr>
            </a:lvl1pPr>
          </a:lstStyle>
          <a:p>
            <a:r>
              <a:t>Our method</a:t>
            </a:r>
          </a:p>
        </p:txBody>
      </p:sp>
      <p:sp>
        <p:nvSpPr>
          <p:cNvPr id="1437" name="线条"/>
          <p:cNvSpPr/>
          <p:nvPr/>
        </p:nvSpPr>
        <p:spPr>
          <a:xfrm>
            <a:off x="5029200" y="4495800"/>
            <a:ext cx="457200" cy="0"/>
          </a:xfrm>
          <a:prstGeom prst="line">
            <a:avLst/>
          </a:prstGeom>
          <a:ln w="28575">
            <a:solidFill>
              <a:srgbClr val="000000"/>
            </a:solidFill>
          </a:ln>
        </p:spPr>
        <p:txBody>
          <a:bodyPr lIns="0" tIns="0" rIns="0" bIns="0"/>
          <a:lstStyle/>
          <a:p>
            <a:pPr defTabSz="457200">
              <a:defRPr sz="1200">
                <a:latin typeface="+mj-lt"/>
                <a:ea typeface="+mj-ea"/>
                <a:cs typeface="+mj-cs"/>
                <a:sym typeface="Helvetica"/>
              </a:defRPr>
            </a:pPr>
            <a:endParaRPr/>
          </a:p>
        </p:txBody>
      </p:sp>
      <p:sp>
        <p:nvSpPr>
          <p:cNvPr id="1438" name="线条"/>
          <p:cNvSpPr/>
          <p:nvPr/>
        </p:nvSpPr>
        <p:spPr>
          <a:xfrm>
            <a:off x="5029200" y="4648200"/>
            <a:ext cx="457200" cy="0"/>
          </a:xfrm>
          <a:prstGeom prst="line">
            <a:avLst/>
          </a:prstGeom>
          <a:ln w="28575">
            <a:solidFill>
              <a:srgbClr val="000000"/>
            </a:solidFill>
          </a:ln>
        </p:spPr>
        <p:txBody>
          <a:bodyPr lIns="0" tIns="0" rIns="0" bIns="0"/>
          <a:lstStyle/>
          <a:p>
            <a:pPr defTabSz="457200">
              <a:defRPr sz="1200">
                <a:latin typeface="+mj-lt"/>
                <a:ea typeface="+mj-ea"/>
                <a:cs typeface="+mj-cs"/>
                <a:sym typeface="Helvetica"/>
              </a:defRPr>
            </a:pPr>
            <a:endParaRPr/>
          </a:p>
        </p:txBody>
      </p:sp>
      <p:sp>
        <p:nvSpPr>
          <p:cNvPr id="1439" name="线条"/>
          <p:cNvSpPr/>
          <p:nvPr/>
        </p:nvSpPr>
        <p:spPr>
          <a:xfrm flipH="1">
            <a:off x="4876799" y="4343399"/>
            <a:ext cx="228601" cy="228602"/>
          </a:xfrm>
          <a:prstGeom prst="line">
            <a:avLst/>
          </a:prstGeom>
          <a:ln w="28575">
            <a:solidFill>
              <a:srgbClr val="000000"/>
            </a:solidFill>
          </a:ln>
        </p:spPr>
        <p:txBody>
          <a:bodyPr lIns="0" tIns="0" rIns="0" bIns="0"/>
          <a:lstStyle/>
          <a:p>
            <a:pPr defTabSz="457200">
              <a:defRPr sz="1200">
                <a:latin typeface="+mj-lt"/>
                <a:ea typeface="+mj-ea"/>
                <a:cs typeface="+mj-cs"/>
                <a:sym typeface="Helvetica"/>
              </a:defRPr>
            </a:pPr>
            <a:endParaRPr/>
          </a:p>
        </p:txBody>
      </p:sp>
      <p:sp>
        <p:nvSpPr>
          <p:cNvPr id="1440" name="线条"/>
          <p:cNvSpPr/>
          <p:nvPr/>
        </p:nvSpPr>
        <p:spPr>
          <a:xfrm>
            <a:off x="4876799" y="4571999"/>
            <a:ext cx="228601" cy="228602"/>
          </a:xfrm>
          <a:prstGeom prst="line">
            <a:avLst/>
          </a:prstGeom>
          <a:ln w="28575">
            <a:solidFill>
              <a:srgbClr val="000000"/>
            </a:solidFill>
          </a:ln>
        </p:spPr>
        <p:txBody>
          <a:bodyPr lIns="0" tIns="0" rIns="0" bIns="0"/>
          <a:lstStyle/>
          <a:p>
            <a:pPr defTabSz="457200">
              <a:defRPr sz="1200">
                <a:latin typeface="+mj-lt"/>
                <a:ea typeface="+mj-ea"/>
                <a:cs typeface="+mj-cs"/>
                <a:sym typeface="Helvetica"/>
              </a:defRPr>
            </a:pPr>
            <a:endParaRPr/>
          </a:p>
        </p:txBody>
      </p:sp>
    </p:spTree>
    <p:extLst>
      <p:ext uri="{BB962C8B-B14F-4D97-AF65-F5344CB8AC3E}">
        <p14:creationId xmlns:p14="http://schemas.microsoft.com/office/powerpoint/2010/main" val="3572451013"/>
      </p:ext>
    </p:extLst>
  </p:cSld>
  <p:clrMapOvr>
    <a:masterClrMapping/>
  </p:clrMapOvr>
  <p:transition spd="med"/>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2" name="Lambertian model"/>
          <p:cNvSpPr txBox="1">
            <a:spLocks noGrp="1"/>
          </p:cNvSpPr>
          <p:nvPr>
            <p:ph type="title"/>
          </p:nvPr>
        </p:nvSpPr>
        <p:spPr>
          <a:prstGeom prst="rect">
            <a:avLst/>
          </a:prstGeom>
        </p:spPr>
        <p:txBody>
          <a:bodyPr/>
          <a:lstStyle/>
          <a:p>
            <a:r>
              <a:t>Lambertian model</a:t>
            </a:r>
          </a:p>
        </p:txBody>
      </p:sp>
      <p:pic>
        <p:nvPicPr>
          <p:cNvPr id="1443" name="image94.pdf" descr="image94.pdf"/>
          <p:cNvPicPr>
            <a:picLocks noChangeAspect="1"/>
          </p:cNvPicPr>
          <p:nvPr/>
        </p:nvPicPr>
        <p:blipFill>
          <a:blip r:embed="rId2"/>
          <a:stretch>
            <a:fillRect/>
          </a:stretch>
        </p:blipFill>
        <p:spPr>
          <a:xfrm>
            <a:off x="1479550" y="3224213"/>
            <a:ext cx="4724400" cy="966788"/>
          </a:xfrm>
          <a:prstGeom prst="rect">
            <a:avLst/>
          </a:prstGeom>
          <a:ln w="12700">
            <a:miter lim="400000"/>
            <a:headEnd/>
            <a:tailEnd/>
          </a:ln>
        </p:spPr>
      </p:pic>
      <p:pic>
        <p:nvPicPr>
          <p:cNvPr id="1444" name="image95.pdf" descr="image95.pdf"/>
          <p:cNvPicPr>
            <a:picLocks noChangeAspect="1"/>
          </p:cNvPicPr>
          <p:nvPr/>
        </p:nvPicPr>
        <p:blipFill>
          <a:blip r:embed="rId3"/>
          <a:stretch>
            <a:fillRect/>
          </a:stretch>
        </p:blipFill>
        <p:spPr>
          <a:xfrm>
            <a:off x="2982913" y="4584700"/>
            <a:ext cx="1143001" cy="620713"/>
          </a:xfrm>
          <a:prstGeom prst="rect">
            <a:avLst/>
          </a:prstGeom>
          <a:ln w="12700">
            <a:miter lim="400000"/>
            <a:headEnd/>
            <a:tailEnd/>
          </a:ln>
        </p:spPr>
      </p:pic>
      <p:sp>
        <p:nvSpPr>
          <p:cNvPr id="1445" name="If the point cannot be seen from light i"/>
          <p:cNvSpPr txBox="1"/>
          <p:nvPr/>
        </p:nvSpPr>
        <p:spPr>
          <a:xfrm>
            <a:off x="4191000" y="4541837"/>
            <a:ext cx="4340037" cy="396241"/>
          </a:xfrm>
          <a:prstGeom prst="rect">
            <a:avLst/>
          </a:prstGeom>
          <a:ln w="12700">
            <a:miter lim="400000"/>
          </a:ln>
        </p:spPr>
        <p:txBody>
          <a:bodyPr wrap="none" lIns="45719" rIns="45719" anchor="ctr">
            <a:spAutoFit/>
          </a:bodyPr>
          <a:lstStyle>
            <a:lvl1pPr>
              <a:defRPr sz="2000">
                <a:latin typeface="+mj-lt"/>
                <a:ea typeface="+mj-ea"/>
                <a:cs typeface="+mj-cs"/>
                <a:sym typeface="Helvetica"/>
              </a:defRPr>
            </a:lvl1pPr>
          </a:lstStyle>
          <a:p>
            <a:r>
              <a:t>If the point cannot be seen from light i</a:t>
            </a:r>
          </a:p>
        </p:txBody>
      </p:sp>
      <p:sp>
        <p:nvSpPr>
          <p:cNvPr id="1446" name="Otherwise"/>
          <p:cNvSpPr txBox="1"/>
          <p:nvPr/>
        </p:nvSpPr>
        <p:spPr>
          <a:xfrm>
            <a:off x="4191000" y="4937125"/>
            <a:ext cx="1247513" cy="396241"/>
          </a:xfrm>
          <a:prstGeom prst="rect">
            <a:avLst/>
          </a:prstGeom>
          <a:ln w="12700">
            <a:miter lim="400000"/>
          </a:ln>
        </p:spPr>
        <p:txBody>
          <a:bodyPr wrap="none" lIns="45719" rIns="45719" anchor="ctr">
            <a:spAutoFit/>
          </a:bodyPr>
          <a:lstStyle>
            <a:lvl1pPr>
              <a:defRPr sz="2000">
                <a:latin typeface="+mj-lt"/>
                <a:ea typeface="+mj-ea"/>
                <a:cs typeface="+mj-cs"/>
                <a:sym typeface="Helvetica"/>
              </a:defRPr>
            </a:lvl1pPr>
          </a:lstStyle>
          <a:p>
            <a:r>
              <a:t>Otherwise</a:t>
            </a:r>
          </a:p>
        </p:txBody>
      </p:sp>
      <p:sp>
        <p:nvSpPr>
          <p:cNvPr id="1447" name="Assume there are m point light sources:"/>
          <p:cNvSpPr txBox="1"/>
          <p:nvPr/>
        </p:nvSpPr>
        <p:spPr>
          <a:xfrm>
            <a:off x="1463674" y="2203450"/>
            <a:ext cx="6369508" cy="523241"/>
          </a:xfrm>
          <a:prstGeom prst="rect">
            <a:avLst/>
          </a:prstGeom>
          <a:ln w="12700">
            <a:miter lim="400000"/>
          </a:ln>
        </p:spPr>
        <p:txBody>
          <a:bodyPr wrap="none" lIns="45719" rIns="45719" anchor="ctr">
            <a:spAutoFit/>
          </a:bodyPr>
          <a:lstStyle/>
          <a:p>
            <a:pPr>
              <a:defRPr sz="2800">
                <a:latin typeface="+mj-lt"/>
                <a:ea typeface="+mj-ea"/>
                <a:cs typeface="+mj-cs"/>
                <a:sym typeface="Helvetica"/>
              </a:defRPr>
            </a:pPr>
            <a:r>
              <a:t>Assume there are </a:t>
            </a:r>
            <a:r>
              <a:rPr i="1"/>
              <a:t>m</a:t>
            </a:r>
            <a:r>
              <a:t> point light sources:</a:t>
            </a:r>
          </a:p>
        </p:txBody>
      </p:sp>
      <p:sp>
        <p:nvSpPr>
          <p:cNvPr id="1448" name="where:"/>
          <p:cNvSpPr txBox="1"/>
          <p:nvPr/>
        </p:nvSpPr>
        <p:spPr>
          <a:xfrm>
            <a:off x="1828800" y="4657725"/>
            <a:ext cx="1018987" cy="459741"/>
          </a:xfrm>
          <a:prstGeom prst="rect">
            <a:avLst/>
          </a:prstGeom>
          <a:ln w="12700">
            <a:miter lim="400000"/>
          </a:ln>
        </p:spPr>
        <p:txBody>
          <a:bodyPr wrap="none" lIns="45719" rIns="45719" anchor="ctr">
            <a:spAutoFit/>
          </a:bodyPr>
          <a:lstStyle>
            <a:lvl1pPr>
              <a:defRPr sz="2400">
                <a:latin typeface="+mj-lt"/>
                <a:ea typeface="+mj-ea"/>
                <a:cs typeface="+mj-cs"/>
                <a:sym typeface="Helvetica"/>
              </a:defRPr>
            </a:lvl1pPr>
          </a:lstStyle>
          <a:p>
            <a:r>
              <a:t>where:</a:t>
            </a:r>
          </a:p>
        </p:txBody>
      </p:sp>
    </p:spTree>
    <p:extLst>
      <p:ext uri="{BB962C8B-B14F-4D97-AF65-F5344CB8AC3E}">
        <p14:creationId xmlns:p14="http://schemas.microsoft.com/office/powerpoint/2010/main" val="3425064087"/>
      </p:ext>
    </p:extLst>
  </p:cSld>
  <p:clrMapOvr>
    <a:masterClrMapping/>
  </p:clrMapOvr>
  <p:transition spd="med"/>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0" name="Expression ratio image"/>
          <p:cNvSpPr txBox="1">
            <a:spLocks noGrp="1"/>
          </p:cNvSpPr>
          <p:nvPr>
            <p:ph type="title"/>
          </p:nvPr>
        </p:nvSpPr>
        <p:spPr>
          <a:xfrm>
            <a:off x="685800" y="228600"/>
            <a:ext cx="7772400" cy="1143000"/>
          </a:xfrm>
          <a:prstGeom prst="rect">
            <a:avLst/>
          </a:prstGeom>
        </p:spPr>
        <p:txBody>
          <a:bodyPr/>
          <a:lstStyle/>
          <a:p>
            <a:r>
              <a:t>Expression ratio image</a:t>
            </a:r>
          </a:p>
        </p:txBody>
      </p:sp>
      <p:sp>
        <p:nvSpPr>
          <p:cNvPr id="1451" name="ERI:…"/>
          <p:cNvSpPr txBox="1">
            <a:spLocks noGrp="1"/>
          </p:cNvSpPr>
          <p:nvPr>
            <p:ph type="body" sz="quarter" idx="1"/>
          </p:nvPr>
        </p:nvSpPr>
        <p:spPr>
          <a:xfrm>
            <a:off x="1295400" y="4800600"/>
            <a:ext cx="6858000" cy="1676400"/>
          </a:xfrm>
          <a:prstGeom prst="rect">
            <a:avLst/>
          </a:prstGeom>
          <a:solidFill>
            <a:srgbClr val="993366"/>
          </a:solidFill>
          <a:ln>
            <a:solidFill>
              <a:srgbClr val="000000"/>
            </a:solidFill>
          </a:ln>
        </p:spPr>
        <p:txBody>
          <a:bodyPr/>
          <a:lstStyle/>
          <a:p>
            <a:pPr marL="320040" indent="-201295">
              <a:lnSpc>
                <a:spcPct val="90000"/>
              </a:lnSpc>
              <a:buSzTx/>
              <a:buFont typeface="Wingdings 2" panose="05020102010507070707"/>
              <a:buNone/>
              <a:defRPr sz="2800">
                <a:solidFill>
                  <a:srgbClr val="FF2600"/>
                </a:solidFill>
              </a:defRPr>
            </a:pPr>
            <a:r>
              <a:t>ERI: </a:t>
            </a:r>
          </a:p>
          <a:p>
            <a:pPr marL="731520" lvl="1" indent="-274320">
              <a:lnSpc>
                <a:spcPct val="90000"/>
              </a:lnSpc>
              <a:buClr>
                <a:srgbClr val="60B5CC"/>
              </a:buClr>
              <a:buChar char="•"/>
              <a:defRPr sz="2800">
                <a:solidFill>
                  <a:srgbClr val="FBFB9F"/>
                </a:solidFill>
              </a:defRPr>
            </a:pPr>
            <a:r>
              <a:t>captures illumination changes caused by surface deformation</a:t>
            </a:r>
          </a:p>
          <a:p>
            <a:pPr marL="731520" lvl="1" indent="-274320">
              <a:lnSpc>
                <a:spcPct val="90000"/>
              </a:lnSpc>
              <a:buClr>
                <a:srgbClr val="60B5CC"/>
              </a:buClr>
              <a:buChar char="•"/>
              <a:defRPr sz="2800">
                <a:solidFill>
                  <a:srgbClr val="FBFB9F"/>
                </a:solidFill>
              </a:defRPr>
            </a:pPr>
            <a:r>
              <a:t>is material independent</a:t>
            </a:r>
          </a:p>
        </p:txBody>
      </p:sp>
      <p:pic>
        <p:nvPicPr>
          <p:cNvPr id="1452" name="image96.pdf" descr="image96.pdf"/>
          <p:cNvPicPr>
            <a:picLocks noChangeAspect="1"/>
          </p:cNvPicPr>
          <p:nvPr/>
        </p:nvPicPr>
        <p:blipFill>
          <a:blip r:embed="rId2"/>
          <a:stretch>
            <a:fillRect/>
          </a:stretch>
        </p:blipFill>
        <p:spPr>
          <a:xfrm>
            <a:off x="5624512" y="1676400"/>
            <a:ext cx="1843088" cy="584200"/>
          </a:xfrm>
          <a:prstGeom prst="rect">
            <a:avLst/>
          </a:prstGeom>
          <a:ln w="12700">
            <a:miter lim="400000"/>
            <a:headEnd/>
            <a:tailEnd/>
          </a:ln>
        </p:spPr>
      </p:pic>
      <p:pic>
        <p:nvPicPr>
          <p:cNvPr id="1453" name="image97.pdf" descr="image97.pdf"/>
          <p:cNvPicPr>
            <a:picLocks noChangeAspect="1"/>
          </p:cNvPicPr>
          <p:nvPr/>
        </p:nvPicPr>
        <p:blipFill>
          <a:blip r:embed="rId3"/>
          <a:stretch>
            <a:fillRect/>
          </a:stretch>
        </p:blipFill>
        <p:spPr>
          <a:xfrm>
            <a:off x="5607050" y="2438400"/>
            <a:ext cx="1936750" cy="584200"/>
          </a:xfrm>
          <a:prstGeom prst="rect">
            <a:avLst/>
          </a:prstGeom>
          <a:ln w="12700">
            <a:miter lim="400000"/>
            <a:headEnd/>
            <a:tailEnd/>
          </a:ln>
        </p:spPr>
      </p:pic>
      <p:pic>
        <p:nvPicPr>
          <p:cNvPr id="1454" name="image98.pdf" descr="image98.pdf"/>
          <p:cNvPicPr>
            <a:picLocks noChangeAspect="1"/>
          </p:cNvPicPr>
          <p:nvPr/>
        </p:nvPicPr>
        <p:blipFill>
          <a:blip r:embed="rId4"/>
          <a:stretch>
            <a:fillRect/>
          </a:stretch>
        </p:blipFill>
        <p:spPr>
          <a:xfrm>
            <a:off x="5562600" y="3352800"/>
            <a:ext cx="1755775" cy="1117600"/>
          </a:xfrm>
          <a:prstGeom prst="rect">
            <a:avLst/>
          </a:prstGeom>
          <a:ln w="12700">
            <a:miter lim="400000"/>
            <a:headEnd/>
            <a:tailEnd/>
          </a:ln>
        </p:spPr>
      </p:pic>
      <p:sp>
        <p:nvSpPr>
          <p:cNvPr id="1455" name="Before deformation:"/>
          <p:cNvSpPr txBox="1"/>
          <p:nvPr/>
        </p:nvSpPr>
        <p:spPr>
          <a:xfrm>
            <a:off x="1676400" y="1600200"/>
            <a:ext cx="3227274" cy="523241"/>
          </a:xfrm>
          <a:prstGeom prst="rect">
            <a:avLst/>
          </a:prstGeom>
          <a:ln w="12700">
            <a:miter lim="400000"/>
          </a:ln>
        </p:spPr>
        <p:txBody>
          <a:bodyPr wrap="none" lIns="45719" rIns="45719" anchor="ctr">
            <a:spAutoFit/>
          </a:bodyPr>
          <a:lstStyle>
            <a:lvl1pPr>
              <a:defRPr sz="2800">
                <a:latin typeface="+mj-lt"/>
                <a:ea typeface="+mj-ea"/>
                <a:cs typeface="+mj-cs"/>
                <a:sym typeface="Helvetica"/>
              </a:defRPr>
            </a:lvl1pPr>
          </a:lstStyle>
          <a:p>
            <a:r>
              <a:t>Before deformation:</a:t>
            </a:r>
          </a:p>
        </p:txBody>
      </p:sp>
      <p:sp>
        <p:nvSpPr>
          <p:cNvPr id="1456" name="After deformation:"/>
          <p:cNvSpPr txBox="1"/>
          <p:nvPr/>
        </p:nvSpPr>
        <p:spPr>
          <a:xfrm>
            <a:off x="1676400" y="2438400"/>
            <a:ext cx="2930535" cy="523241"/>
          </a:xfrm>
          <a:prstGeom prst="rect">
            <a:avLst/>
          </a:prstGeom>
          <a:ln w="12700">
            <a:miter lim="400000"/>
          </a:ln>
        </p:spPr>
        <p:txBody>
          <a:bodyPr wrap="none" lIns="45719" rIns="45719" anchor="ctr">
            <a:spAutoFit/>
          </a:bodyPr>
          <a:lstStyle>
            <a:lvl1pPr>
              <a:defRPr sz="2800">
                <a:latin typeface="+mj-lt"/>
                <a:ea typeface="+mj-ea"/>
                <a:cs typeface="+mj-cs"/>
                <a:sym typeface="Helvetica"/>
              </a:defRPr>
            </a:lvl1pPr>
          </a:lstStyle>
          <a:p>
            <a:r>
              <a:t>After deformation:</a:t>
            </a:r>
          </a:p>
        </p:txBody>
      </p:sp>
      <p:sp>
        <p:nvSpPr>
          <p:cNvPr id="1457" name="Expression ratio image:"/>
          <p:cNvSpPr txBox="1"/>
          <p:nvPr/>
        </p:nvSpPr>
        <p:spPr>
          <a:xfrm>
            <a:off x="1676400" y="3581400"/>
            <a:ext cx="3819883" cy="523241"/>
          </a:xfrm>
          <a:prstGeom prst="rect">
            <a:avLst/>
          </a:prstGeom>
          <a:ln w="12700">
            <a:miter lim="400000"/>
          </a:ln>
        </p:spPr>
        <p:txBody>
          <a:bodyPr wrap="none" lIns="45719" rIns="45719" anchor="ctr">
            <a:spAutoFit/>
          </a:bodyPr>
          <a:lstStyle>
            <a:lvl1pPr>
              <a:defRPr sz="2800">
                <a:latin typeface="+mj-lt"/>
                <a:ea typeface="+mj-ea"/>
                <a:cs typeface="+mj-cs"/>
                <a:sym typeface="Helvetica"/>
              </a:defRPr>
            </a:lvl1pPr>
          </a:lstStyle>
          <a:p>
            <a:r>
              <a:t>Expression ratio image:</a:t>
            </a:r>
          </a:p>
        </p:txBody>
      </p:sp>
    </p:spTree>
    <p:extLst>
      <p:ext uri="{BB962C8B-B14F-4D97-AF65-F5344CB8AC3E}">
        <p14:creationId xmlns:p14="http://schemas.microsoft.com/office/powerpoint/2010/main" val="436480999"/>
      </p:ext>
    </p:extLst>
  </p:cSld>
  <p:clrMapOvr>
    <a:masterClrMapping/>
  </p:clrMapOvr>
  <p:transition spd="med"/>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9" name="Rectangle 2"/>
          <p:cNvSpPr txBox="1">
            <a:spLocks noGrp="1"/>
          </p:cNvSpPr>
          <p:nvPr>
            <p:ph type="title"/>
          </p:nvPr>
        </p:nvSpPr>
        <p:spPr>
          <a:xfrm>
            <a:off x="762000" y="381000"/>
            <a:ext cx="7772400" cy="701675"/>
          </a:xfrm>
          <a:prstGeom prst="rect">
            <a:avLst/>
          </a:prstGeom>
        </p:spPr>
        <p:txBody>
          <a:bodyPr/>
          <a:lstStyle>
            <a:lvl1pPr>
              <a:defRPr sz="3600"/>
            </a:lvl1pPr>
          </a:lstStyle>
          <a:p>
            <a:r>
              <a:t>Surface deformation mapping</a:t>
            </a:r>
          </a:p>
        </p:txBody>
      </p:sp>
      <p:pic>
        <p:nvPicPr>
          <p:cNvPr id="1460" name="Object 4" descr="Object 4"/>
          <p:cNvPicPr>
            <a:picLocks noChangeAspect="1"/>
          </p:cNvPicPr>
          <p:nvPr/>
        </p:nvPicPr>
        <p:blipFill>
          <a:blip r:embed="rId2"/>
          <a:stretch>
            <a:fillRect/>
          </a:stretch>
        </p:blipFill>
        <p:spPr>
          <a:xfrm>
            <a:off x="3032125" y="3589337"/>
            <a:ext cx="1782764" cy="523876"/>
          </a:xfrm>
          <a:prstGeom prst="rect">
            <a:avLst/>
          </a:prstGeom>
          <a:ln w="12700">
            <a:miter lim="400000"/>
            <a:headEnd/>
            <a:tailEnd/>
          </a:ln>
        </p:spPr>
      </p:pic>
      <p:pic>
        <p:nvPicPr>
          <p:cNvPr id="1461" name="Object 5" descr="Object 5"/>
          <p:cNvPicPr>
            <a:picLocks noChangeAspect="1"/>
          </p:cNvPicPr>
          <p:nvPr/>
        </p:nvPicPr>
        <p:blipFill>
          <a:blip r:embed="rId3"/>
          <a:stretch>
            <a:fillRect/>
          </a:stretch>
        </p:blipFill>
        <p:spPr>
          <a:xfrm>
            <a:off x="5861050" y="3575050"/>
            <a:ext cx="1689100" cy="498475"/>
          </a:xfrm>
          <a:prstGeom prst="rect">
            <a:avLst/>
          </a:prstGeom>
          <a:ln w="12700">
            <a:miter lim="400000"/>
            <a:headEnd/>
            <a:tailEnd/>
          </a:ln>
        </p:spPr>
      </p:pic>
      <p:sp>
        <p:nvSpPr>
          <p:cNvPr id="1462" name="Text Box 8"/>
          <p:cNvSpPr txBox="1"/>
          <p:nvPr/>
        </p:nvSpPr>
        <p:spPr>
          <a:xfrm>
            <a:off x="1203325" y="3575050"/>
            <a:ext cx="1493451" cy="459740"/>
          </a:xfrm>
          <a:prstGeom prst="rect">
            <a:avLst/>
          </a:prstGeom>
          <a:ln w="12700">
            <a:miter lim="400000"/>
          </a:ln>
        </p:spPr>
        <p:txBody>
          <a:bodyPr wrap="none" lIns="45719" rIns="45719">
            <a:spAutoFit/>
          </a:bodyPr>
          <a:lstStyle>
            <a:lvl1pPr>
              <a:defRPr sz="2400">
                <a:latin typeface="+mj-lt"/>
                <a:ea typeface="+mj-ea"/>
                <a:cs typeface="+mj-cs"/>
                <a:sym typeface="Helvetica"/>
              </a:defRPr>
            </a:lvl1pPr>
          </a:lstStyle>
          <a:p>
            <a:r>
              <a:t>Surface 1:</a:t>
            </a:r>
          </a:p>
        </p:txBody>
      </p:sp>
      <p:sp>
        <p:nvSpPr>
          <p:cNvPr id="1463" name="Text Box 9"/>
          <p:cNvSpPr txBox="1"/>
          <p:nvPr/>
        </p:nvSpPr>
        <p:spPr>
          <a:xfrm>
            <a:off x="1219200" y="4565650"/>
            <a:ext cx="1493451" cy="459740"/>
          </a:xfrm>
          <a:prstGeom prst="rect">
            <a:avLst/>
          </a:prstGeom>
          <a:ln w="12700">
            <a:miter lim="400000"/>
          </a:ln>
        </p:spPr>
        <p:txBody>
          <a:bodyPr wrap="none" lIns="45719" rIns="45719">
            <a:spAutoFit/>
          </a:bodyPr>
          <a:lstStyle>
            <a:lvl1pPr>
              <a:defRPr sz="2400">
                <a:latin typeface="+mj-lt"/>
                <a:ea typeface="+mj-ea"/>
                <a:cs typeface="+mj-cs"/>
                <a:sym typeface="Helvetica"/>
              </a:defRPr>
            </a:lvl1pPr>
          </a:lstStyle>
          <a:p>
            <a:r>
              <a:t>Surface 2:</a:t>
            </a:r>
          </a:p>
        </p:txBody>
      </p:sp>
      <p:sp>
        <p:nvSpPr>
          <p:cNvPr id="1464" name="Text Box 10"/>
          <p:cNvSpPr txBox="1"/>
          <p:nvPr/>
        </p:nvSpPr>
        <p:spPr>
          <a:xfrm>
            <a:off x="3184525" y="2930525"/>
            <a:ext cx="2120166" cy="459740"/>
          </a:xfrm>
          <a:prstGeom prst="rect">
            <a:avLst/>
          </a:prstGeom>
          <a:ln w="12700">
            <a:miter lim="400000"/>
          </a:ln>
        </p:spPr>
        <p:txBody>
          <a:bodyPr wrap="none" lIns="45719" rIns="45719">
            <a:spAutoFit/>
          </a:bodyPr>
          <a:lstStyle>
            <a:lvl1pPr>
              <a:defRPr sz="2400">
                <a:latin typeface="+mj-lt"/>
                <a:ea typeface="+mj-ea"/>
                <a:cs typeface="+mj-cs"/>
                <a:sym typeface="Helvetica"/>
              </a:defRPr>
            </a:lvl1pPr>
          </a:lstStyle>
          <a:p>
            <a:r>
              <a:t>Before deform.</a:t>
            </a:r>
          </a:p>
        </p:txBody>
      </p:sp>
      <p:sp>
        <p:nvSpPr>
          <p:cNvPr id="1465" name="Text Box 11"/>
          <p:cNvSpPr txBox="1"/>
          <p:nvPr/>
        </p:nvSpPr>
        <p:spPr>
          <a:xfrm>
            <a:off x="5791200" y="2965450"/>
            <a:ext cx="1865819" cy="459740"/>
          </a:xfrm>
          <a:prstGeom prst="rect">
            <a:avLst/>
          </a:prstGeom>
          <a:ln w="12700">
            <a:miter lim="400000"/>
          </a:ln>
        </p:spPr>
        <p:txBody>
          <a:bodyPr wrap="none" lIns="45719" rIns="45719">
            <a:spAutoFit/>
          </a:bodyPr>
          <a:lstStyle>
            <a:lvl1pPr>
              <a:defRPr sz="2400">
                <a:latin typeface="+mj-lt"/>
                <a:ea typeface="+mj-ea"/>
                <a:cs typeface="+mj-cs"/>
                <a:sym typeface="Helvetica"/>
              </a:defRPr>
            </a:lvl1pPr>
          </a:lstStyle>
          <a:p>
            <a:r>
              <a:t>After deform.</a:t>
            </a:r>
          </a:p>
        </p:txBody>
      </p:sp>
      <p:sp>
        <p:nvSpPr>
          <p:cNvPr id="1466" name="Line 12"/>
          <p:cNvSpPr/>
          <p:nvPr/>
        </p:nvSpPr>
        <p:spPr>
          <a:xfrm>
            <a:off x="1143000" y="2889250"/>
            <a:ext cx="6858000" cy="0"/>
          </a:xfrm>
          <a:prstGeom prst="line">
            <a:avLst/>
          </a:prstGeom>
          <a:ln>
            <a:solidFill>
              <a:srgbClr val="000000"/>
            </a:solidFill>
          </a:ln>
        </p:spPr>
        <p:txBody>
          <a:bodyPr lIns="45719" rIns="45719"/>
          <a:lstStyle/>
          <a:p>
            <a:endParaRPr/>
          </a:p>
        </p:txBody>
      </p:sp>
      <p:sp>
        <p:nvSpPr>
          <p:cNvPr id="1467" name="Line 13"/>
          <p:cNvSpPr/>
          <p:nvPr/>
        </p:nvSpPr>
        <p:spPr>
          <a:xfrm>
            <a:off x="1143000" y="3498850"/>
            <a:ext cx="6858000" cy="0"/>
          </a:xfrm>
          <a:prstGeom prst="line">
            <a:avLst/>
          </a:prstGeom>
          <a:ln>
            <a:solidFill>
              <a:srgbClr val="000000"/>
            </a:solidFill>
          </a:ln>
        </p:spPr>
        <p:txBody>
          <a:bodyPr lIns="45719" rIns="45719"/>
          <a:lstStyle/>
          <a:p>
            <a:endParaRPr/>
          </a:p>
        </p:txBody>
      </p:sp>
      <p:sp>
        <p:nvSpPr>
          <p:cNvPr id="1468" name="Line 14"/>
          <p:cNvSpPr/>
          <p:nvPr/>
        </p:nvSpPr>
        <p:spPr>
          <a:xfrm>
            <a:off x="1143000" y="4260850"/>
            <a:ext cx="6858000" cy="0"/>
          </a:xfrm>
          <a:prstGeom prst="line">
            <a:avLst/>
          </a:prstGeom>
          <a:ln>
            <a:solidFill>
              <a:srgbClr val="000000"/>
            </a:solidFill>
          </a:ln>
        </p:spPr>
        <p:txBody>
          <a:bodyPr lIns="45719" rIns="45719"/>
          <a:lstStyle/>
          <a:p>
            <a:endParaRPr/>
          </a:p>
        </p:txBody>
      </p:sp>
      <p:sp>
        <p:nvSpPr>
          <p:cNvPr id="1469" name="Line 15"/>
          <p:cNvSpPr/>
          <p:nvPr/>
        </p:nvSpPr>
        <p:spPr>
          <a:xfrm>
            <a:off x="1143000" y="5175250"/>
            <a:ext cx="6858000" cy="0"/>
          </a:xfrm>
          <a:prstGeom prst="line">
            <a:avLst/>
          </a:prstGeom>
          <a:ln>
            <a:solidFill>
              <a:srgbClr val="000000"/>
            </a:solidFill>
          </a:ln>
        </p:spPr>
        <p:txBody>
          <a:bodyPr lIns="45719" rIns="45719"/>
          <a:lstStyle/>
          <a:p>
            <a:endParaRPr/>
          </a:p>
        </p:txBody>
      </p:sp>
      <p:sp>
        <p:nvSpPr>
          <p:cNvPr id="1470" name="Line 16"/>
          <p:cNvSpPr/>
          <p:nvPr/>
        </p:nvSpPr>
        <p:spPr>
          <a:xfrm flipH="1">
            <a:off x="1142999" y="2889250"/>
            <a:ext cx="1" cy="2286000"/>
          </a:xfrm>
          <a:prstGeom prst="line">
            <a:avLst/>
          </a:prstGeom>
          <a:ln>
            <a:solidFill>
              <a:srgbClr val="000000"/>
            </a:solidFill>
          </a:ln>
        </p:spPr>
        <p:txBody>
          <a:bodyPr lIns="45719" rIns="45719"/>
          <a:lstStyle/>
          <a:p>
            <a:endParaRPr/>
          </a:p>
        </p:txBody>
      </p:sp>
      <p:sp>
        <p:nvSpPr>
          <p:cNvPr id="1471" name="Line 17"/>
          <p:cNvSpPr/>
          <p:nvPr/>
        </p:nvSpPr>
        <p:spPr>
          <a:xfrm flipH="1">
            <a:off x="2743200" y="2889250"/>
            <a:ext cx="1" cy="2286000"/>
          </a:xfrm>
          <a:prstGeom prst="line">
            <a:avLst/>
          </a:prstGeom>
          <a:ln>
            <a:solidFill>
              <a:srgbClr val="000000"/>
            </a:solidFill>
          </a:ln>
        </p:spPr>
        <p:txBody>
          <a:bodyPr lIns="45719" rIns="45719"/>
          <a:lstStyle/>
          <a:p>
            <a:endParaRPr/>
          </a:p>
        </p:txBody>
      </p:sp>
      <p:sp>
        <p:nvSpPr>
          <p:cNvPr id="1472" name="Line 18"/>
          <p:cNvSpPr/>
          <p:nvPr/>
        </p:nvSpPr>
        <p:spPr>
          <a:xfrm flipH="1">
            <a:off x="5333999" y="2889250"/>
            <a:ext cx="1" cy="2286000"/>
          </a:xfrm>
          <a:prstGeom prst="line">
            <a:avLst/>
          </a:prstGeom>
          <a:ln>
            <a:solidFill>
              <a:srgbClr val="000000"/>
            </a:solidFill>
          </a:ln>
        </p:spPr>
        <p:txBody>
          <a:bodyPr lIns="45719" rIns="45719"/>
          <a:lstStyle/>
          <a:p>
            <a:endParaRPr/>
          </a:p>
        </p:txBody>
      </p:sp>
      <p:sp>
        <p:nvSpPr>
          <p:cNvPr id="1473" name="Line 19"/>
          <p:cNvSpPr/>
          <p:nvPr/>
        </p:nvSpPr>
        <p:spPr>
          <a:xfrm>
            <a:off x="8001000" y="2889250"/>
            <a:ext cx="0" cy="2286000"/>
          </a:xfrm>
          <a:prstGeom prst="line">
            <a:avLst/>
          </a:prstGeom>
          <a:ln>
            <a:solidFill>
              <a:srgbClr val="000000"/>
            </a:solidFill>
          </a:ln>
        </p:spPr>
        <p:txBody>
          <a:bodyPr lIns="45719" rIns="45719"/>
          <a:lstStyle/>
          <a:p>
            <a:endParaRPr/>
          </a:p>
        </p:txBody>
      </p:sp>
      <p:pic>
        <p:nvPicPr>
          <p:cNvPr id="1474" name="Object 20" descr="Object 20"/>
          <p:cNvPicPr>
            <a:picLocks noChangeAspect="1"/>
          </p:cNvPicPr>
          <p:nvPr/>
        </p:nvPicPr>
        <p:blipFill>
          <a:blip r:embed="rId4"/>
          <a:stretch>
            <a:fillRect/>
          </a:stretch>
        </p:blipFill>
        <p:spPr>
          <a:xfrm>
            <a:off x="3001963" y="4422775"/>
            <a:ext cx="1874837" cy="523875"/>
          </a:xfrm>
          <a:prstGeom prst="rect">
            <a:avLst/>
          </a:prstGeom>
          <a:ln w="12700">
            <a:miter lim="400000"/>
            <a:headEnd/>
            <a:tailEnd/>
          </a:ln>
        </p:spPr>
      </p:pic>
      <p:pic>
        <p:nvPicPr>
          <p:cNvPr id="1475" name="Object 21" descr="Object 21"/>
          <p:cNvPicPr>
            <a:picLocks noChangeAspect="1"/>
          </p:cNvPicPr>
          <p:nvPr/>
        </p:nvPicPr>
        <p:blipFill>
          <a:blip r:embed="rId5"/>
          <a:stretch>
            <a:fillRect/>
          </a:stretch>
        </p:blipFill>
        <p:spPr>
          <a:xfrm>
            <a:off x="5840412" y="4448175"/>
            <a:ext cx="1744663" cy="498475"/>
          </a:xfrm>
          <a:prstGeom prst="rect">
            <a:avLst/>
          </a:prstGeom>
          <a:ln w="12700">
            <a:miter lim="400000"/>
            <a:headEnd/>
            <a:tailEnd/>
          </a:ln>
        </p:spPr>
      </p:pic>
      <p:sp>
        <p:nvSpPr>
          <p:cNvPr id="1476" name="Text Box 22"/>
          <p:cNvSpPr txBox="1"/>
          <p:nvPr/>
        </p:nvSpPr>
        <p:spPr>
          <a:xfrm>
            <a:off x="457200" y="1019175"/>
            <a:ext cx="7490976" cy="1818640"/>
          </a:xfrm>
          <a:prstGeom prst="rect">
            <a:avLst/>
          </a:prstGeom>
          <a:ln w="12700">
            <a:miter lim="400000"/>
          </a:ln>
        </p:spPr>
        <p:txBody>
          <a:bodyPr wrap="none" lIns="45719" rIns="45719">
            <a:spAutoFit/>
          </a:bodyPr>
          <a:lstStyle/>
          <a:p>
            <a:pPr>
              <a:defRPr sz="2800">
                <a:latin typeface="+mj-lt"/>
                <a:ea typeface="+mj-ea"/>
                <a:cs typeface="+mj-cs"/>
                <a:sym typeface="Helvetica"/>
              </a:defRPr>
            </a:pPr>
            <a:r>
              <a:t>Two surfaces </a:t>
            </a:r>
            <a:endParaRPr sz="2400">
              <a:latin typeface="Arial" panose="020B0604020202020204"/>
              <a:ea typeface="Arial" panose="020B0604020202020204"/>
              <a:cs typeface="Arial" panose="020B0604020202020204"/>
              <a:sym typeface="Arial" panose="020B0604020202020204"/>
            </a:endParaRPr>
          </a:p>
          <a:p>
            <a:pPr marL="457200" lvl="1" indent="0">
              <a:buSzPct val="100000"/>
              <a:buChar char="•"/>
              <a:defRPr sz="2800">
                <a:latin typeface="+mj-lt"/>
                <a:ea typeface="+mj-ea"/>
                <a:cs typeface="+mj-cs"/>
                <a:sym typeface="Helvetica"/>
              </a:defRPr>
            </a:pPr>
            <a:r>
              <a:t> same normals at the corresponding points</a:t>
            </a:r>
            <a:endParaRPr sz="2400">
              <a:latin typeface="Arial" panose="020B0604020202020204"/>
              <a:ea typeface="Arial" panose="020B0604020202020204"/>
              <a:cs typeface="Arial" panose="020B0604020202020204"/>
              <a:sym typeface="Arial" panose="020B0604020202020204"/>
            </a:endParaRPr>
          </a:p>
          <a:p>
            <a:pPr marL="457200" lvl="1" indent="0">
              <a:buSzPct val="100000"/>
              <a:buChar char="•"/>
              <a:defRPr sz="2800">
                <a:latin typeface="+mj-lt"/>
                <a:ea typeface="+mj-ea"/>
                <a:cs typeface="+mj-cs"/>
                <a:sym typeface="Helvetica"/>
              </a:defRPr>
            </a:pPr>
            <a:r>
              <a:t> different materials</a:t>
            </a:r>
            <a:endParaRPr sz="2400">
              <a:latin typeface="Arial" panose="020B0604020202020204"/>
              <a:ea typeface="Arial" panose="020B0604020202020204"/>
              <a:cs typeface="Arial" panose="020B0604020202020204"/>
              <a:sym typeface="Arial" panose="020B0604020202020204"/>
            </a:endParaRPr>
          </a:p>
          <a:p>
            <a:pPr marL="457200" lvl="1" indent="0">
              <a:buSzPct val="100000"/>
              <a:buChar char="•"/>
              <a:defRPr sz="2800">
                <a:latin typeface="+mj-lt"/>
                <a:ea typeface="+mj-ea"/>
                <a:cs typeface="+mj-cs"/>
                <a:sym typeface="Helvetica"/>
              </a:defRPr>
            </a:pPr>
            <a:r>
              <a:t> same deformations</a:t>
            </a:r>
          </a:p>
        </p:txBody>
      </p:sp>
      <p:pic>
        <p:nvPicPr>
          <p:cNvPr id="1477" name="Object 24" descr="Object 24"/>
          <p:cNvPicPr>
            <a:picLocks noChangeAspect="1"/>
          </p:cNvPicPr>
          <p:nvPr/>
        </p:nvPicPr>
        <p:blipFill>
          <a:blip r:embed="rId6"/>
          <a:stretch>
            <a:fillRect/>
          </a:stretch>
        </p:blipFill>
        <p:spPr>
          <a:xfrm>
            <a:off x="2667000" y="5327650"/>
            <a:ext cx="1244600" cy="1149350"/>
          </a:xfrm>
          <a:prstGeom prst="rect">
            <a:avLst/>
          </a:prstGeom>
          <a:ln w="12700">
            <a:miter lim="400000"/>
            <a:headEnd/>
            <a:tailEnd/>
          </a:ln>
        </p:spPr>
      </p:pic>
      <p:grpSp>
        <p:nvGrpSpPr>
          <p:cNvPr id="1483" name="Group 31"/>
          <p:cNvGrpSpPr/>
          <p:nvPr/>
        </p:nvGrpSpPr>
        <p:grpSpPr>
          <a:xfrm>
            <a:off x="4191000" y="5321300"/>
            <a:ext cx="2260600" cy="1149350"/>
            <a:chOff x="0" y="0"/>
            <a:chExt cx="2260600" cy="1149350"/>
          </a:xfrm>
        </p:grpSpPr>
        <p:pic>
          <p:nvPicPr>
            <p:cNvPr id="1478" name="Object 25" descr="Object 25"/>
            <p:cNvPicPr>
              <a:picLocks noChangeAspect="1"/>
            </p:cNvPicPr>
            <p:nvPr/>
          </p:nvPicPr>
          <p:blipFill>
            <a:blip r:embed="rId7"/>
            <a:stretch>
              <a:fillRect/>
            </a:stretch>
          </p:blipFill>
          <p:spPr>
            <a:xfrm>
              <a:off x="762000" y="0"/>
              <a:ext cx="1498600" cy="1149350"/>
            </a:xfrm>
            <a:prstGeom prst="rect">
              <a:avLst/>
            </a:prstGeom>
            <a:ln w="12700" cap="flat">
              <a:noFill/>
              <a:miter lim="400000"/>
              <a:headEnd/>
              <a:tailEnd/>
            </a:ln>
            <a:effectLst/>
          </p:spPr>
        </p:pic>
        <p:sp>
          <p:nvSpPr>
            <p:cNvPr id="1479" name="Line 26"/>
            <p:cNvSpPr/>
            <p:nvPr/>
          </p:nvSpPr>
          <p:spPr>
            <a:xfrm>
              <a:off x="0" y="539750"/>
              <a:ext cx="457200" cy="0"/>
            </a:xfrm>
            <a:prstGeom prst="line">
              <a:avLst/>
            </a:prstGeom>
            <a:noFill/>
            <a:ln w="28575" cap="flat">
              <a:solidFill>
                <a:srgbClr val="000000"/>
              </a:solidFill>
              <a:prstDash val="solid"/>
              <a:round/>
            </a:ln>
            <a:effectLst/>
          </p:spPr>
          <p:txBody>
            <a:bodyPr wrap="square" lIns="45719" tIns="45719" rIns="45719" bIns="45719" numCol="1" anchor="t">
              <a:noAutofit/>
            </a:bodyPr>
            <a:lstStyle/>
            <a:p>
              <a:endParaRPr/>
            </a:p>
          </p:txBody>
        </p:sp>
        <p:sp>
          <p:nvSpPr>
            <p:cNvPr id="1480" name="Line 27"/>
            <p:cNvSpPr/>
            <p:nvPr/>
          </p:nvSpPr>
          <p:spPr>
            <a:xfrm>
              <a:off x="0" y="692150"/>
              <a:ext cx="457200" cy="0"/>
            </a:xfrm>
            <a:prstGeom prst="line">
              <a:avLst/>
            </a:prstGeom>
            <a:noFill/>
            <a:ln w="28575" cap="flat">
              <a:solidFill>
                <a:srgbClr val="000000"/>
              </a:solidFill>
              <a:prstDash val="solid"/>
              <a:round/>
            </a:ln>
            <a:effectLst/>
          </p:spPr>
          <p:txBody>
            <a:bodyPr wrap="square" lIns="45719" tIns="45719" rIns="45719" bIns="45719" numCol="1" anchor="t">
              <a:noAutofit/>
            </a:bodyPr>
            <a:lstStyle/>
            <a:p>
              <a:endParaRPr/>
            </a:p>
          </p:txBody>
        </p:sp>
        <p:sp>
          <p:nvSpPr>
            <p:cNvPr id="1481" name="Line 28"/>
            <p:cNvSpPr/>
            <p:nvPr/>
          </p:nvSpPr>
          <p:spPr>
            <a:xfrm>
              <a:off x="381000" y="463549"/>
              <a:ext cx="152401" cy="152402"/>
            </a:xfrm>
            <a:prstGeom prst="line">
              <a:avLst/>
            </a:prstGeom>
            <a:noFill/>
            <a:ln w="28575" cap="flat">
              <a:solidFill>
                <a:srgbClr val="000000"/>
              </a:solidFill>
              <a:prstDash val="solid"/>
              <a:round/>
            </a:ln>
            <a:effectLst/>
          </p:spPr>
          <p:txBody>
            <a:bodyPr wrap="square" lIns="45719" tIns="45719" rIns="45719" bIns="45719" numCol="1" anchor="t">
              <a:noAutofit/>
            </a:bodyPr>
            <a:lstStyle/>
            <a:p>
              <a:endParaRPr/>
            </a:p>
          </p:txBody>
        </p:sp>
        <p:sp>
          <p:nvSpPr>
            <p:cNvPr id="1482" name="Line 29"/>
            <p:cNvSpPr/>
            <p:nvPr/>
          </p:nvSpPr>
          <p:spPr>
            <a:xfrm flipH="1">
              <a:off x="381000" y="615949"/>
              <a:ext cx="152401" cy="152402"/>
            </a:xfrm>
            <a:prstGeom prst="line">
              <a:avLst/>
            </a:prstGeom>
            <a:noFill/>
            <a:ln w="28575" cap="flat">
              <a:solidFill>
                <a:srgbClr val="000000"/>
              </a:solidFill>
              <a:prstDash val="solid"/>
              <a:round/>
            </a:ln>
            <a:effectLst/>
          </p:spPr>
          <p:txBody>
            <a:bodyPr wrap="square" lIns="45719" tIns="45719" rIns="45719" bIns="45719" numCol="1" anchor="t">
              <a:noAutofit/>
            </a:bodyPr>
            <a:lstStyle/>
            <a:p>
              <a:endParaRPr/>
            </a:p>
          </p:txBody>
        </p:sp>
      </p:grpSp>
    </p:spTree>
    <p:extLst>
      <p:ext uri="{BB962C8B-B14F-4D97-AF65-F5344CB8AC3E}">
        <p14:creationId xmlns:p14="http://schemas.microsoft.com/office/powerpoint/2010/main" val="837960597"/>
      </p:ext>
    </p:extLst>
  </p:cSld>
  <p:clrMapOvr>
    <a:masterClrMapping/>
  </p:clrMapOvr>
  <p:transition spd="med"/>
  <p:timing>
    <p:tnLst>
      <p:par>
        <p:cTn id="1" dur="indefinite" restart="never" fill="hold" nodeType="tmRoot">
          <p:childTnLst>
            <p:seq concurrent="1"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indefinite" fill="hold"/>
                                        <p:tgtEl>
                                          <p:spTgt spid="147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grpId="0" nodeType="clickEffect">
                                  <p:stCondLst>
                                    <p:cond delay="0"/>
                                  </p:stCondLst>
                                  <p:childTnLst>
                                    <p:set>
                                      <p:cBhvr>
                                        <p:cTn id="10" dur="indefinite" fill="hold"/>
                                        <p:tgtEl>
                                          <p:spTgt spid="1483"/>
                                        </p:tgtEl>
                                        <p:attrNameLst>
                                          <p:attrName>style.visibility</p:attrName>
                                        </p:attrNameLst>
                                      </p:cBhvr>
                                      <p:to>
                                        <p:strVal val="visible"/>
                                      </p:to>
                                    </p:set>
                                    <p:animEffect transition="in" filter="wipe(left)">
                                      <p:cBhvr>
                                        <p:cTn id="11" dur="500"/>
                                        <p:tgtEl>
                                          <p:spTgt spid="14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77" grpId="0" bldLvl="0" animBg="1" advAuto="0"/>
      <p:bldP spid="1483" grpId="0" bldLvl="0" animBg="1" advAuto="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5" name="Text Box 1028"/>
          <p:cNvSpPr txBox="1"/>
          <p:nvPr/>
        </p:nvSpPr>
        <p:spPr>
          <a:xfrm>
            <a:off x="380999" y="1676400"/>
            <a:ext cx="8504150" cy="955040"/>
          </a:xfrm>
          <a:prstGeom prst="rect">
            <a:avLst/>
          </a:prstGeom>
          <a:ln w="12700">
            <a:miter lim="400000"/>
          </a:ln>
        </p:spPr>
        <p:txBody>
          <a:bodyPr wrap="none" lIns="45719" rIns="45719">
            <a:spAutoFit/>
          </a:bodyPr>
          <a:lstStyle/>
          <a:p>
            <a:pPr>
              <a:defRPr sz="2800" i="1">
                <a:latin typeface="+mj-lt"/>
                <a:ea typeface="+mj-ea"/>
                <a:cs typeface="+mj-cs"/>
                <a:sym typeface="Helvetica"/>
              </a:defRPr>
            </a:pPr>
            <a:r>
              <a:t>Assumption:</a:t>
            </a:r>
            <a:r>
              <a:rPr i="0"/>
              <a:t> </a:t>
            </a:r>
            <a:endParaRPr sz="2400">
              <a:latin typeface="Arial" panose="020B0604020202020204"/>
              <a:ea typeface="Arial" panose="020B0604020202020204"/>
              <a:cs typeface="Arial" panose="020B0604020202020204"/>
              <a:sym typeface="Arial" panose="020B0604020202020204"/>
            </a:endParaRPr>
          </a:p>
          <a:p>
            <a:pPr>
              <a:defRPr sz="2800">
                <a:latin typeface="+mj-lt"/>
                <a:ea typeface="+mj-ea"/>
                <a:cs typeface="+mj-cs"/>
                <a:sym typeface="Helvetica"/>
              </a:defRPr>
            </a:pPr>
            <a:r>
              <a:t>  Human faces have approximately the same normals</a:t>
            </a:r>
          </a:p>
        </p:txBody>
      </p:sp>
      <p:pic>
        <p:nvPicPr>
          <p:cNvPr id="1486" name="Object 1030" descr="Object 1030"/>
          <p:cNvPicPr>
            <a:picLocks noChangeAspect="1"/>
          </p:cNvPicPr>
          <p:nvPr/>
        </p:nvPicPr>
        <p:blipFill>
          <a:blip r:embed="rId2"/>
          <a:stretch>
            <a:fillRect/>
          </a:stretch>
        </p:blipFill>
        <p:spPr>
          <a:xfrm>
            <a:off x="4038600" y="3789362"/>
            <a:ext cx="398464" cy="554038"/>
          </a:xfrm>
          <a:prstGeom prst="rect">
            <a:avLst/>
          </a:prstGeom>
          <a:ln w="12700">
            <a:miter lim="400000"/>
            <a:headEnd/>
            <a:tailEnd/>
          </a:ln>
        </p:spPr>
      </p:pic>
      <p:pic>
        <p:nvPicPr>
          <p:cNvPr id="1487" name="Object 1031" descr="Object 1031"/>
          <p:cNvPicPr>
            <a:picLocks noChangeAspect="1"/>
          </p:cNvPicPr>
          <p:nvPr/>
        </p:nvPicPr>
        <p:blipFill>
          <a:blip r:embed="rId3"/>
          <a:stretch>
            <a:fillRect/>
          </a:stretch>
        </p:blipFill>
        <p:spPr>
          <a:xfrm>
            <a:off x="5867400" y="3733800"/>
            <a:ext cx="360364" cy="525463"/>
          </a:xfrm>
          <a:prstGeom prst="rect">
            <a:avLst/>
          </a:prstGeom>
          <a:ln w="12700">
            <a:miter lim="400000"/>
            <a:headEnd/>
            <a:tailEnd/>
          </a:ln>
        </p:spPr>
      </p:pic>
      <p:pic>
        <p:nvPicPr>
          <p:cNvPr id="1488" name="Object 1032" descr="Object 1032"/>
          <p:cNvPicPr>
            <a:picLocks noChangeAspect="1"/>
          </p:cNvPicPr>
          <p:nvPr/>
        </p:nvPicPr>
        <p:blipFill>
          <a:blip r:embed="rId4"/>
          <a:stretch>
            <a:fillRect/>
          </a:stretch>
        </p:blipFill>
        <p:spPr>
          <a:xfrm>
            <a:off x="4038600" y="4572000"/>
            <a:ext cx="406400" cy="561975"/>
          </a:xfrm>
          <a:prstGeom prst="rect">
            <a:avLst/>
          </a:prstGeom>
          <a:ln w="12700">
            <a:miter lim="400000"/>
            <a:headEnd/>
            <a:tailEnd/>
          </a:ln>
        </p:spPr>
      </p:pic>
      <p:sp>
        <p:nvSpPr>
          <p:cNvPr id="1489" name="Text Box 1034"/>
          <p:cNvSpPr txBox="1"/>
          <p:nvPr/>
        </p:nvSpPr>
        <p:spPr>
          <a:xfrm>
            <a:off x="1584325" y="3657600"/>
            <a:ext cx="1425883" cy="459740"/>
          </a:xfrm>
          <a:prstGeom prst="rect">
            <a:avLst/>
          </a:prstGeom>
          <a:ln w="12700">
            <a:miter lim="400000"/>
          </a:ln>
        </p:spPr>
        <p:txBody>
          <a:bodyPr wrap="none" lIns="45719" rIns="45719">
            <a:spAutoFit/>
          </a:bodyPr>
          <a:lstStyle>
            <a:lvl1pPr>
              <a:defRPr sz="2400">
                <a:latin typeface="+mj-lt"/>
                <a:ea typeface="+mj-ea"/>
                <a:cs typeface="+mj-cs"/>
                <a:sym typeface="Helvetica"/>
              </a:defRPr>
            </a:lvl1pPr>
          </a:lstStyle>
          <a:p>
            <a:r>
              <a:t>Person A:</a:t>
            </a:r>
          </a:p>
        </p:txBody>
      </p:sp>
      <p:sp>
        <p:nvSpPr>
          <p:cNvPr id="1490" name="Text Box 1035"/>
          <p:cNvSpPr txBox="1"/>
          <p:nvPr/>
        </p:nvSpPr>
        <p:spPr>
          <a:xfrm>
            <a:off x="1600200" y="4648200"/>
            <a:ext cx="1442552" cy="459740"/>
          </a:xfrm>
          <a:prstGeom prst="rect">
            <a:avLst/>
          </a:prstGeom>
          <a:ln w="12700">
            <a:miter lim="400000"/>
          </a:ln>
        </p:spPr>
        <p:txBody>
          <a:bodyPr wrap="none" lIns="45719" rIns="45719">
            <a:spAutoFit/>
          </a:bodyPr>
          <a:lstStyle>
            <a:lvl1pPr>
              <a:defRPr sz="2400">
                <a:latin typeface="+mj-lt"/>
                <a:ea typeface="+mj-ea"/>
                <a:cs typeface="+mj-cs"/>
                <a:sym typeface="Helvetica"/>
              </a:defRPr>
            </a:lvl1pPr>
          </a:lstStyle>
          <a:p>
            <a:r>
              <a:t>Person B:</a:t>
            </a:r>
          </a:p>
        </p:txBody>
      </p:sp>
      <p:sp>
        <p:nvSpPr>
          <p:cNvPr id="1491" name="Text Box 1036"/>
          <p:cNvSpPr txBox="1"/>
          <p:nvPr/>
        </p:nvSpPr>
        <p:spPr>
          <a:xfrm>
            <a:off x="3565525" y="3013075"/>
            <a:ext cx="1086704" cy="459740"/>
          </a:xfrm>
          <a:prstGeom prst="rect">
            <a:avLst/>
          </a:prstGeom>
          <a:ln w="12700">
            <a:miter lim="400000"/>
          </a:ln>
        </p:spPr>
        <p:txBody>
          <a:bodyPr wrap="none" lIns="45719" rIns="45719">
            <a:spAutoFit/>
          </a:bodyPr>
          <a:lstStyle>
            <a:lvl1pPr>
              <a:defRPr sz="2400">
                <a:latin typeface="+mj-lt"/>
                <a:ea typeface="+mj-ea"/>
                <a:cs typeface="+mj-cs"/>
                <a:sym typeface="Helvetica"/>
              </a:defRPr>
            </a:lvl1pPr>
          </a:lstStyle>
          <a:p>
            <a:r>
              <a:t>Neutral</a:t>
            </a:r>
          </a:p>
        </p:txBody>
      </p:sp>
      <p:sp>
        <p:nvSpPr>
          <p:cNvPr id="1492" name="Text Box 1037"/>
          <p:cNvSpPr txBox="1"/>
          <p:nvPr/>
        </p:nvSpPr>
        <p:spPr>
          <a:xfrm>
            <a:off x="5334000" y="3048000"/>
            <a:ext cx="1611918" cy="459740"/>
          </a:xfrm>
          <a:prstGeom prst="rect">
            <a:avLst/>
          </a:prstGeom>
          <a:ln w="12700">
            <a:miter lim="400000"/>
          </a:ln>
        </p:spPr>
        <p:txBody>
          <a:bodyPr wrap="none" lIns="45719" rIns="45719">
            <a:spAutoFit/>
          </a:bodyPr>
          <a:lstStyle>
            <a:lvl1pPr>
              <a:defRPr sz="2400">
                <a:latin typeface="+mj-lt"/>
                <a:ea typeface="+mj-ea"/>
                <a:cs typeface="+mj-cs"/>
                <a:sym typeface="Helvetica"/>
              </a:defRPr>
            </a:lvl1pPr>
          </a:lstStyle>
          <a:p>
            <a:r>
              <a:t>Expression</a:t>
            </a:r>
          </a:p>
        </p:txBody>
      </p:sp>
      <p:sp>
        <p:nvSpPr>
          <p:cNvPr id="1493" name="Line 1038"/>
          <p:cNvSpPr/>
          <p:nvPr/>
        </p:nvSpPr>
        <p:spPr>
          <a:xfrm>
            <a:off x="1524000" y="2971800"/>
            <a:ext cx="5791200" cy="0"/>
          </a:xfrm>
          <a:prstGeom prst="line">
            <a:avLst/>
          </a:prstGeom>
          <a:ln>
            <a:solidFill>
              <a:srgbClr val="000000"/>
            </a:solidFill>
          </a:ln>
        </p:spPr>
        <p:txBody>
          <a:bodyPr lIns="45719" rIns="45719"/>
          <a:lstStyle/>
          <a:p>
            <a:endParaRPr/>
          </a:p>
        </p:txBody>
      </p:sp>
      <p:sp>
        <p:nvSpPr>
          <p:cNvPr id="1494" name="Line 1039"/>
          <p:cNvSpPr/>
          <p:nvPr/>
        </p:nvSpPr>
        <p:spPr>
          <a:xfrm>
            <a:off x="1524000" y="3581400"/>
            <a:ext cx="5791200" cy="0"/>
          </a:xfrm>
          <a:prstGeom prst="line">
            <a:avLst/>
          </a:prstGeom>
          <a:ln>
            <a:solidFill>
              <a:srgbClr val="000000"/>
            </a:solidFill>
          </a:ln>
        </p:spPr>
        <p:txBody>
          <a:bodyPr lIns="45719" rIns="45719"/>
          <a:lstStyle/>
          <a:p>
            <a:endParaRPr/>
          </a:p>
        </p:txBody>
      </p:sp>
      <p:sp>
        <p:nvSpPr>
          <p:cNvPr id="1495" name="Line 1040"/>
          <p:cNvSpPr/>
          <p:nvPr/>
        </p:nvSpPr>
        <p:spPr>
          <a:xfrm>
            <a:off x="1524000" y="4343400"/>
            <a:ext cx="5791200" cy="0"/>
          </a:xfrm>
          <a:prstGeom prst="line">
            <a:avLst/>
          </a:prstGeom>
          <a:ln>
            <a:solidFill>
              <a:srgbClr val="000000"/>
            </a:solidFill>
          </a:ln>
        </p:spPr>
        <p:txBody>
          <a:bodyPr lIns="45719" rIns="45719"/>
          <a:lstStyle/>
          <a:p>
            <a:endParaRPr/>
          </a:p>
        </p:txBody>
      </p:sp>
      <p:sp>
        <p:nvSpPr>
          <p:cNvPr id="1496" name="Line 1041"/>
          <p:cNvSpPr/>
          <p:nvPr/>
        </p:nvSpPr>
        <p:spPr>
          <a:xfrm>
            <a:off x="1524000" y="5410200"/>
            <a:ext cx="5791200" cy="0"/>
          </a:xfrm>
          <a:prstGeom prst="line">
            <a:avLst/>
          </a:prstGeom>
          <a:ln>
            <a:solidFill>
              <a:srgbClr val="000000"/>
            </a:solidFill>
          </a:ln>
        </p:spPr>
        <p:txBody>
          <a:bodyPr lIns="45719" rIns="45719"/>
          <a:lstStyle/>
          <a:p>
            <a:endParaRPr/>
          </a:p>
        </p:txBody>
      </p:sp>
      <p:sp>
        <p:nvSpPr>
          <p:cNvPr id="1497" name="Line 1042"/>
          <p:cNvSpPr/>
          <p:nvPr/>
        </p:nvSpPr>
        <p:spPr>
          <a:xfrm flipH="1">
            <a:off x="1523999" y="2971800"/>
            <a:ext cx="1" cy="2438400"/>
          </a:xfrm>
          <a:prstGeom prst="line">
            <a:avLst/>
          </a:prstGeom>
          <a:ln>
            <a:solidFill>
              <a:srgbClr val="000000"/>
            </a:solidFill>
          </a:ln>
        </p:spPr>
        <p:txBody>
          <a:bodyPr lIns="45719" rIns="45719"/>
          <a:lstStyle/>
          <a:p>
            <a:endParaRPr/>
          </a:p>
        </p:txBody>
      </p:sp>
      <p:sp>
        <p:nvSpPr>
          <p:cNvPr id="1498" name="Line 1043"/>
          <p:cNvSpPr/>
          <p:nvPr/>
        </p:nvSpPr>
        <p:spPr>
          <a:xfrm flipH="1">
            <a:off x="3124200" y="2971800"/>
            <a:ext cx="1" cy="2438400"/>
          </a:xfrm>
          <a:prstGeom prst="line">
            <a:avLst/>
          </a:prstGeom>
          <a:ln>
            <a:solidFill>
              <a:srgbClr val="000000"/>
            </a:solidFill>
          </a:ln>
        </p:spPr>
        <p:txBody>
          <a:bodyPr lIns="45719" rIns="45719"/>
          <a:lstStyle/>
          <a:p>
            <a:endParaRPr/>
          </a:p>
        </p:txBody>
      </p:sp>
      <p:sp>
        <p:nvSpPr>
          <p:cNvPr id="1499" name="Line 1044"/>
          <p:cNvSpPr/>
          <p:nvPr/>
        </p:nvSpPr>
        <p:spPr>
          <a:xfrm flipH="1">
            <a:off x="4952999" y="2971800"/>
            <a:ext cx="1" cy="2438400"/>
          </a:xfrm>
          <a:prstGeom prst="line">
            <a:avLst/>
          </a:prstGeom>
          <a:ln>
            <a:solidFill>
              <a:srgbClr val="000000"/>
            </a:solidFill>
          </a:ln>
        </p:spPr>
        <p:txBody>
          <a:bodyPr lIns="45719" rIns="45719"/>
          <a:lstStyle/>
          <a:p>
            <a:endParaRPr/>
          </a:p>
        </p:txBody>
      </p:sp>
      <p:sp>
        <p:nvSpPr>
          <p:cNvPr id="1500" name="Line 1045"/>
          <p:cNvSpPr/>
          <p:nvPr/>
        </p:nvSpPr>
        <p:spPr>
          <a:xfrm>
            <a:off x="7315200" y="2971800"/>
            <a:ext cx="0" cy="2438400"/>
          </a:xfrm>
          <a:prstGeom prst="line">
            <a:avLst/>
          </a:prstGeom>
          <a:ln>
            <a:solidFill>
              <a:srgbClr val="000000"/>
            </a:solidFill>
          </a:ln>
        </p:spPr>
        <p:txBody>
          <a:bodyPr lIns="45719" rIns="45719"/>
          <a:lstStyle/>
          <a:p>
            <a:endParaRPr/>
          </a:p>
        </p:txBody>
      </p:sp>
      <p:pic>
        <p:nvPicPr>
          <p:cNvPr id="1501" name="Object 1048" descr="Object 1048"/>
          <p:cNvPicPr>
            <a:picLocks noChangeAspect="1"/>
          </p:cNvPicPr>
          <p:nvPr/>
        </p:nvPicPr>
        <p:blipFill>
          <a:blip r:embed="rId5"/>
          <a:stretch>
            <a:fillRect/>
          </a:stretch>
        </p:blipFill>
        <p:spPr>
          <a:xfrm>
            <a:off x="5638800" y="4267200"/>
            <a:ext cx="1447800" cy="1087438"/>
          </a:xfrm>
          <a:prstGeom prst="rect">
            <a:avLst/>
          </a:prstGeom>
          <a:ln w="12700">
            <a:miter lim="400000"/>
            <a:headEnd/>
            <a:tailEnd/>
          </a:ln>
        </p:spPr>
      </p:pic>
      <p:sp>
        <p:nvSpPr>
          <p:cNvPr id="1502" name="Rectangle 1051"/>
          <p:cNvSpPr txBox="1">
            <a:spLocks noGrp="1"/>
          </p:cNvSpPr>
          <p:nvPr>
            <p:ph type="title"/>
          </p:nvPr>
        </p:nvSpPr>
        <p:spPr>
          <a:xfrm>
            <a:off x="685800" y="228600"/>
            <a:ext cx="7772400" cy="1143000"/>
          </a:xfrm>
          <a:prstGeom prst="rect">
            <a:avLst/>
          </a:prstGeom>
        </p:spPr>
        <p:txBody>
          <a:bodyPr/>
          <a:lstStyle/>
          <a:p>
            <a:r>
              <a:t>Expression mapping</a:t>
            </a:r>
          </a:p>
        </p:txBody>
      </p:sp>
      <p:grpSp>
        <p:nvGrpSpPr>
          <p:cNvPr id="1505" name="Group 1056"/>
          <p:cNvGrpSpPr/>
          <p:nvPr/>
        </p:nvGrpSpPr>
        <p:grpSpPr>
          <a:xfrm>
            <a:off x="5638800" y="4267200"/>
            <a:ext cx="1223963" cy="942812"/>
            <a:chOff x="0" y="0"/>
            <a:chExt cx="1223962" cy="942811"/>
          </a:xfrm>
        </p:grpSpPr>
        <p:pic>
          <p:nvPicPr>
            <p:cNvPr id="1503" name="Object 1053" descr="Object 1053"/>
            <p:cNvPicPr>
              <a:picLocks noChangeAspect="1"/>
            </p:cNvPicPr>
            <p:nvPr/>
          </p:nvPicPr>
          <p:blipFill>
            <a:blip r:embed="rId6"/>
            <a:stretch>
              <a:fillRect/>
            </a:stretch>
          </p:blipFill>
          <p:spPr>
            <a:xfrm>
              <a:off x="0" y="234950"/>
              <a:ext cx="693738" cy="574675"/>
            </a:xfrm>
            <a:prstGeom prst="rect">
              <a:avLst/>
            </a:prstGeom>
            <a:ln w="12700" cap="flat">
              <a:noFill/>
              <a:miter lim="400000"/>
              <a:headEnd/>
              <a:tailEnd/>
            </a:ln>
            <a:effectLst/>
          </p:spPr>
        </p:pic>
        <p:sp>
          <p:nvSpPr>
            <p:cNvPr id="1504" name="Text Box 1055"/>
            <p:cNvSpPr txBox="1"/>
            <p:nvPr/>
          </p:nvSpPr>
          <p:spPr>
            <a:xfrm>
              <a:off x="766762" y="0"/>
              <a:ext cx="457201" cy="942812"/>
            </a:xfrm>
            <a:prstGeom prst="rect">
              <a:avLst/>
            </a:prstGeom>
            <a:noFill/>
            <a:ln w="12700" cap="flat">
              <a:noFill/>
              <a:miter lim="400000"/>
            </a:ln>
            <a:effectLst/>
          </p:spPr>
          <p:txBody>
            <a:bodyPr wrap="square" lIns="45719" tIns="45719" rIns="45719" bIns="45719" numCol="1" anchor="t">
              <a:spAutoFit/>
            </a:bodyPr>
            <a:lstStyle>
              <a:lvl1pPr>
                <a:defRPr sz="6000">
                  <a:solidFill>
                    <a:srgbClr val="5A6378"/>
                  </a:solidFill>
                  <a:latin typeface="Arial" panose="020B0604020202020204"/>
                  <a:ea typeface="Arial" panose="020B0604020202020204"/>
                  <a:cs typeface="Arial" panose="020B0604020202020204"/>
                  <a:sym typeface="Arial" panose="020B0604020202020204"/>
                </a:defRPr>
              </a:lvl1pPr>
            </a:lstStyle>
            <a:p>
              <a:r>
                <a:t>?</a:t>
              </a:r>
            </a:p>
          </p:txBody>
        </p:sp>
      </p:grpSp>
    </p:spTree>
    <p:extLst>
      <p:ext uri="{BB962C8B-B14F-4D97-AF65-F5344CB8AC3E}">
        <p14:creationId xmlns:p14="http://schemas.microsoft.com/office/powerpoint/2010/main" val="2757046586"/>
      </p:ext>
    </p:extLst>
  </p:cSld>
  <p:clrMapOvr>
    <a:masterClrMapping/>
  </p:clrMapOvr>
  <p:transition spd="med"/>
  <p:timing>
    <p:tnLst>
      <p:par>
        <p:cTn id="1" dur="indefinite" restart="never" fill="hold" nodeType="tmRoot">
          <p:childTnLst>
            <p:seq concurrent="1"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indefinite" fill="hold"/>
                                        <p:tgtEl>
                                          <p:spTgt spid="150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indefinite" fill="hold"/>
                                        <p:tgtEl>
                                          <p:spTgt spid="150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01" grpId="0" bldLvl="0" animBg="1" advAuto="0"/>
      <p:bldP spid="1505" grpId="0" bldLvl="0" animBg="1" advAuto="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7" name="Rectangle 1026"/>
          <p:cNvSpPr txBox="1">
            <a:spLocks noGrp="1"/>
          </p:cNvSpPr>
          <p:nvPr>
            <p:ph type="title"/>
          </p:nvPr>
        </p:nvSpPr>
        <p:spPr>
          <a:xfrm>
            <a:off x="685800" y="457200"/>
            <a:ext cx="7772400" cy="762000"/>
          </a:xfrm>
          <a:prstGeom prst="rect">
            <a:avLst/>
          </a:prstGeom>
        </p:spPr>
        <p:txBody>
          <a:bodyPr/>
          <a:lstStyle>
            <a:lvl1pPr>
              <a:defRPr sz="4000"/>
            </a:lvl1pPr>
          </a:lstStyle>
          <a:p>
            <a:r>
              <a:t>Algorithm</a:t>
            </a:r>
          </a:p>
        </p:txBody>
      </p:sp>
      <p:sp>
        <p:nvSpPr>
          <p:cNvPr id="1508" name="Text Box 1027"/>
          <p:cNvSpPr txBox="1"/>
          <p:nvPr/>
        </p:nvSpPr>
        <p:spPr>
          <a:xfrm>
            <a:off x="1447800" y="1600200"/>
            <a:ext cx="6781800" cy="3015169"/>
          </a:xfrm>
          <a:prstGeom prst="rect">
            <a:avLst/>
          </a:prstGeom>
          <a:ln w="12700">
            <a:miter lim="400000"/>
          </a:ln>
        </p:spPr>
        <p:txBody>
          <a:bodyPr lIns="45719" rIns="45719">
            <a:spAutoFit/>
          </a:bodyPr>
          <a:lstStyle/>
          <a:p>
            <a:pPr>
              <a:defRPr sz="2400">
                <a:latin typeface="+mj-lt"/>
                <a:ea typeface="+mj-ea"/>
                <a:cs typeface="+mj-cs"/>
                <a:sym typeface="Helvetica"/>
              </a:defRPr>
            </a:pPr>
            <a:r>
              <a:t>Input: Images               </a:t>
            </a:r>
            <a:endParaRPr>
              <a:latin typeface="Arial" panose="020B0604020202020204"/>
              <a:ea typeface="Arial" panose="020B0604020202020204"/>
              <a:cs typeface="Arial" panose="020B0604020202020204"/>
              <a:sym typeface="Arial" panose="020B0604020202020204"/>
            </a:endParaRPr>
          </a:p>
          <a:p>
            <a:pPr>
              <a:defRPr sz="2400">
                <a:latin typeface="+mj-lt"/>
                <a:ea typeface="+mj-ea"/>
                <a:cs typeface="+mj-cs"/>
                <a:sym typeface="Helvetica"/>
              </a:defRPr>
            </a:pPr>
            <a:endParaRPr>
              <a:latin typeface="Arial" panose="020B0604020202020204"/>
              <a:ea typeface="Arial" panose="020B0604020202020204"/>
              <a:cs typeface="Arial" panose="020B0604020202020204"/>
              <a:sym typeface="Arial" panose="020B0604020202020204"/>
            </a:endParaRPr>
          </a:p>
          <a:p>
            <a:pPr>
              <a:defRPr sz="2400" i="1">
                <a:latin typeface="+mj-lt"/>
                <a:ea typeface="+mj-ea"/>
                <a:cs typeface="+mj-cs"/>
                <a:sym typeface="Helvetica"/>
              </a:defRPr>
            </a:pPr>
            <a:r>
              <a:t>Step1:</a:t>
            </a:r>
            <a:r>
              <a:rPr i="0"/>
              <a:t> Mark feature points</a:t>
            </a:r>
            <a:endParaRPr>
              <a:latin typeface="Arial" panose="020B0604020202020204"/>
              <a:ea typeface="Arial" panose="020B0604020202020204"/>
              <a:cs typeface="Arial" panose="020B0604020202020204"/>
              <a:sym typeface="Arial" panose="020B0604020202020204"/>
            </a:endParaRPr>
          </a:p>
          <a:p>
            <a:pPr>
              <a:defRPr sz="2400" i="1">
                <a:latin typeface="+mj-lt"/>
                <a:ea typeface="+mj-ea"/>
                <a:cs typeface="+mj-cs"/>
                <a:sym typeface="Helvetica"/>
              </a:defRPr>
            </a:pPr>
            <a:r>
              <a:t>Step2:</a:t>
            </a:r>
            <a:r>
              <a:rPr i="0"/>
              <a:t> For each feature point       in      , warp it:</a:t>
            </a:r>
            <a:endParaRPr>
              <a:latin typeface="Arial" panose="020B0604020202020204"/>
              <a:ea typeface="Arial" panose="020B0604020202020204"/>
              <a:cs typeface="Arial" panose="020B0604020202020204"/>
              <a:sym typeface="Arial" panose="020B0604020202020204"/>
            </a:endParaRPr>
          </a:p>
          <a:p>
            <a:pPr>
              <a:defRPr sz="2400">
                <a:latin typeface="+mj-lt"/>
                <a:ea typeface="+mj-ea"/>
                <a:cs typeface="+mj-cs"/>
                <a:sym typeface="Helvetica"/>
              </a:defRPr>
            </a:pPr>
            <a:r>
              <a:t>               </a:t>
            </a:r>
            <a:endParaRPr>
              <a:latin typeface="Arial" panose="020B0604020202020204"/>
              <a:ea typeface="Arial" panose="020B0604020202020204"/>
              <a:cs typeface="Arial" panose="020B0604020202020204"/>
              <a:sym typeface="Arial" panose="020B0604020202020204"/>
            </a:endParaRPr>
          </a:p>
          <a:p>
            <a:pPr>
              <a:defRPr sz="2400">
                <a:latin typeface="+mj-lt"/>
                <a:ea typeface="+mj-ea"/>
                <a:cs typeface="+mj-cs"/>
                <a:sym typeface="Helvetica"/>
              </a:defRPr>
            </a:pPr>
            <a:r>
              <a:t>            </a:t>
            </a:r>
          </a:p>
          <a:p>
            <a:pPr>
              <a:defRPr sz="2400">
                <a:latin typeface="+mj-lt"/>
                <a:ea typeface="+mj-ea"/>
                <a:cs typeface="+mj-cs"/>
                <a:sym typeface="Helvetica"/>
              </a:defRPr>
            </a:pPr>
            <a:r>
              <a:t>            Let        be the warped image of B</a:t>
            </a:r>
            <a:endParaRPr>
              <a:latin typeface="Arial" panose="020B0604020202020204"/>
              <a:ea typeface="Arial" panose="020B0604020202020204"/>
              <a:cs typeface="Arial" panose="020B0604020202020204"/>
              <a:sym typeface="Arial" panose="020B0604020202020204"/>
            </a:endParaRPr>
          </a:p>
        </p:txBody>
      </p:sp>
      <p:sp>
        <p:nvSpPr>
          <p:cNvPr id="1509" name="Text Box 1028"/>
          <p:cNvSpPr txBox="1"/>
          <p:nvPr/>
        </p:nvSpPr>
        <p:spPr>
          <a:xfrm>
            <a:off x="1524000" y="4343400"/>
            <a:ext cx="6609715" cy="459740"/>
          </a:xfrm>
          <a:prstGeom prst="rect">
            <a:avLst/>
          </a:prstGeom>
          <a:ln w="12700">
            <a:miter lim="400000"/>
          </a:ln>
        </p:spPr>
        <p:txBody>
          <a:bodyPr wrap="none" lIns="45719" rIns="45719">
            <a:spAutoFit/>
          </a:bodyPr>
          <a:lstStyle/>
          <a:p>
            <a:pPr>
              <a:defRPr sz="2400" i="1">
                <a:latin typeface="+mj-lt"/>
                <a:ea typeface="+mj-ea"/>
                <a:cs typeface="+mj-cs"/>
                <a:sym typeface="Helvetica"/>
              </a:defRPr>
            </a:pPr>
            <a:r>
              <a:t>Step3:</a:t>
            </a:r>
            <a:r>
              <a:rPr i="0"/>
              <a:t> Align      ,       with        by image warping.</a:t>
            </a:r>
          </a:p>
        </p:txBody>
      </p:sp>
      <p:sp>
        <p:nvSpPr>
          <p:cNvPr id="1510" name="Text Box 1029"/>
          <p:cNvSpPr txBox="1"/>
          <p:nvPr/>
        </p:nvSpPr>
        <p:spPr>
          <a:xfrm>
            <a:off x="1508125" y="5070475"/>
            <a:ext cx="4068624" cy="459740"/>
          </a:xfrm>
          <a:prstGeom prst="rect">
            <a:avLst/>
          </a:prstGeom>
          <a:ln w="12700">
            <a:miter lim="400000"/>
          </a:ln>
        </p:spPr>
        <p:txBody>
          <a:bodyPr wrap="none" lIns="45719" rIns="45719">
            <a:spAutoFit/>
          </a:bodyPr>
          <a:lstStyle/>
          <a:p>
            <a:pPr>
              <a:defRPr sz="2400" i="1">
                <a:latin typeface="+mj-lt"/>
                <a:ea typeface="+mj-ea"/>
                <a:cs typeface="+mj-cs"/>
                <a:sym typeface="Helvetica"/>
              </a:defRPr>
            </a:pPr>
            <a:r>
              <a:t>Step4:</a:t>
            </a:r>
            <a:r>
              <a:rPr i="0"/>
              <a:t> Compute ratio image: </a:t>
            </a:r>
          </a:p>
        </p:txBody>
      </p:sp>
      <p:pic>
        <p:nvPicPr>
          <p:cNvPr id="1511" name="Object 1031" descr="Object 1031"/>
          <p:cNvPicPr>
            <a:picLocks noChangeAspect="1"/>
          </p:cNvPicPr>
          <p:nvPr/>
        </p:nvPicPr>
        <p:blipFill>
          <a:blip r:embed="rId2"/>
          <a:stretch>
            <a:fillRect/>
          </a:stretch>
        </p:blipFill>
        <p:spPr>
          <a:xfrm>
            <a:off x="3429000" y="1622425"/>
            <a:ext cx="368300" cy="400050"/>
          </a:xfrm>
          <a:prstGeom prst="rect">
            <a:avLst/>
          </a:prstGeom>
          <a:ln w="12700">
            <a:miter lim="400000"/>
            <a:headEnd/>
            <a:tailEnd/>
          </a:ln>
        </p:spPr>
      </p:pic>
      <p:pic>
        <p:nvPicPr>
          <p:cNvPr id="1512" name="Object 1032" descr="Object 1032"/>
          <p:cNvPicPr>
            <a:picLocks noChangeAspect="1"/>
          </p:cNvPicPr>
          <p:nvPr/>
        </p:nvPicPr>
        <p:blipFill>
          <a:blip r:embed="rId3"/>
          <a:stretch>
            <a:fillRect/>
          </a:stretch>
        </p:blipFill>
        <p:spPr>
          <a:xfrm>
            <a:off x="4038600" y="1657350"/>
            <a:ext cx="387350" cy="360364"/>
          </a:xfrm>
          <a:prstGeom prst="rect">
            <a:avLst/>
          </a:prstGeom>
          <a:ln w="12700">
            <a:miter lim="400000"/>
            <a:headEnd/>
            <a:tailEnd/>
          </a:ln>
        </p:spPr>
      </p:pic>
      <p:pic>
        <p:nvPicPr>
          <p:cNvPr id="1513" name="Object 1033" descr="Object 1033"/>
          <p:cNvPicPr>
            <a:picLocks noChangeAspect="1"/>
          </p:cNvPicPr>
          <p:nvPr/>
        </p:nvPicPr>
        <p:blipFill>
          <a:blip r:embed="rId4"/>
          <a:stretch>
            <a:fillRect/>
          </a:stretch>
        </p:blipFill>
        <p:spPr>
          <a:xfrm>
            <a:off x="4648200" y="1624012"/>
            <a:ext cx="376239" cy="406401"/>
          </a:xfrm>
          <a:prstGeom prst="rect">
            <a:avLst/>
          </a:prstGeom>
          <a:ln w="12700">
            <a:miter lim="400000"/>
            <a:headEnd/>
            <a:tailEnd/>
          </a:ln>
        </p:spPr>
      </p:pic>
      <p:pic>
        <p:nvPicPr>
          <p:cNvPr id="1514" name="Object 1034" descr="Object 1034"/>
          <p:cNvPicPr>
            <a:picLocks noChangeAspect="1"/>
          </p:cNvPicPr>
          <p:nvPr/>
        </p:nvPicPr>
        <p:blipFill>
          <a:blip r:embed="rId5"/>
          <a:stretch>
            <a:fillRect/>
          </a:stretch>
        </p:blipFill>
        <p:spPr>
          <a:xfrm>
            <a:off x="5613400" y="2636911"/>
            <a:ext cx="406400" cy="561976"/>
          </a:xfrm>
          <a:prstGeom prst="rect">
            <a:avLst/>
          </a:prstGeom>
          <a:ln w="12700">
            <a:miter lim="400000"/>
            <a:headEnd/>
            <a:tailEnd/>
          </a:ln>
        </p:spPr>
      </p:pic>
      <p:pic>
        <p:nvPicPr>
          <p:cNvPr id="1515" name="Object 1036" descr="Object 1036"/>
          <p:cNvPicPr>
            <a:picLocks noChangeAspect="1"/>
          </p:cNvPicPr>
          <p:nvPr/>
        </p:nvPicPr>
        <p:blipFill>
          <a:blip r:embed="rId4"/>
          <a:stretch>
            <a:fillRect/>
          </a:stretch>
        </p:blipFill>
        <p:spPr>
          <a:xfrm>
            <a:off x="6405562" y="2662559"/>
            <a:ext cx="376238" cy="406401"/>
          </a:xfrm>
          <a:prstGeom prst="rect">
            <a:avLst/>
          </a:prstGeom>
          <a:ln w="12700">
            <a:miter lim="400000"/>
            <a:headEnd/>
            <a:tailEnd/>
          </a:ln>
        </p:spPr>
      </p:pic>
      <p:pic>
        <p:nvPicPr>
          <p:cNvPr id="1516" name="Object 1037" descr="Object 1037"/>
          <p:cNvPicPr>
            <a:picLocks noChangeAspect="1"/>
          </p:cNvPicPr>
          <p:nvPr/>
        </p:nvPicPr>
        <p:blipFill>
          <a:blip r:embed="rId6"/>
          <a:stretch>
            <a:fillRect/>
          </a:stretch>
        </p:blipFill>
        <p:spPr>
          <a:xfrm>
            <a:off x="2836863" y="2996951"/>
            <a:ext cx="3156924" cy="720081"/>
          </a:xfrm>
          <a:prstGeom prst="rect">
            <a:avLst/>
          </a:prstGeom>
          <a:ln w="12700">
            <a:miter lim="400000"/>
            <a:headEnd/>
            <a:tailEnd/>
          </a:ln>
        </p:spPr>
      </p:pic>
      <p:pic>
        <p:nvPicPr>
          <p:cNvPr id="1517" name="Object 1038" descr="Object 1038"/>
          <p:cNvPicPr>
            <a:picLocks noChangeAspect="1"/>
          </p:cNvPicPr>
          <p:nvPr/>
        </p:nvPicPr>
        <p:blipFill>
          <a:blip r:embed="rId7"/>
          <a:stretch>
            <a:fillRect/>
          </a:stretch>
        </p:blipFill>
        <p:spPr>
          <a:xfrm>
            <a:off x="3131840" y="3771379"/>
            <a:ext cx="501651" cy="593726"/>
          </a:xfrm>
          <a:prstGeom prst="rect">
            <a:avLst/>
          </a:prstGeom>
          <a:ln w="12700">
            <a:miter lim="400000"/>
            <a:headEnd/>
            <a:tailEnd/>
          </a:ln>
        </p:spPr>
      </p:pic>
      <p:pic>
        <p:nvPicPr>
          <p:cNvPr id="1518" name="Object 1039" descr="Object 1039"/>
          <p:cNvPicPr>
            <a:picLocks noChangeAspect="1"/>
          </p:cNvPicPr>
          <p:nvPr/>
        </p:nvPicPr>
        <p:blipFill>
          <a:blip r:embed="rId2"/>
          <a:stretch>
            <a:fillRect/>
          </a:stretch>
        </p:blipFill>
        <p:spPr>
          <a:xfrm>
            <a:off x="3352800" y="4343400"/>
            <a:ext cx="368300" cy="400050"/>
          </a:xfrm>
          <a:prstGeom prst="rect">
            <a:avLst/>
          </a:prstGeom>
          <a:ln w="12700">
            <a:miter lim="400000"/>
            <a:headEnd/>
            <a:tailEnd/>
          </a:ln>
        </p:spPr>
      </p:pic>
      <p:pic>
        <p:nvPicPr>
          <p:cNvPr id="1519" name="Object 1040" descr="Object 1040"/>
          <p:cNvPicPr>
            <a:picLocks noChangeAspect="1"/>
          </p:cNvPicPr>
          <p:nvPr/>
        </p:nvPicPr>
        <p:blipFill>
          <a:blip r:embed="rId3"/>
          <a:stretch>
            <a:fillRect/>
          </a:stretch>
        </p:blipFill>
        <p:spPr>
          <a:xfrm>
            <a:off x="3894137" y="4370387"/>
            <a:ext cx="387351" cy="360363"/>
          </a:xfrm>
          <a:prstGeom prst="rect">
            <a:avLst/>
          </a:prstGeom>
          <a:ln w="12700">
            <a:miter lim="400000"/>
            <a:headEnd/>
            <a:tailEnd/>
          </a:ln>
        </p:spPr>
      </p:pic>
      <p:pic>
        <p:nvPicPr>
          <p:cNvPr id="1520" name="Object 1041" descr="Object 1041"/>
          <p:cNvPicPr>
            <a:picLocks noChangeAspect="1"/>
          </p:cNvPicPr>
          <p:nvPr/>
        </p:nvPicPr>
        <p:blipFill>
          <a:blip r:embed="rId7"/>
          <a:stretch>
            <a:fillRect/>
          </a:stretch>
        </p:blipFill>
        <p:spPr>
          <a:xfrm>
            <a:off x="5060950" y="4343400"/>
            <a:ext cx="501650" cy="593725"/>
          </a:xfrm>
          <a:prstGeom prst="rect">
            <a:avLst/>
          </a:prstGeom>
          <a:ln w="12700">
            <a:miter lim="400000"/>
            <a:headEnd/>
            <a:tailEnd/>
          </a:ln>
        </p:spPr>
      </p:pic>
      <p:pic>
        <p:nvPicPr>
          <p:cNvPr id="1521" name="Object 1042" descr="Object 1042"/>
          <p:cNvPicPr>
            <a:picLocks noChangeAspect="1"/>
          </p:cNvPicPr>
          <p:nvPr/>
        </p:nvPicPr>
        <p:blipFill>
          <a:blip r:embed="rId8"/>
          <a:stretch>
            <a:fillRect/>
          </a:stretch>
        </p:blipFill>
        <p:spPr>
          <a:xfrm>
            <a:off x="5803900" y="4903787"/>
            <a:ext cx="1054100" cy="858838"/>
          </a:xfrm>
          <a:prstGeom prst="rect">
            <a:avLst/>
          </a:prstGeom>
          <a:ln w="12700">
            <a:miter lim="400000"/>
            <a:headEnd/>
            <a:tailEnd/>
          </a:ln>
        </p:spPr>
      </p:pic>
      <p:sp>
        <p:nvSpPr>
          <p:cNvPr id="1522" name="Text Box 1044"/>
          <p:cNvSpPr txBox="1"/>
          <p:nvPr/>
        </p:nvSpPr>
        <p:spPr>
          <a:xfrm>
            <a:off x="1524000" y="5715000"/>
            <a:ext cx="985352" cy="459740"/>
          </a:xfrm>
          <a:prstGeom prst="rect">
            <a:avLst/>
          </a:prstGeom>
          <a:ln w="12700">
            <a:miter lim="400000"/>
          </a:ln>
        </p:spPr>
        <p:txBody>
          <a:bodyPr wrap="none" lIns="45719" rIns="45719">
            <a:spAutoFit/>
          </a:bodyPr>
          <a:lstStyle>
            <a:lvl1pPr>
              <a:defRPr sz="2400" i="1">
                <a:latin typeface="+mj-lt"/>
                <a:ea typeface="+mj-ea"/>
                <a:cs typeface="+mj-cs"/>
                <a:sym typeface="Helvetica"/>
              </a:defRPr>
            </a:lvl1pPr>
          </a:lstStyle>
          <a:p>
            <a:r>
              <a:t>Step5:</a:t>
            </a:r>
          </a:p>
        </p:txBody>
      </p:sp>
      <p:pic>
        <p:nvPicPr>
          <p:cNvPr id="1523" name="Object 1045" descr="Object 1045"/>
          <p:cNvPicPr>
            <a:picLocks noChangeAspect="1"/>
          </p:cNvPicPr>
          <p:nvPr/>
        </p:nvPicPr>
        <p:blipFill>
          <a:blip r:embed="rId9"/>
          <a:stretch>
            <a:fillRect/>
          </a:stretch>
        </p:blipFill>
        <p:spPr>
          <a:xfrm>
            <a:off x="2593975" y="5741987"/>
            <a:ext cx="1497013" cy="527051"/>
          </a:xfrm>
          <a:prstGeom prst="rect">
            <a:avLst/>
          </a:prstGeom>
          <a:ln w="12700">
            <a:miter lim="400000"/>
            <a:headEnd/>
            <a:tailEnd/>
          </a:ln>
        </p:spPr>
      </p:pic>
      <p:sp>
        <p:nvSpPr>
          <p:cNvPr id="1524" name="矩形 1"/>
          <p:cNvSpPr/>
          <p:nvPr/>
        </p:nvSpPr>
        <p:spPr>
          <a:xfrm>
            <a:off x="1187623" y="2204864"/>
            <a:ext cx="7035628" cy="2138536"/>
          </a:xfrm>
          <a:prstGeom prst="rect">
            <a:avLst/>
          </a:prstGeom>
          <a:ln w="19050">
            <a:solidFill>
              <a:srgbClr val="0000CC"/>
            </a:solidFill>
          </a:ln>
        </p:spPr>
        <p:txBody>
          <a:bodyPr lIns="45719" rIns="45719" anchor="ctr"/>
          <a:lstStyle/>
          <a:p>
            <a:pPr algn="ctr">
              <a:defRPr>
                <a:solidFill>
                  <a:srgbClr val="FFFFFF"/>
                </a:solidFill>
              </a:defRPr>
            </a:pPr>
            <a:endParaRPr/>
          </a:p>
        </p:txBody>
      </p:sp>
    </p:spTree>
    <p:extLst>
      <p:ext uri="{BB962C8B-B14F-4D97-AF65-F5344CB8AC3E}">
        <p14:creationId xmlns:p14="http://schemas.microsoft.com/office/powerpoint/2010/main" val="1264441100"/>
      </p:ext>
    </p:extLst>
  </p:cSld>
  <p:clrMapOvr>
    <a:masterClrMapping/>
  </p:clrMapOvr>
  <p:transition spd="med"/>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26" name="Picture 2" descr="Picture 2"/>
          <p:cNvPicPr>
            <a:picLocks noChangeAspect="1"/>
          </p:cNvPicPr>
          <p:nvPr/>
        </p:nvPicPr>
        <p:blipFill>
          <a:blip r:embed="rId2"/>
          <a:stretch>
            <a:fillRect/>
          </a:stretch>
        </p:blipFill>
        <p:spPr>
          <a:xfrm>
            <a:off x="5334000" y="2057400"/>
            <a:ext cx="2405064" cy="2708275"/>
          </a:xfrm>
          <a:prstGeom prst="rect">
            <a:avLst/>
          </a:prstGeom>
          <a:ln w="12700">
            <a:miter lim="400000"/>
            <a:headEnd/>
            <a:tailEnd/>
          </a:ln>
        </p:spPr>
      </p:pic>
      <p:sp>
        <p:nvSpPr>
          <p:cNvPr id="1527" name="Text Box 3"/>
          <p:cNvSpPr txBox="1"/>
          <p:nvPr/>
        </p:nvSpPr>
        <p:spPr>
          <a:xfrm>
            <a:off x="762000" y="2133600"/>
            <a:ext cx="4570845" cy="523240"/>
          </a:xfrm>
          <a:prstGeom prst="rect">
            <a:avLst/>
          </a:prstGeom>
          <a:ln w="12700">
            <a:miter lim="400000"/>
          </a:ln>
        </p:spPr>
        <p:txBody>
          <a:bodyPr wrap="none" lIns="45719" rIns="45719">
            <a:spAutoFit/>
          </a:bodyPr>
          <a:lstStyle>
            <a:lvl1pPr>
              <a:defRPr sz="2800">
                <a:latin typeface="+mj-lt"/>
                <a:ea typeface="+mj-ea"/>
                <a:cs typeface="+mj-cs"/>
                <a:sym typeface="Helvetica"/>
              </a:defRPr>
            </a:lvl1pPr>
          </a:lstStyle>
          <a:p>
            <a:r>
              <a:t>Manually mark face features</a:t>
            </a:r>
          </a:p>
        </p:txBody>
      </p:sp>
      <p:sp>
        <p:nvSpPr>
          <p:cNvPr id="1528" name="Text Box 6"/>
          <p:cNvSpPr txBox="1"/>
          <p:nvPr/>
        </p:nvSpPr>
        <p:spPr>
          <a:xfrm>
            <a:off x="788987" y="5054600"/>
            <a:ext cx="8090035" cy="523240"/>
          </a:xfrm>
          <a:prstGeom prst="rect">
            <a:avLst/>
          </a:prstGeom>
          <a:ln w="12700">
            <a:miter lim="400000"/>
          </a:ln>
        </p:spPr>
        <p:txBody>
          <a:bodyPr wrap="none" lIns="45719" rIns="45719">
            <a:spAutoFit/>
          </a:bodyPr>
          <a:lstStyle>
            <a:lvl1pPr>
              <a:defRPr sz="2800">
                <a:latin typeface="+mj-lt"/>
                <a:ea typeface="+mj-ea"/>
                <a:cs typeface="+mj-cs"/>
                <a:sym typeface="Helvetica"/>
              </a:defRPr>
            </a:lvl1pPr>
          </a:lstStyle>
          <a:p>
            <a:r>
              <a:t>Use image warping to obtain pixel correspondence</a:t>
            </a:r>
          </a:p>
        </p:txBody>
      </p:sp>
      <p:sp>
        <p:nvSpPr>
          <p:cNvPr id="1529" name="Rectangle 7"/>
          <p:cNvSpPr txBox="1">
            <a:spLocks noGrp="1"/>
          </p:cNvSpPr>
          <p:nvPr>
            <p:ph type="title"/>
          </p:nvPr>
        </p:nvSpPr>
        <p:spPr>
          <a:xfrm>
            <a:off x="762000" y="452088"/>
            <a:ext cx="5715000" cy="762001"/>
          </a:xfrm>
          <a:prstGeom prst="rect">
            <a:avLst/>
          </a:prstGeom>
        </p:spPr>
        <p:txBody>
          <a:bodyPr/>
          <a:lstStyle>
            <a:lvl1pPr>
              <a:defRPr sz="4000"/>
            </a:lvl1pPr>
          </a:lstStyle>
          <a:p>
            <a:r>
              <a:t>Image alignment</a:t>
            </a:r>
          </a:p>
        </p:txBody>
      </p:sp>
    </p:spTree>
    <p:extLst>
      <p:ext uri="{BB962C8B-B14F-4D97-AF65-F5344CB8AC3E}">
        <p14:creationId xmlns:p14="http://schemas.microsoft.com/office/powerpoint/2010/main" val="1917388517"/>
      </p:ext>
    </p:extLst>
  </p:cSld>
  <p:clrMapOvr>
    <a:masterClrMapping/>
  </p:clrMapOvr>
  <p:transition spd="med"/>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1" name="标题 1"/>
          <p:cNvSpPr txBox="1">
            <a:spLocks noGrp="1"/>
          </p:cNvSpPr>
          <p:nvPr>
            <p:ph type="title"/>
          </p:nvPr>
        </p:nvSpPr>
        <p:spPr>
          <a:prstGeom prst="rect">
            <a:avLst/>
          </a:prstGeom>
        </p:spPr>
        <p:txBody>
          <a:bodyPr/>
          <a:lstStyle/>
          <a:p>
            <a:endParaRPr/>
          </a:p>
        </p:txBody>
      </p:sp>
      <p:pic>
        <p:nvPicPr>
          <p:cNvPr id="1532" name="Picture 3" descr="Picture 3"/>
          <p:cNvPicPr>
            <a:picLocks noChangeAspect="1"/>
          </p:cNvPicPr>
          <p:nvPr/>
        </p:nvPicPr>
        <p:blipFill>
          <a:blip r:embed="rId2"/>
          <a:stretch>
            <a:fillRect/>
          </a:stretch>
        </p:blipFill>
        <p:spPr>
          <a:xfrm>
            <a:off x="-31793" y="2492896"/>
            <a:ext cx="6843997" cy="3739630"/>
          </a:xfrm>
          <a:prstGeom prst="rect">
            <a:avLst/>
          </a:prstGeom>
          <a:ln w="12700">
            <a:miter lim="400000"/>
            <a:headEnd/>
            <a:tailEnd/>
          </a:ln>
        </p:spPr>
      </p:pic>
      <p:sp>
        <p:nvSpPr>
          <p:cNvPr id="1533" name="TextBox 4"/>
          <p:cNvSpPr txBox="1"/>
          <p:nvPr/>
        </p:nvSpPr>
        <p:spPr>
          <a:xfrm>
            <a:off x="277813" y="6245225"/>
            <a:ext cx="8437562" cy="510540"/>
          </a:xfrm>
          <a:prstGeom prst="rect">
            <a:avLst/>
          </a:prstGeom>
          <a:ln w="12700">
            <a:miter lim="400000"/>
          </a:ln>
        </p:spPr>
        <p:txBody>
          <a:bodyPr lIns="45719" rIns="45719">
            <a:spAutoFit/>
          </a:bodyPr>
          <a:lstStyle>
            <a:lvl1pPr>
              <a:defRPr sz="2400">
                <a:solidFill>
                  <a:srgbClr val="0000FF"/>
                </a:solidFill>
                <a:latin typeface="楷体" panose="02010609060101010101" charset="-122"/>
                <a:ea typeface="楷体" panose="02010609060101010101" charset="-122"/>
                <a:cs typeface="楷体" panose="02010609060101010101" charset="-122"/>
                <a:sym typeface="楷体" panose="02010609060101010101" charset="-122"/>
              </a:defRPr>
            </a:lvl1pPr>
          </a:lstStyle>
          <a:p>
            <a:r>
              <a:t>孙家广，胡事民，计算机图形学基础教程，清华大学出版社</a:t>
            </a:r>
          </a:p>
        </p:txBody>
      </p:sp>
      <p:pic>
        <p:nvPicPr>
          <p:cNvPr id="1534" name="Picture 2" descr="Picture 2"/>
          <p:cNvPicPr>
            <a:picLocks noChangeAspect="1"/>
          </p:cNvPicPr>
          <p:nvPr/>
        </p:nvPicPr>
        <p:blipFill>
          <a:blip r:embed="rId3"/>
          <a:stretch>
            <a:fillRect/>
          </a:stretch>
        </p:blipFill>
        <p:spPr>
          <a:xfrm>
            <a:off x="6331965" y="682625"/>
            <a:ext cx="2776539" cy="3232150"/>
          </a:xfrm>
          <a:prstGeom prst="rect">
            <a:avLst/>
          </a:prstGeom>
          <a:ln w="12700">
            <a:miter lim="400000"/>
            <a:headEnd/>
            <a:tailEnd/>
          </a:ln>
        </p:spPr>
      </p:pic>
    </p:spTree>
    <p:extLst>
      <p:ext uri="{BB962C8B-B14F-4D97-AF65-F5344CB8AC3E}">
        <p14:creationId xmlns:p14="http://schemas.microsoft.com/office/powerpoint/2010/main" val="3097683105"/>
      </p:ext>
    </p:extLst>
  </p:cSld>
  <p:clrMapOvr>
    <a:masterClrMapping/>
  </p:clrMapOvr>
  <p:transition spd="med"/>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 name="Rectangle 24"/>
          <p:cNvSpPr txBox="1">
            <a:spLocks noGrp="1"/>
          </p:cNvSpPr>
          <p:nvPr>
            <p:ph type="title"/>
          </p:nvPr>
        </p:nvSpPr>
        <p:spPr>
          <a:xfrm>
            <a:off x="533400" y="228600"/>
            <a:ext cx="7772400" cy="762000"/>
          </a:xfrm>
          <a:prstGeom prst="rect">
            <a:avLst/>
          </a:prstGeom>
        </p:spPr>
        <p:txBody>
          <a:bodyPr/>
          <a:lstStyle>
            <a:lvl1pPr>
              <a:defRPr sz="4000"/>
            </a:lvl1pPr>
          </a:lstStyle>
          <a:p>
            <a:r>
              <a:t>Results</a:t>
            </a:r>
          </a:p>
        </p:txBody>
      </p:sp>
      <p:pic>
        <p:nvPicPr>
          <p:cNvPr id="1537" name="Picture 25" descr="Picture 25"/>
          <p:cNvPicPr>
            <a:picLocks noChangeAspect="1"/>
          </p:cNvPicPr>
          <p:nvPr/>
        </p:nvPicPr>
        <p:blipFill>
          <a:blip r:embed="rId2"/>
          <a:stretch>
            <a:fillRect/>
          </a:stretch>
        </p:blipFill>
        <p:spPr>
          <a:xfrm>
            <a:off x="1524000" y="1066800"/>
            <a:ext cx="1698625" cy="2286000"/>
          </a:xfrm>
          <a:prstGeom prst="rect">
            <a:avLst/>
          </a:prstGeom>
          <a:ln w="12700">
            <a:miter lim="400000"/>
            <a:headEnd/>
            <a:tailEnd/>
          </a:ln>
        </p:spPr>
      </p:pic>
      <p:pic>
        <p:nvPicPr>
          <p:cNvPr id="1538" name="Picture 26" descr="Picture 26"/>
          <p:cNvPicPr>
            <a:picLocks noChangeAspect="1"/>
          </p:cNvPicPr>
          <p:nvPr/>
        </p:nvPicPr>
        <p:blipFill>
          <a:blip r:embed="rId3"/>
          <a:stretch>
            <a:fillRect/>
          </a:stretch>
        </p:blipFill>
        <p:spPr>
          <a:xfrm>
            <a:off x="3810000" y="1066800"/>
            <a:ext cx="1697039" cy="2286000"/>
          </a:xfrm>
          <a:prstGeom prst="rect">
            <a:avLst/>
          </a:prstGeom>
          <a:ln w="12700">
            <a:miter lim="400000"/>
            <a:headEnd/>
            <a:tailEnd/>
          </a:ln>
        </p:spPr>
      </p:pic>
      <p:pic>
        <p:nvPicPr>
          <p:cNvPr id="1539" name="Picture 27" descr="Picture 27"/>
          <p:cNvPicPr>
            <a:picLocks noChangeAspect="1"/>
          </p:cNvPicPr>
          <p:nvPr/>
        </p:nvPicPr>
        <p:blipFill>
          <a:blip r:embed="rId4"/>
          <a:stretch>
            <a:fillRect/>
          </a:stretch>
        </p:blipFill>
        <p:spPr>
          <a:xfrm>
            <a:off x="5867400" y="3810000"/>
            <a:ext cx="2154239" cy="2438400"/>
          </a:xfrm>
          <a:prstGeom prst="rect">
            <a:avLst/>
          </a:prstGeom>
          <a:ln w="12700">
            <a:miter lim="400000"/>
            <a:headEnd/>
            <a:tailEnd/>
          </a:ln>
        </p:spPr>
      </p:pic>
      <p:pic>
        <p:nvPicPr>
          <p:cNvPr id="1540" name="Picture 28" descr="Picture 28"/>
          <p:cNvPicPr>
            <a:picLocks noChangeAspect="1"/>
          </p:cNvPicPr>
          <p:nvPr/>
        </p:nvPicPr>
        <p:blipFill>
          <a:blip r:embed="rId5"/>
          <a:stretch>
            <a:fillRect/>
          </a:stretch>
        </p:blipFill>
        <p:spPr>
          <a:xfrm>
            <a:off x="3560762" y="3810000"/>
            <a:ext cx="2154238" cy="2438400"/>
          </a:xfrm>
          <a:prstGeom prst="rect">
            <a:avLst/>
          </a:prstGeom>
          <a:ln w="12700">
            <a:miter lim="400000"/>
            <a:headEnd/>
            <a:tailEnd/>
          </a:ln>
        </p:spPr>
      </p:pic>
      <p:pic>
        <p:nvPicPr>
          <p:cNvPr id="1541" name="Picture 29" descr="Picture 29"/>
          <p:cNvPicPr>
            <a:picLocks noChangeAspect="1"/>
          </p:cNvPicPr>
          <p:nvPr/>
        </p:nvPicPr>
        <p:blipFill>
          <a:blip r:embed="rId6"/>
          <a:stretch>
            <a:fillRect/>
          </a:stretch>
        </p:blipFill>
        <p:spPr>
          <a:xfrm>
            <a:off x="1219200" y="3810000"/>
            <a:ext cx="2154239" cy="2438400"/>
          </a:xfrm>
          <a:prstGeom prst="rect">
            <a:avLst/>
          </a:prstGeom>
          <a:ln w="12700">
            <a:miter lim="400000"/>
            <a:headEnd/>
            <a:tailEnd/>
          </a:ln>
        </p:spPr>
      </p:pic>
      <p:pic>
        <p:nvPicPr>
          <p:cNvPr id="1542" name="Picture 30" descr="Picture 30"/>
          <p:cNvPicPr>
            <a:picLocks noChangeAspect="1"/>
          </p:cNvPicPr>
          <p:nvPr/>
        </p:nvPicPr>
        <p:blipFill>
          <a:blip r:embed="rId7"/>
          <a:stretch>
            <a:fillRect/>
          </a:stretch>
        </p:blipFill>
        <p:spPr>
          <a:xfrm>
            <a:off x="6019800" y="1295400"/>
            <a:ext cx="1695450" cy="2057400"/>
          </a:xfrm>
          <a:prstGeom prst="rect">
            <a:avLst/>
          </a:prstGeom>
          <a:ln w="12700">
            <a:miter lim="400000"/>
            <a:headEnd/>
            <a:tailEnd/>
          </a:ln>
        </p:spPr>
      </p:pic>
    </p:spTree>
    <p:extLst>
      <p:ext uri="{BB962C8B-B14F-4D97-AF65-F5344CB8AC3E}">
        <p14:creationId xmlns:p14="http://schemas.microsoft.com/office/powerpoint/2010/main" val="333086607"/>
      </p:ext>
    </p:extLst>
  </p:cSld>
  <p:clrMapOvr>
    <a:masterClrMapping/>
  </p:clrMapOvr>
  <p:transition spd="med"/>
  <p:timing>
    <p:tnLst>
      <p:par>
        <p:cTn id="1" dur="indefinite" restart="never" fill="hold" nodeType="tmRoot">
          <p:childTnLst>
            <p:seq concurrent="1"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indefinite" fill="hold"/>
                                        <p:tgtEl>
                                          <p:spTgt spid="154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indefinite" fill="hold"/>
                                        <p:tgtEl>
                                          <p:spTgt spid="154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indefinite" fill="hold"/>
                                        <p:tgtEl>
                                          <p:spTgt spid="15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9" grpId="0" bldLvl="0" animBg="1" advAuto="0"/>
      <p:bldP spid="1540" grpId="0" bldLvl="0" animBg="1" advAuto="0"/>
      <p:bldP spid="1542" grpId="0" bldLvl="0" animBg="1" advAuto="0"/>
    </p:bldLst>
  </p:timing>
</p:sld>
</file>

<file path=ppt/theme/theme1.xml><?xml version="1.0" encoding="utf-8"?>
<a:theme xmlns:a="http://schemas.openxmlformats.org/drawingml/2006/main" name="模块">
  <a:themeElements>
    <a:clrScheme name="模块">
      <a:dk1>
        <a:srgbClr val="000000"/>
      </a:dk1>
      <a:lt1>
        <a:srgbClr val="FFFFFF"/>
      </a:lt1>
      <a:dk2>
        <a:srgbClr val="A7A7A7"/>
      </a:dk2>
      <a:lt2>
        <a:srgbClr val="535353"/>
      </a:lt2>
      <a:accent1>
        <a:srgbClr val="F0AD00"/>
      </a:accent1>
      <a:accent2>
        <a:srgbClr val="60B5CC"/>
      </a:accent2>
      <a:accent3>
        <a:srgbClr val="E66C7D"/>
      </a:accent3>
      <a:accent4>
        <a:srgbClr val="6BB76D"/>
      </a:accent4>
      <a:accent5>
        <a:srgbClr val="E88651"/>
      </a:accent5>
      <a:accent6>
        <a:srgbClr val="C64847"/>
      </a:accent6>
      <a:hlink>
        <a:srgbClr val="0000FF"/>
      </a:hlink>
      <a:folHlink>
        <a:srgbClr val="FF00FF"/>
      </a:folHlink>
    </a:clrScheme>
    <a:fontScheme name="模块">
      <a:majorFont>
        <a:latin typeface="Helvetica"/>
        <a:ea typeface="Helvetica"/>
        <a:cs typeface="Helvetica"/>
      </a:majorFont>
      <a:minorFont>
        <a:latin typeface="Calibri"/>
        <a:ea typeface="Calibri"/>
        <a:cs typeface="Calibri"/>
      </a:minorFont>
    </a:fontScheme>
    <a:fmtScheme name="模块">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38000"/>
              </a:srgbClr>
            </a:outerShdw>
          </a:effectLst>
        </a:effectStyle>
        <a:effectStyle>
          <a:effectLst>
            <a:outerShdw blurRad="38100" dist="25400" dir="5400000" rotWithShape="0">
              <a:srgbClr val="000000">
                <a:alpha val="38000"/>
              </a:srgbClr>
            </a:outerShdw>
          </a:effectLst>
        </a:effectStyle>
        <a:effectStyle>
          <a:effectLst>
            <a:outerShdw blurRad="50800" dist="25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48000" cap="flat">
          <a:solidFill>
            <a:schemeClr val="accent1"/>
          </a:solidFill>
          <a:prstDash val="solid"/>
          <a:round/>
        </a:ln>
        <a:effectLst>
          <a:outerShdw blurRad="38100" dist="25400" dir="5400000" rotWithShape="0">
            <a:srgbClr val="000000">
              <a:alpha val="38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orbel"/>
            <a:ea typeface="Corbel"/>
            <a:cs typeface="Corbel"/>
            <a:sym typeface="Corbe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48000" cap="flat">
          <a:solidFill>
            <a:schemeClr val="accent1"/>
          </a:solidFill>
          <a:prstDash val="solid"/>
          <a:round/>
        </a:ln>
        <a:effectLst>
          <a:outerShdw blurRad="50800" dist="25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orbel"/>
            <a:ea typeface="Corbel"/>
            <a:cs typeface="Corbel"/>
            <a:sym typeface="Corbe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模块">
  <a:themeElements>
    <a:clrScheme name="模块">
      <a:dk1>
        <a:srgbClr val="000000"/>
      </a:dk1>
      <a:lt1>
        <a:srgbClr val="FFFFFF"/>
      </a:lt1>
      <a:dk2>
        <a:srgbClr val="A7A7A7"/>
      </a:dk2>
      <a:lt2>
        <a:srgbClr val="535353"/>
      </a:lt2>
      <a:accent1>
        <a:srgbClr val="F0AD00"/>
      </a:accent1>
      <a:accent2>
        <a:srgbClr val="60B5CC"/>
      </a:accent2>
      <a:accent3>
        <a:srgbClr val="E66C7D"/>
      </a:accent3>
      <a:accent4>
        <a:srgbClr val="6BB76D"/>
      </a:accent4>
      <a:accent5>
        <a:srgbClr val="E88651"/>
      </a:accent5>
      <a:accent6>
        <a:srgbClr val="C64847"/>
      </a:accent6>
      <a:hlink>
        <a:srgbClr val="0000FF"/>
      </a:hlink>
      <a:folHlink>
        <a:srgbClr val="FF00FF"/>
      </a:folHlink>
    </a:clrScheme>
    <a:fontScheme name="模块">
      <a:majorFont>
        <a:latin typeface="Helvetica"/>
        <a:ea typeface="Helvetica"/>
        <a:cs typeface="Helvetica"/>
      </a:majorFont>
      <a:minorFont>
        <a:latin typeface="Calibri"/>
        <a:ea typeface="Calibri"/>
        <a:cs typeface="Calibri"/>
      </a:minorFont>
    </a:fontScheme>
    <a:fmtScheme name="模块">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38000"/>
              </a:srgbClr>
            </a:outerShdw>
          </a:effectLst>
        </a:effectStyle>
        <a:effectStyle>
          <a:effectLst>
            <a:outerShdw blurRad="38100" dist="25400" dir="5400000" rotWithShape="0">
              <a:srgbClr val="000000">
                <a:alpha val="38000"/>
              </a:srgbClr>
            </a:outerShdw>
          </a:effectLst>
        </a:effectStyle>
        <a:effectStyle>
          <a:effectLst>
            <a:outerShdw blurRad="50800" dist="25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48000" cap="flat">
          <a:solidFill>
            <a:schemeClr val="accent1"/>
          </a:solidFill>
          <a:prstDash val="solid"/>
          <a:round/>
        </a:ln>
        <a:effectLst>
          <a:outerShdw blurRad="38100" dist="25400" dir="5400000" rotWithShape="0">
            <a:srgbClr val="000000">
              <a:alpha val="38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orbel"/>
            <a:ea typeface="Corbel"/>
            <a:cs typeface="Corbel"/>
            <a:sym typeface="Corbe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48000" cap="flat">
          <a:solidFill>
            <a:schemeClr val="accent1"/>
          </a:solidFill>
          <a:prstDash val="solid"/>
          <a:round/>
        </a:ln>
        <a:effectLst>
          <a:outerShdw blurRad="50800" dist="25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orbel"/>
            <a:ea typeface="Corbel"/>
            <a:cs typeface="Corbel"/>
            <a:sym typeface="Corbe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485</TotalTime>
  <Words>2284</Words>
  <Application>Microsoft Office PowerPoint</Application>
  <PresentationFormat>全屏显示(4:3)</PresentationFormat>
  <Paragraphs>521</Paragraphs>
  <Slides>107</Slides>
  <Notes>40</Notes>
  <HiddenSlides>0</HiddenSlides>
  <MMClips>2</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107</vt:i4>
      </vt:variant>
    </vt:vector>
  </HeadingPairs>
  <TitlesOfParts>
    <vt:vector size="120" baseType="lpstr">
      <vt:lpstr>华文仿宋</vt:lpstr>
      <vt:lpstr>华文楷体</vt:lpstr>
      <vt:lpstr>楷体</vt:lpstr>
      <vt:lpstr>宋体</vt:lpstr>
      <vt:lpstr>Arial</vt:lpstr>
      <vt:lpstr>Calibri</vt:lpstr>
      <vt:lpstr>Cambria Math</vt:lpstr>
      <vt:lpstr>Corbel</vt:lpstr>
      <vt:lpstr>Helvetica</vt:lpstr>
      <vt:lpstr>Lucida Bright</vt:lpstr>
      <vt:lpstr>Times New Roman</vt:lpstr>
      <vt:lpstr>Wingdings 2</vt:lpstr>
      <vt:lpstr>模块</vt:lpstr>
      <vt:lpstr>Digital Image Processing 图像信息处理 </vt:lpstr>
      <vt:lpstr>Basic operation (II)  </vt:lpstr>
      <vt:lpstr>Histogram transform</vt:lpstr>
      <vt:lpstr>Histogram transform</vt:lpstr>
      <vt:lpstr>Histogram transform</vt:lpstr>
      <vt:lpstr>Linear histogram transform</vt:lpstr>
      <vt:lpstr>Linear histogram transform</vt:lpstr>
      <vt:lpstr>Linear histogram transform</vt:lpstr>
      <vt:lpstr>Linear histogram transform</vt:lpstr>
      <vt:lpstr>Linear histogram transform</vt:lpstr>
      <vt:lpstr>Linear histogram transform</vt:lpstr>
      <vt:lpstr>Linear histogram transform</vt:lpstr>
      <vt:lpstr>Linear histogram transform</vt:lpstr>
      <vt:lpstr>Linear histogram transform</vt:lpstr>
      <vt:lpstr>Linear histogram transform</vt:lpstr>
      <vt:lpstr>Nonlinear histogram transform</vt:lpstr>
      <vt:lpstr>Nonlinear histogram transform</vt:lpstr>
      <vt:lpstr>Nonlinear histogram transform</vt:lpstr>
      <vt:lpstr>Nonlinear histogram transform</vt:lpstr>
      <vt:lpstr>Nonlinear histogram transform</vt:lpstr>
      <vt:lpstr>Nonlinear histogram transform</vt:lpstr>
      <vt:lpstr>Assignment-3</vt:lpstr>
      <vt:lpstr>Basic operation (III)  </vt:lpstr>
      <vt:lpstr>Geometric transform</vt:lpstr>
      <vt:lpstr>Geometric transformation</vt:lpstr>
      <vt:lpstr>Geometric transformation</vt:lpstr>
      <vt:lpstr>Geometric transformation</vt:lpstr>
      <vt:lpstr>Geometric transformation</vt:lpstr>
      <vt:lpstr>Geometric transformation</vt:lpstr>
      <vt:lpstr>Simple geometric transformation</vt:lpstr>
      <vt:lpstr>Simple geometric transformation</vt:lpstr>
      <vt:lpstr>Simple geometric transformation</vt:lpstr>
      <vt:lpstr>Simple geometric transformation</vt:lpstr>
      <vt:lpstr>Simple geometric transformation</vt:lpstr>
      <vt:lpstr>Simple geometric transformation</vt:lpstr>
      <vt:lpstr>Simple geometric transformation</vt:lpstr>
      <vt:lpstr>Simple geometric transformation</vt:lpstr>
      <vt:lpstr>Simple geometric transformation</vt:lpstr>
      <vt:lpstr>Simple geometric transformation</vt:lpstr>
      <vt:lpstr>Simple geometric transformation</vt:lpstr>
      <vt:lpstr>Simple geometric transformation</vt:lpstr>
      <vt:lpstr>Simple geometric transformation</vt:lpstr>
      <vt:lpstr>Simple geometric transformation</vt:lpstr>
      <vt:lpstr>Simple geometric transformation</vt:lpstr>
      <vt:lpstr>Simple geometric transformation</vt:lpstr>
      <vt:lpstr>Simple geometric transformation</vt:lpstr>
      <vt:lpstr>Simple geometric transformation</vt:lpstr>
      <vt:lpstr>Simple geometric transformation</vt:lpstr>
      <vt:lpstr>Simple geometric transformation</vt:lpstr>
      <vt:lpstr>Simple geometric transformation</vt:lpstr>
      <vt:lpstr>Simple geometric transformation</vt:lpstr>
      <vt:lpstr>Simple geometric transformation</vt:lpstr>
      <vt:lpstr>Simple geometric transformation</vt:lpstr>
      <vt:lpstr>Simple geometric transformation</vt:lpstr>
      <vt:lpstr>Interpolation</vt:lpstr>
      <vt:lpstr>Interpolation</vt:lpstr>
      <vt:lpstr>Interpolation</vt:lpstr>
      <vt:lpstr>Interpolation</vt:lpstr>
      <vt:lpstr>Interpolation</vt:lpstr>
      <vt:lpstr>Interpolation</vt:lpstr>
      <vt:lpstr>Interpolation</vt:lpstr>
      <vt:lpstr>Interpolation</vt:lpstr>
      <vt:lpstr>Interpolation</vt:lpstr>
      <vt:lpstr>Interpolation</vt:lpstr>
      <vt:lpstr>PowerPoint 演示文稿</vt:lpstr>
      <vt:lpstr>Interpolation</vt:lpstr>
      <vt:lpstr>Interpolation</vt:lpstr>
      <vt:lpstr>Interpolation</vt:lpstr>
      <vt:lpstr>PowerPoint 演示文稿</vt:lpstr>
      <vt:lpstr>PowerPoint 演示文稿</vt:lpstr>
      <vt:lpstr>PowerPoint 演示文稿</vt:lpstr>
      <vt:lpstr>Assignment 4</vt:lpstr>
      <vt:lpstr>PowerPoint 演示文稿</vt:lpstr>
      <vt:lpstr>PowerPoint 演示文稿</vt:lpstr>
      <vt:lpstr>Concept of Image Morph</vt:lpstr>
      <vt:lpstr>Morph</vt:lpstr>
      <vt:lpstr>Morph</vt:lpstr>
      <vt:lpstr>PowerPoint 演示文稿</vt:lpstr>
      <vt:lpstr>PowerPoint 演示文稿</vt:lpstr>
      <vt:lpstr>How to choose the key frames</vt:lpstr>
      <vt:lpstr>How to obtain the structure?</vt:lpstr>
      <vt:lpstr>Morph based on segment (two points)</vt:lpstr>
      <vt:lpstr>PowerPoint 演示文稿</vt:lpstr>
      <vt:lpstr>PowerPoint 演示文稿</vt:lpstr>
      <vt:lpstr>Example-morph based on feature points</vt:lpstr>
      <vt:lpstr>Example-morph based on grid</vt:lpstr>
      <vt:lpstr>Morph based on grid</vt:lpstr>
      <vt:lpstr>Application</vt:lpstr>
      <vt:lpstr>PowerPoint 演示文稿</vt:lpstr>
      <vt:lpstr>Possible Solution</vt:lpstr>
      <vt:lpstr>Our Solution</vt:lpstr>
      <vt:lpstr>Lambertian model</vt:lpstr>
      <vt:lpstr>Expression ratio image</vt:lpstr>
      <vt:lpstr>Surface deformation mapping</vt:lpstr>
      <vt:lpstr>Expression mapping</vt:lpstr>
      <vt:lpstr>Algorithm</vt:lpstr>
      <vt:lpstr>Image alignment</vt:lpstr>
      <vt:lpstr>PowerPoint 演示文稿</vt:lpstr>
      <vt:lpstr>Results</vt:lpstr>
      <vt:lpstr>PowerPoint 演示文稿</vt:lpstr>
      <vt:lpstr>PowerPoint 演示文稿</vt:lpstr>
      <vt:lpstr>PowerPoint 演示文稿</vt:lpstr>
      <vt:lpstr>PowerPoint 演示文稿</vt:lpstr>
      <vt:lpstr>PowerPoint 演示文稿</vt:lpstr>
      <vt:lpstr>Conclusion</vt:lpstr>
      <vt:lpstr>PowerPoint 演示文稿</vt:lpstr>
      <vt:lpstr>Another funny stuff</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Digital Image Processing 图像信息处理</dc:title>
  <dc:creator>brooksong</dc:creator>
  <cp:lastModifiedBy>brooksong</cp:lastModifiedBy>
  <cp:revision>22</cp:revision>
  <dcterms:modified xsi:type="dcterms:W3CDTF">2023-11-08T12:57:56Z</dcterms:modified>
</cp:coreProperties>
</file>